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5"/>
  </p:handoutMasterIdLst>
  <p:sldIdLst>
    <p:sldId id="256" r:id="rId2"/>
    <p:sldId id="260" r:id="rId3"/>
    <p:sldId id="261" r:id="rId4"/>
    <p:sldId id="326" r:id="rId5"/>
    <p:sldId id="268" r:id="rId6"/>
    <p:sldId id="262" r:id="rId7"/>
    <p:sldId id="264" r:id="rId8"/>
    <p:sldId id="295" r:id="rId9"/>
    <p:sldId id="263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6" r:id="rId26"/>
    <p:sldId id="265" r:id="rId27"/>
    <p:sldId id="283" r:id="rId28"/>
    <p:sldId id="284" r:id="rId29"/>
    <p:sldId id="285" r:id="rId30"/>
    <p:sldId id="287" r:id="rId31"/>
    <p:sldId id="288" r:id="rId32"/>
    <p:sldId id="289" r:id="rId33"/>
    <p:sldId id="282" r:id="rId34"/>
    <p:sldId id="291" r:id="rId35"/>
    <p:sldId id="292" r:id="rId36"/>
    <p:sldId id="293" r:id="rId37"/>
    <p:sldId id="294" r:id="rId38"/>
    <p:sldId id="300" r:id="rId39"/>
    <p:sldId id="301" r:id="rId40"/>
    <p:sldId id="302" r:id="rId41"/>
    <p:sldId id="303" r:id="rId42"/>
    <p:sldId id="298" r:id="rId43"/>
    <p:sldId id="299" r:id="rId44"/>
    <p:sldId id="305" r:id="rId45"/>
    <p:sldId id="304" r:id="rId46"/>
    <p:sldId id="309" r:id="rId47"/>
    <p:sldId id="310" r:id="rId48"/>
    <p:sldId id="311" r:id="rId49"/>
    <p:sldId id="312" r:id="rId50"/>
    <p:sldId id="314" r:id="rId51"/>
    <p:sldId id="313" r:id="rId52"/>
    <p:sldId id="315" r:id="rId53"/>
    <p:sldId id="316" r:id="rId54"/>
    <p:sldId id="317" r:id="rId55"/>
    <p:sldId id="318" r:id="rId56"/>
    <p:sldId id="319" r:id="rId57"/>
    <p:sldId id="307" r:id="rId58"/>
    <p:sldId id="320" r:id="rId59"/>
    <p:sldId id="321" r:id="rId60"/>
    <p:sldId id="322" r:id="rId61"/>
    <p:sldId id="323" r:id="rId62"/>
    <p:sldId id="324" r:id="rId63"/>
    <p:sldId id="32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33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4797-AD17-428C-B7E5-D69D5362A07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D44B7-82F0-4628-8ED6-60DF5D5A0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76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9E9ADDF-1902-4320-95DA-AF31B9D81D6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3A7A3D5-1B06-437B-A1E1-D68CA1ADC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ADDF-1902-4320-95DA-AF31B9D81D6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A3D5-1B06-437B-A1E1-D68CA1ADC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ADDF-1902-4320-95DA-AF31B9D81D6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A3D5-1B06-437B-A1E1-D68CA1ADC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817582"/>
            <a:ext cx="7467600" cy="1202485"/>
          </a:xfrm>
        </p:spPr>
        <p:txBody>
          <a:bodyPr/>
          <a:lstStyle>
            <a:lvl1pPr>
              <a:defRPr b="1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6"/>
            <a:ext cx="7467600" cy="4129143"/>
          </a:xfrm>
        </p:spPr>
        <p:txBody>
          <a:bodyPr/>
          <a:lstStyle>
            <a:lvl1pPr>
              <a:defRPr sz="2600" b="1">
                <a:solidFill>
                  <a:srgbClr val="002060"/>
                </a:solidFill>
                <a:latin typeface="Arial Black" panose="020B0A04020102020204" pitchFamily="34" charset="0"/>
              </a:defRPr>
            </a:lvl1pPr>
            <a:lvl2pPr>
              <a:defRPr sz="24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200" b="1"/>
            </a:lvl3pPr>
            <a:lvl4pPr>
              <a:defRPr b="1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5809152"/>
            <a:ext cx="223225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03A7A3D5-1B06-437B-A1E1-D68CA1ADC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ADDF-1902-4320-95DA-AF31B9D81D6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A3D5-1B06-437B-A1E1-D68CA1ADC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ADDF-1902-4320-95DA-AF31B9D81D6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A3D5-1B06-437B-A1E1-D68CA1ADC2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ADDF-1902-4320-95DA-AF31B9D81D6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A3D5-1B06-437B-A1E1-D68CA1ADC2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ADDF-1902-4320-95DA-AF31B9D81D6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A3D5-1B06-437B-A1E1-D68CA1ADC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ADDF-1902-4320-95DA-AF31B9D81D6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A3D5-1B06-437B-A1E1-D68CA1ADC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E9ADDF-1902-4320-95DA-AF31B9D81D6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3A7A3D5-1B06-437B-A1E1-D68CA1ADC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E9ADDF-1902-4320-95DA-AF31B9D81D6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3A7A3D5-1B06-437B-A1E1-D68CA1ADC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E9ADDF-1902-4320-95DA-AF31B9D81D6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3A7A3D5-1B06-437B-A1E1-D68CA1ADC2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cad=rja&amp;uact=8&amp;ved=0ahUKEwizncfb_eTPAhUJOD4KHQTtD8IQjRwIBw&amp;url=https://www.mla.org/Publications/Bookstore/Nonseries/MLA-Handbook-Eighth-Edition&amp;psig=AFQjCNEkdKBGe_HfDMK42NweptehIfy3Lg&amp;ust=1476901689143139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794935"/>
            <a:ext cx="6781800" cy="1828090"/>
          </a:xfrm>
        </p:spPr>
        <p:txBody>
          <a:bodyPr>
            <a:noAutofit/>
          </a:bodyPr>
          <a:lstStyle/>
          <a:p>
            <a:r>
              <a:rPr lang="en-US" sz="5800" b="1" i="1" u="sng" dirty="0" smtClean="0"/>
              <a:t>Sprechen Sie MLA</a:t>
            </a:r>
            <a:r>
              <a:rPr lang="en-US" sz="5800" b="1" i="1" dirty="0" smtClean="0"/>
              <a:t>?</a:t>
            </a:r>
            <a:endParaRPr lang="en-US" sz="5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An Introduction to MLA-8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9 core elements: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C3300"/>
                </a:solidFill>
              </a:rPr>
              <a:t>Author.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336600"/>
                </a:solidFill>
              </a:rPr>
              <a:t>Title of Source.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Title of Container,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Other contributors,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Version,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Number,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Publisher,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Publication date,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Location.</a:t>
            </a:r>
            <a:endParaRPr lang="en-US" dirty="0"/>
          </a:p>
        </p:txBody>
      </p:sp>
      <p:pic>
        <p:nvPicPr>
          <p:cNvPr id="2050" name="Picture 2" descr="C:\Users\JMD27\AppData\Local\Microsoft\Windows\Temporary Internet Files\Content.IE5\9H5MFJFH\cardboard-box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28" y="3429000"/>
            <a:ext cx="15346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>
            <a:off x="1066800" y="3429000"/>
            <a:ext cx="228600" cy="26670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0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/>
            <a:r>
              <a:rPr lang="en-US" dirty="0" smtClean="0">
                <a:solidFill>
                  <a:srgbClr val="CC3300"/>
                </a:solidFill>
              </a:rPr>
              <a:t>(1) Author.</a:t>
            </a:r>
          </a:p>
          <a:p>
            <a:pPr marL="548640" lvl="2"/>
            <a:r>
              <a:rPr lang="en-US" dirty="0" smtClean="0">
                <a:solidFill>
                  <a:srgbClr val="0000FF"/>
                </a:solidFill>
              </a:rPr>
              <a:t>0 author = leave blank &amp; move on to next section</a:t>
            </a:r>
          </a:p>
          <a:p>
            <a:pPr marL="548640" lvl="2"/>
            <a:r>
              <a:rPr lang="en-US" dirty="0" smtClean="0">
                <a:solidFill>
                  <a:srgbClr val="0000FF"/>
                </a:solidFill>
              </a:rPr>
              <a:t>1 author  = Last, First.</a:t>
            </a:r>
          </a:p>
          <a:p>
            <a:pPr marL="548640" lvl="2"/>
            <a:r>
              <a:rPr lang="en-US" dirty="0" smtClean="0">
                <a:solidFill>
                  <a:srgbClr val="0000FF"/>
                </a:solidFill>
              </a:rPr>
              <a:t>2 authors = Last, First, and First Last.</a:t>
            </a:r>
          </a:p>
          <a:p>
            <a:pPr marL="548640" lvl="2"/>
            <a:r>
              <a:rPr lang="en-US" dirty="0" smtClean="0">
                <a:solidFill>
                  <a:srgbClr val="0000FF"/>
                </a:solidFill>
              </a:rPr>
              <a:t>3+ authors = Last, First, et al.</a:t>
            </a:r>
          </a:p>
          <a:p>
            <a:pPr marL="548640" lvl="2"/>
            <a:r>
              <a:rPr lang="en-US" u="sng" dirty="0" smtClean="0">
                <a:solidFill>
                  <a:srgbClr val="336600"/>
                </a:solidFill>
              </a:rPr>
              <a:t>NO</a:t>
            </a:r>
            <a:r>
              <a:rPr lang="en-US" dirty="0" smtClean="0">
                <a:solidFill>
                  <a:srgbClr val="336600"/>
                </a:solidFill>
              </a:rPr>
              <a:t>: professional degrees or titles</a:t>
            </a:r>
          </a:p>
          <a:p>
            <a:pPr marL="548640" lvl="2"/>
            <a:r>
              <a:rPr lang="en-US" u="sng" dirty="0" smtClean="0">
                <a:solidFill>
                  <a:srgbClr val="336600"/>
                </a:solidFill>
              </a:rPr>
              <a:t>IF</a:t>
            </a:r>
            <a:r>
              <a:rPr lang="en-US" dirty="0" smtClean="0">
                <a:solidFill>
                  <a:srgbClr val="336600"/>
                </a:solidFill>
              </a:rPr>
              <a:t> your focus is on a role other than author, add that after the name:  </a:t>
            </a:r>
          </a:p>
          <a:p>
            <a:pPr marL="914400" lvl="3"/>
            <a:r>
              <a:rPr lang="en-US" dirty="0" smtClean="0">
                <a:solidFill>
                  <a:srgbClr val="336600"/>
                </a:solidFill>
              </a:rPr>
              <a:t>Last, First, editor.</a:t>
            </a:r>
          </a:p>
          <a:p>
            <a:pPr marL="548640" lvl="2"/>
            <a:r>
              <a:rPr lang="en-US" dirty="0" smtClean="0">
                <a:solidFill>
                  <a:srgbClr val="FF0000"/>
                </a:solidFill>
              </a:rPr>
              <a:t>+ period</a:t>
            </a:r>
          </a:p>
          <a:p>
            <a:pPr marL="548640" lvl="2"/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16-Point Star 3"/>
          <p:cNvSpPr/>
          <p:nvPr/>
        </p:nvSpPr>
        <p:spPr>
          <a:xfrm>
            <a:off x="6553200" y="3048000"/>
            <a:ext cx="2362200" cy="15240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REVERSE the FIRST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010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/>
            <a:r>
              <a:rPr lang="en-US" dirty="0" smtClean="0">
                <a:solidFill>
                  <a:srgbClr val="336600"/>
                </a:solidFill>
              </a:rPr>
              <a:t>(2) Title </a:t>
            </a:r>
            <a:r>
              <a:rPr lang="en-US" dirty="0">
                <a:solidFill>
                  <a:srgbClr val="336600"/>
                </a:solidFill>
              </a:rPr>
              <a:t>of Source</a:t>
            </a:r>
            <a:r>
              <a:rPr lang="en-US" dirty="0" smtClean="0">
                <a:solidFill>
                  <a:srgbClr val="336600"/>
                </a:solidFill>
              </a:rPr>
              <a:t>.</a:t>
            </a:r>
          </a:p>
          <a:p>
            <a:pPr marL="548640" lvl="2"/>
            <a:r>
              <a:rPr lang="en-US" dirty="0" smtClean="0">
                <a:solidFill>
                  <a:srgbClr val="0000FF"/>
                </a:solidFill>
              </a:rPr>
              <a:t>“QUOTATION MARKS”</a:t>
            </a:r>
          </a:p>
          <a:p>
            <a:pPr marL="914400" lvl="3"/>
            <a:r>
              <a:rPr lang="en-US" dirty="0" smtClean="0">
                <a:solidFill>
                  <a:srgbClr val="660066"/>
                </a:solidFill>
              </a:rPr>
              <a:t>part of a whole (“short”)</a:t>
            </a:r>
          </a:p>
          <a:p>
            <a:pPr marL="914400" lvl="3"/>
            <a:r>
              <a:rPr lang="en-US" dirty="0" smtClean="0">
                <a:solidFill>
                  <a:srgbClr val="CC3300"/>
                </a:solidFill>
              </a:rPr>
              <a:t>articles, chapters, blogs, songs, episodes, short stories, essays, photographs, 1-act plays, short poems</a:t>
            </a:r>
          </a:p>
          <a:p>
            <a:pPr marL="548640" lvl="2"/>
            <a:r>
              <a:rPr lang="en-US" i="1" dirty="0" smtClean="0">
                <a:solidFill>
                  <a:srgbClr val="0000FF"/>
                </a:solidFill>
              </a:rPr>
              <a:t>ITALICS</a:t>
            </a:r>
          </a:p>
          <a:p>
            <a:pPr marL="914400" lvl="3"/>
            <a:r>
              <a:rPr lang="en-US" dirty="0" smtClean="0">
                <a:solidFill>
                  <a:srgbClr val="660066"/>
                </a:solidFill>
              </a:rPr>
              <a:t>the whole; a self-contained work (“long”)</a:t>
            </a:r>
          </a:p>
          <a:p>
            <a:pPr marL="914400" lvl="3"/>
            <a:r>
              <a:rPr lang="en-US" dirty="0" smtClean="0">
                <a:solidFill>
                  <a:srgbClr val="CC3300"/>
                </a:solidFill>
              </a:rPr>
              <a:t>books, movies, video games, court documents, plays, novels, pamphlets, brochures, sculpture, painting </a:t>
            </a:r>
          </a:p>
          <a:p>
            <a:pPr marL="548640" lvl="2"/>
            <a:endParaRPr lang="en-US" dirty="0" smtClean="0">
              <a:solidFill>
                <a:srgbClr val="CC3300"/>
              </a:solidFill>
            </a:endParaRPr>
          </a:p>
          <a:p>
            <a:pPr marL="548640" lvl="2"/>
            <a:r>
              <a:rPr lang="en-US" dirty="0">
                <a:solidFill>
                  <a:srgbClr val="FF0000"/>
                </a:solidFill>
              </a:rPr>
              <a:t>+ period</a:t>
            </a:r>
          </a:p>
          <a:p>
            <a:pPr marL="914400" lvl="3"/>
            <a:endParaRPr lang="en-US" dirty="0">
              <a:solidFill>
                <a:srgbClr val="CC33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1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Container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“</a:t>
            </a:r>
            <a:r>
              <a:rPr lang="en-US" dirty="0" smtClean="0"/>
              <a:t>contains</a:t>
            </a:r>
            <a:r>
              <a:rPr lang="en-US" dirty="0" smtClean="0">
                <a:solidFill>
                  <a:srgbClr val="660066"/>
                </a:solidFill>
              </a:rPr>
              <a:t>” a number of works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“</a:t>
            </a:r>
            <a:r>
              <a:rPr lang="en-US" dirty="0" smtClean="0"/>
              <a:t>contains</a:t>
            </a:r>
            <a:r>
              <a:rPr lang="en-US" dirty="0" smtClean="0">
                <a:solidFill>
                  <a:srgbClr val="660066"/>
                </a:solidFill>
              </a:rPr>
              <a:t>” your source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journal, magazine, newspaper, site</a:t>
            </a:r>
          </a:p>
          <a:p>
            <a:r>
              <a:rPr lang="en-US" dirty="0" smtClean="0"/>
              <a:t>*some sources have 2+ containers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e-books</a:t>
            </a:r>
          </a:p>
          <a:p>
            <a:pPr lvl="1"/>
            <a:r>
              <a:rPr lang="en-US" dirty="0" smtClean="0"/>
              <a:t>internet streaming services</a:t>
            </a:r>
            <a:endParaRPr lang="en-US" dirty="0">
              <a:solidFill>
                <a:srgbClr val="660066"/>
              </a:solidFill>
            </a:endParaRPr>
          </a:p>
          <a:p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2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Container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this part </a:t>
            </a:r>
          </a:p>
          <a:p>
            <a:pPr lvl="1"/>
            <a:r>
              <a:rPr lang="en-US" dirty="0" smtClean="0">
                <a:solidFill>
                  <a:srgbClr val="336600"/>
                </a:solidFill>
              </a:rPr>
              <a:t>gives info re: where &amp; how to find your source</a:t>
            </a:r>
          </a:p>
          <a:p>
            <a:pPr lvl="1"/>
            <a:r>
              <a:rPr lang="en-US" dirty="0" smtClean="0">
                <a:solidFill>
                  <a:srgbClr val="336600"/>
                </a:solidFill>
              </a:rPr>
              <a:t>has </a:t>
            </a:r>
            <a:r>
              <a:rPr lang="en-US" dirty="0" smtClean="0">
                <a:solidFill>
                  <a:srgbClr val="FF0000"/>
                </a:solidFill>
              </a:rPr>
              <a:t>7 parts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each separated by a </a:t>
            </a:r>
            <a:r>
              <a:rPr lang="en-US" dirty="0" smtClean="0">
                <a:solidFill>
                  <a:srgbClr val="CC3300"/>
                </a:solidFill>
              </a:rPr>
              <a:t>COMMA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*</a:t>
            </a:r>
            <a:r>
              <a:rPr lang="en-US" dirty="0" smtClean="0">
                <a:solidFill>
                  <a:srgbClr val="002060"/>
                </a:solidFill>
              </a:rPr>
              <a:t>BUT</a:t>
            </a:r>
            <a:r>
              <a:rPr lang="en-US" dirty="0" smtClean="0">
                <a:solidFill>
                  <a:srgbClr val="660066"/>
                </a:solidFill>
              </a:rPr>
              <a:t>* </a:t>
            </a:r>
            <a:r>
              <a:rPr lang="en-US" i="1" dirty="0" smtClean="0">
                <a:solidFill>
                  <a:srgbClr val="336600"/>
                </a:solidFill>
              </a:rPr>
              <a:t>not</a:t>
            </a:r>
            <a:r>
              <a:rPr lang="en-US" dirty="0" smtClean="0">
                <a:solidFill>
                  <a:srgbClr val="336600"/>
                </a:solidFill>
              </a:rPr>
              <a:t> all will be relevant to your source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in that case, leave it blank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23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/>
            <a:r>
              <a:rPr lang="en-US" dirty="0" smtClean="0"/>
              <a:t>(3) </a:t>
            </a:r>
            <a:r>
              <a:rPr lang="en-US" i="1" dirty="0" smtClean="0"/>
              <a:t>Title </a:t>
            </a:r>
            <a:r>
              <a:rPr lang="en-US" i="1" dirty="0"/>
              <a:t>of Container</a:t>
            </a:r>
            <a:r>
              <a:rPr lang="en-US" dirty="0" smtClean="0"/>
              <a:t>,</a:t>
            </a:r>
          </a:p>
          <a:p>
            <a:pPr marL="548640" lvl="2"/>
            <a:r>
              <a:rPr lang="en-US" dirty="0"/>
              <a:t>your source = part of a </a:t>
            </a:r>
            <a:r>
              <a:rPr lang="en-US" dirty="0" smtClean="0"/>
              <a:t>whole</a:t>
            </a:r>
          </a:p>
          <a:p>
            <a:pPr marL="548640" lvl="2"/>
            <a:r>
              <a:rPr lang="en-US" dirty="0" smtClean="0"/>
              <a:t>that </a:t>
            </a:r>
            <a:r>
              <a:rPr lang="en-US" dirty="0"/>
              <a:t>whole = the container </a:t>
            </a:r>
            <a:endParaRPr lang="en-US" dirty="0" smtClean="0"/>
          </a:p>
          <a:p>
            <a:pPr marL="548640" lvl="2"/>
            <a:r>
              <a:rPr lang="en-US" dirty="0"/>
              <a:t>italicized + comma </a:t>
            </a:r>
          </a:p>
          <a:p>
            <a:pPr marL="548640" lvl="2"/>
            <a:r>
              <a:rPr lang="en-US" i="1" dirty="0" smtClean="0">
                <a:solidFill>
                  <a:srgbClr val="0000FF"/>
                </a:solidFill>
              </a:rPr>
              <a:t>journal</a:t>
            </a:r>
            <a:r>
              <a:rPr lang="en-US" i="1" dirty="0">
                <a:solidFill>
                  <a:srgbClr val="0000FF"/>
                </a:solidFill>
              </a:rPr>
              <a:t>, magazine, newspaper, site, TV series, CD</a:t>
            </a:r>
          </a:p>
          <a:p>
            <a:pPr marL="548640" lvl="2"/>
            <a:r>
              <a:rPr lang="en-US" i="1" dirty="0" smtClean="0">
                <a:solidFill>
                  <a:srgbClr val="0000FF"/>
                </a:solidFill>
              </a:rPr>
              <a:t>Shakespeare </a:t>
            </a:r>
            <a:r>
              <a:rPr lang="en-US" i="1" dirty="0">
                <a:solidFill>
                  <a:srgbClr val="0000FF"/>
                </a:solidFill>
              </a:rPr>
              <a:t>Quarterly, Newsweek, New York Times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274320" lvl="1"/>
            <a:endParaRPr lang="en-US" dirty="0">
              <a:solidFill>
                <a:srgbClr val="0000FF"/>
              </a:solidFill>
            </a:endParaRPr>
          </a:p>
          <a:p>
            <a:pPr marL="274320" lvl="1"/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comma</a:t>
            </a:r>
          </a:p>
          <a:p>
            <a:pPr marL="274320"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12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lvl="1"/>
            <a:r>
              <a:rPr lang="en-US" dirty="0" smtClean="0"/>
              <a:t>(4) Other contributors,</a:t>
            </a:r>
          </a:p>
          <a:p>
            <a:pPr marL="548640" lvl="2"/>
            <a:r>
              <a:rPr lang="en-US" dirty="0" smtClean="0"/>
              <a:t>roles other than “author”</a:t>
            </a:r>
          </a:p>
          <a:p>
            <a:pPr marL="914400" lvl="3"/>
            <a:r>
              <a:rPr lang="en-US" dirty="0">
                <a:solidFill>
                  <a:srgbClr val="CC3300"/>
                </a:solidFill>
              </a:rPr>
              <a:t>edited, translated, illustrated, narrated, adapted, </a:t>
            </a:r>
            <a:r>
              <a:rPr lang="en-US" dirty="0" smtClean="0">
                <a:solidFill>
                  <a:srgbClr val="CC3300"/>
                </a:solidFill>
              </a:rPr>
              <a:t>introduced</a:t>
            </a:r>
          </a:p>
          <a:p>
            <a:pPr marL="914400" lvl="3"/>
            <a:r>
              <a:rPr lang="en-US" dirty="0" smtClean="0"/>
              <a:t>not abbreviated</a:t>
            </a:r>
          </a:p>
          <a:p>
            <a:pPr marL="914400" lvl="3"/>
            <a:r>
              <a:rPr lang="en-US" dirty="0"/>
              <a:t>+ “by” First Last,</a:t>
            </a:r>
          </a:p>
          <a:p>
            <a:pPr marL="548640" lvl="2"/>
            <a:r>
              <a:rPr lang="en-US" dirty="0" smtClean="0"/>
              <a:t>capitalized </a:t>
            </a:r>
            <a:r>
              <a:rPr lang="en-US" dirty="0"/>
              <a:t>after period (1st word only)</a:t>
            </a:r>
          </a:p>
          <a:p>
            <a:pPr marL="548640" lvl="2"/>
            <a:r>
              <a:rPr lang="en-US" dirty="0" smtClean="0"/>
              <a:t>not </a:t>
            </a:r>
            <a:r>
              <a:rPr lang="en-US" dirty="0"/>
              <a:t>capitalized after </a:t>
            </a:r>
            <a:r>
              <a:rPr lang="en-US" dirty="0" smtClean="0"/>
              <a:t>comma</a:t>
            </a:r>
            <a:endParaRPr lang="en-US" dirty="0"/>
          </a:p>
          <a:p>
            <a:pPr lvl="1"/>
            <a:r>
              <a:rPr lang="en-US" i="1" dirty="0">
                <a:solidFill>
                  <a:srgbClr val="0000FF"/>
                </a:solidFill>
              </a:rPr>
              <a:t>Foucault’s Pendulum</a:t>
            </a:r>
            <a:r>
              <a:rPr lang="en-US" dirty="0">
                <a:solidFill>
                  <a:srgbClr val="0000FF"/>
                </a:solidFill>
              </a:rPr>
              <a:t>. Translated by William Weaver, </a:t>
            </a:r>
          </a:p>
          <a:p>
            <a:pPr lvl="1"/>
            <a:r>
              <a:rPr lang="en-US" i="1" dirty="0">
                <a:solidFill>
                  <a:srgbClr val="0000FF"/>
                </a:solidFill>
              </a:rPr>
              <a:t>Umberto Eco Tribute Page</a:t>
            </a:r>
            <a:r>
              <a:rPr lang="en-US" dirty="0">
                <a:solidFill>
                  <a:srgbClr val="0000FF"/>
                </a:solidFill>
              </a:rPr>
              <a:t>, edited by John Schmigliessa,</a:t>
            </a:r>
          </a:p>
          <a:p>
            <a:pPr marL="274320" lvl="1"/>
            <a:endParaRPr lang="en-US" dirty="0">
              <a:solidFill>
                <a:srgbClr val="0000FF"/>
              </a:solidFill>
            </a:endParaRPr>
          </a:p>
          <a:p>
            <a:pPr marL="274320" lvl="1"/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comma</a:t>
            </a:r>
          </a:p>
          <a:p>
            <a:pPr marL="274320"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5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/>
            <a:r>
              <a:rPr lang="en-US" dirty="0" smtClean="0"/>
              <a:t>(5) Version,</a:t>
            </a:r>
          </a:p>
          <a:p>
            <a:pPr marL="548640" lvl="2"/>
            <a:r>
              <a:rPr lang="en-US" dirty="0">
                <a:solidFill>
                  <a:srgbClr val="336600"/>
                </a:solidFill>
              </a:rPr>
              <a:t>special edition of a work, movie, video game</a:t>
            </a:r>
          </a:p>
          <a:p>
            <a:pPr marL="548640" lvl="2"/>
            <a:r>
              <a:rPr lang="en-US" dirty="0" smtClean="0">
                <a:solidFill>
                  <a:srgbClr val="336600"/>
                </a:solidFill>
              </a:rPr>
              <a:t>version </a:t>
            </a:r>
            <a:r>
              <a:rPr lang="en-US" dirty="0">
                <a:solidFill>
                  <a:srgbClr val="336600"/>
                </a:solidFill>
              </a:rPr>
              <a:t>of software or phone app </a:t>
            </a:r>
          </a:p>
          <a:p>
            <a:pPr marL="914400" lvl="3"/>
            <a:r>
              <a:rPr lang="en-US" dirty="0" smtClean="0"/>
              <a:t>not </a:t>
            </a:r>
            <a:r>
              <a:rPr lang="en-US" dirty="0"/>
              <a:t>abbreviated</a:t>
            </a:r>
          </a:p>
          <a:p>
            <a:pPr marL="914400" lvl="3"/>
            <a:r>
              <a:rPr lang="en-US" dirty="0" smtClean="0"/>
              <a:t>capitalized </a:t>
            </a:r>
            <a:r>
              <a:rPr lang="en-US" dirty="0"/>
              <a:t>after period (1st word only)</a:t>
            </a:r>
          </a:p>
          <a:p>
            <a:pPr marL="914400" lvl="3"/>
            <a:r>
              <a:rPr lang="en-US" dirty="0" smtClean="0"/>
              <a:t>not </a:t>
            </a:r>
            <a:r>
              <a:rPr lang="en-US" dirty="0"/>
              <a:t>capitalized after comma </a:t>
            </a:r>
          </a:p>
          <a:p>
            <a:pPr marL="548640" lvl="2"/>
            <a:r>
              <a:rPr lang="en-US" dirty="0" smtClean="0">
                <a:solidFill>
                  <a:srgbClr val="0000FF"/>
                </a:solidFill>
              </a:rPr>
              <a:t>book</a:t>
            </a:r>
            <a:r>
              <a:rPr lang="en-US" dirty="0">
                <a:solidFill>
                  <a:srgbClr val="0000FF"/>
                </a:solidFill>
              </a:rPr>
              <a:t>:  </a:t>
            </a:r>
            <a:r>
              <a:rPr lang="en-US" i="1" dirty="0">
                <a:solidFill>
                  <a:srgbClr val="0000FF"/>
                </a:solidFill>
              </a:rPr>
              <a:t>The </a:t>
            </a:r>
            <a:r>
              <a:rPr lang="en-US" i="1" dirty="0" smtClean="0">
                <a:solidFill>
                  <a:srgbClr val="0000FF"/>
                </a:solidFill>
              </a:rPr>
              <a:t>Da Vinci </a:t>
            </a:r>
            <a:r>
              <a:rPr lang="en-US" i="1" dirty="0">
                <a:solidFill>
                  <a:srgbClr val="0000FF"/>
                </a:solidFill>
              </a:rPr>
              <a:t>Code</a:t>
            </a:r>
            <a:r>
              <a:rPr lang="en-US" dirty="0">
                <a:solidFill>
                  <a:srgbClr val="0000FF"/>
                </a:solidFill>
              </a:rPr>
              <a:t>. Illustrated edition,  </a:t>
            </a:r>
          </a:p>
          <a:p>
            <a:pPr marL="548640" lvl="2"/>
            <a:r>
              <a:rPr lang="en-US" dirty="0" smtClean="0">
                <a:solidFill>
                  <a:srgbClr val="0000FF"/>
                </a:solidFill>
              </a:rPr>
              <a:t>site</a:t>
            </a:r>
            <a:r>
              <a:rPr lang="en-US" dirty="0">
                <a:solidFill>
                  <a:srgbClr val="0000FF"/>
                </a:solidFill>
              </a:rPr>
              <a:t>:   </a:t>
            </a:r>
            <a:r>
              <a:rPr lang="en-US" i="1" dirty="0">
                <a:solidFill>
                  <a:srgbClr val="0000FF"/>
                </a:solidFill>
              </a:rPr>
              <a:t>Dan Brown Fan Site</a:t>
            </a:r>
            <a:r>
              <a:rPr lang="en-US" dirty="0">
                <a:solidFill>
                  <a:srgbClr val="0000FF"/>
                </a:solidFill>
              </a:rPr>
              <a:t>, version 2.0, </a:t>
            </a:r>
          </a:p>
          <a:p>
            <a:pPr marL="274320" lvl="1"/>
            <a:endParaRPr lang="en-US" dirty="0">
              <a:solidFill>
                <a:srgbClr val="0000FF"/>
              </a:solidFill>
            </a:endParaRPr>
          </a:p>
          <a:p>
            <a:pPr marL="274320" lvl="1"/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comma</a:t>
            </a:r>
          </a:p>
          <a:p>
            <a:pPr marL="274320"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/>
            <a:r>
              <a:rPr lang="en-US" dirty="0" smtClean="0"/>
              <a:t>(6) Number,</a:t>
            </a:r>
          </a:p>
          <a:p>
            <a:pPr marL="548640" lvl="2"/>
            <a:r>
              <a:rPr lang="en-US" dirty="0">
                <a:solidFill>
                  <a:srgbClr val="336600"/>
                </a:solidFill>
              </a:rPr>
              <a:t>Scholarly Journals </a:t>
            </a:r>
            <a:r>
              <a:rPr lang="en-US" dirty="0"/>
              <a:t>often have </a:t>
            </a:r>
            <a:r>
              <a:rPr lang="en-US" dirty="0" smtClean="0"/>
              <a:t>volume and issue </a:t>
            </a:r>
            <a:r>
              <a:rPr lang="en-US" dirty="0"/>
              <a:t>numbers</a:t>
            </a:r>
          </a:p>
          <a:p>
            <a:pPr marL="548640" lvl="2"/>
            <a:r>
              <a:rPr lang="en-US" dirty="0" smtClean="0"/>
              <a:t>as </a:t>
            </a:r>
            <a:r>
              <a:rPr lang="en-US" dirty="0"/>
              <a:t>do  </a:t>
            </a:r>
            <a:r>
              <a:rPr lang="en-US" dirty="0">
                <a:solidFill>
                  <a:srgbClr val="336600"/>
                </a:solidFill>
              </a:rPr>
              <a:t>Multi-Volume Works </a:t>
            </a:r>
            <a:r>
              <a:rPr lang="en-US" dirty="0"/>
              <a:t>(too long to fit in one)</a:t>
            </a:r>
          </a:p>
          <a:p>
            <a:pPr marL="548640" lvl="2"/>
            <a:r>
              <a:rPr lang="en-US" u="sng" dirty="0" smtClean="0">
                <a:solidFill>
                  <a:srgbClr val="CC3300"/>
                </a:solidFill>
              </a:rPr>
              <a:t>VOLUME &amp; ISSUE </a:t>
            </a:r>
          </a:p>
          <a:p>
            <a:pPr marL="914400" lvl="3"/>
            <a:r>
              <a:rPr lang="en-US" dirty="0" smtClean="0">
                <a:solidFill>
                  <a:srgbClr val="0000FF"/>
                </a:solidFill>
              </a:rPr>
              <a:t>vol</a:t>
            </a:r>
            <a:r>
              <a:rPr lang="en-US" dirty="0">
                <a:solidFill>
                  <a:srgbClr val="0000FF"/>
                </a:solidFill>
              </a:rPr>
              <a:t>. + comma + no. + comma </a:t>
            </a:r>
          </a:p>
          <a:p>
            <a:pPr marL="914400" lvl="3"/>
            <a:r>
              <a:rPr lang="en-US" dirty="0" smtClean="0">
                <a:solidFill>
                  <a:srgbClr val="0000FF"/>
                </a:solidFill>
              </a:rPr>
              <a:t>vol. 5</a:t>
            </a:r>
            <a:r>
              <a:rPr lang="en-US" dirty="0">
                <a:solidFill>
                  <a:srgbClr val="0000FF"/>
                </a:solidFill>
              </a:rPr>
              <a:t>, no</a:t>
            </a:r>
            <a:r>
              <a:rPr lang="en-US" dirty="0" smtClean="0">
                <a:solidFill>
                  <a:srgbClr val="0000FF"/>
                </a:solidFill>
              </a:rPr>
              <a:t>. 22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548640" lvl="2"/>
            <a:r>
              <a:rPr lang="en-US" u="sng" dirty="0" smtClean="0">
                <a:solidFill>
                  <a:srgbClr val="CC3300"/>
                </a:solidFill>
              </a:rPr>
              <a:t>SEASON </a:t>
            </a:r>
            <a:r>
              <a:rPr lang="en-US" u="sng" dirty="0">
                <a:solidFill>
                  <a:srgbClr val="CC3300"/>
                </a:solidFill>
              </a:rPr>
              <a:t>&amp; EPISODE of TV shows  </a:t>
            </a:r>
            <a:endParaRPr lang="en-US" u="sng" dirty="0" smtClean="0">
              <a:solidFill>
                <a:srgbClr val="CC3300"/>
              </a:solidFill>
            </a:endParaRPr>
          </a:p>
          <a:p>
            <a:pPr marL="914400" lvl="3"/>
            <a:r>
              <a:rPr lang="en-US" dirty="0" smtClean="0">
                <a:solidFill>
                  <a:srgbClr val="0000FF"/>
                </a:solidFill>
              </a:rPr>
              <a:t>season </a:t>
            </a:r>
            <a:r>
              <a:rPr lang="en-US" dirty="0">
                <a:solidFill>
                  <a:srgbClr val="0000FF"/>
                </a:solidFill>
              </a:rPr>
              <a:t>10, episode 3,</a:t>
            </a:r>
          </a:p>
          <a:p>
            <a:pPr marL="274320" lvl="1"/>
            <a:endParaRPr lang="en-US" dirty="0">
              <a:solidFill>
                <a:srgbClr val="0000FF"/>
              </a:solidFill>
            </a:endParaRPr>
          </a:p>
          <a:p>
            <a:pPr marL="274320" lvl="1"/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comma</a:t>
            </a:r>
          </a:p>
          <a:p>
            <a:pPr marL="274320"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/>
            <a:r>
              <a:rPr lang="en-US" dirty="0" smtClean="0"/>
              <a:t>(7) Publisher,</a:t>
            </a:r>
          </a:p>
          <a:p>
            <a:pPr marL="548640" lvl="2"/>
            <a:r>
              <a:rPr lang="en-US" u="sng" dirty="0">
                <a:solidFill>
                  <a:srgbClr val="CC3300"/>
                </a:solidFill>
              </a:rPr>
              <a:t>BOOKS, TV SHOWS, MOVIES</a:t>
            </a:r>
            <a:r>
              <a:rPr lang="en-US" dirty="0">
                <a:solidFill>
                  <a:srgbClr val="CC3300"/>
                </a:solidFill>
              </a:rPr>
              <a:t>—</a:t>
            </a:r>
          </a:p>
          <a:p>
            <a:pPr marL="548640" lvl="2"/>
            <a:r>
              <a:rPr lang="en-US" dirty="0" smtClean="0">
                <a:solidFill>
                  <a:srgbClr val="0000FF"/>
                </a:solidFill>
              </a:rPr>
              <a:t>abbreviate</a:t>
            </a:r>
            <a:r>
              <a:rPr lang="en-US" dirty="0" smtClean="0">
                <a:solidFill>
                  <a:srgbClr val="336600"/>
                </a:solidFill>
              </a:rPr>
              <a:t> </a:t>
            </a:r>
            <a:r>
              <a:rPr lang="en-US" dirty="0">
                <a:solidFill>
                  <a:srgbClr val="336600"/>
                </a:solidFill>
              </a:rPr>
              <a:t>“University Press” as UP</a:t>
            </a:r>
          </a:p>
          <a:p>
            <a:pPr marL="548640" lvl="2"/>
            <a:r>
              <a:rPr lang="en-US" i="1" dirty="0" smtClean="0">
                <a:solidFill>
                  <a:srgbClr val="0000FF"/>
                </a:solidFill>
              </a:rPr>
              <a:t>omit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336600"/>
                </a:solidFill>
              </a:rPr>
              <a:t>words/abbreviations for Co., Inc., Corp., Ltd.</a:t>
            </a:r>
          </a:p>
          <a:p>
            <a:pPr marL="548640" lvl="2"/>
            <a:r>
              <a:rPr lang="en-US" dirty="0" smtClean="0">
                <a:solidFill>
                  <a:srgbClr val="336600"/>
                </a:solidFill>
              </a:rPr>
              <a:t>TV </a:t>
            </a:r>
            <a:r>
              <a:rPr lang="en-US" dirty="0">
                <a:solidFill>
                  <a:srgbClr val="336600"/>
                </a:solidFill>
              </a:rPr>
              <a:t>shows &amp; movies often have multiple sources –   </a:t>
            </a:r>
          </a:p>
          <a:p>
            <a:pPr marL="914400" lvl="3"/>
            <a:r>
              <a:rPr lang="en-US" dirty="0" smtClean="0">
                <a:solidFill>
                  <a:srgbClr val="336600"/>
                </a:solidFill>
              </a:rPr>
              <a:t>choose </a:t>
            </a:r>
            <a:r>
              <a:rPr lang="en-US" dirty="0">
                <a:solidFill>
                  <a:srgbClr val="336600"/>
                </a:solidFill>
              </a:rPr>
              <a:t>the primary producer or distributor (listed 1st)</a:t>
            </a:r>
          </a:p>
          <a:p>
            <a:pPr marL="274320" lvl="1"/>
            <a:endParaRPr lang="en-US" dirty="0">
              <a:solidFill>
                <a:srgbClr val="0000FF"/>
              </a:solidFill>
            </a:endParaRPr>
          </a:p>
          <a:p>
            <a:pPr marL="274320" lvl="1"/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comma</a:t>
            </a:r>
          </a:p>
          <a:p>
            <a:pPr marL="274320"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2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it will probably sound </a:t>
            </a:r>
            <a:r>
              <a:rPr lang="en-US" sz="2400" dirty="0"/>
              <a:t>like I'm speaking a </a:t>
            </a:r>
            <a:r>
              <a:rPr lang="en-US" sz="2400" cap="all" dirty="0">
                <a:solidFill>
                  <a:srgbClr val="0070C0"/>
                </a:solidFill>
              </a:rPr>
              <a:t>foreign language </a:t>
            </a:r>
            <a:r>
              <a:rPr lang="en-US" sz="2400" dirty="0"/>
              <a:t>- </a:t>
            </a:r>
          </a:p>
          <a:p>
            <a:pPr lvl="1"/>
            <a:r>
              <a:rPr lang="en-US" dirty="0"/>
              <a:t>using words &amp; phrases that sound so </a:t>
            </a:r>
            <a:r>
              <a:rPr lang="en-US" cap="all" dirty="0"/>
              <a:t>alien</a:t>
            </a:r>
            <a:r>
              <a:rPr lang="en-US" dirty="0"/>
              <a:t> to you</a:t>
            </a:r>
          </a:p>
          <a:p>
            <a:r>
              <a:rPr lang="en-US" sz="2400" dirty="0"/>
              <a:t>it's a </a:t>
            </a:r>
            <a:r>
              <a:rPr lang="en-US" sz="2400" cap="all" dirty="0" smtClean="0">
                <a:solidFill>
                  <a:srgbClr val="0070C0"/>
                </a:solidFill>
              </a:rPr>
              <a:t>process</a:t>
            </a:r>
            <a:r>
              <a:rPr lang="en-US" sz="2400" cap="all" dirty="0" smtClean="0"/>
              <a:t> -</a:t>
            </a:r>
            <a:endParaRPr lang="en-US" sz="2400" dirty="0"/>
          </a:p>
          <a:p>
            <a:pPr lvl="1"/>
            <a:r>
              <a:rPr lang="en-US" dirty="0"/>
              <a:t>no one "gets it" on his/her 1st pass</a:t>
            </a:r>
          </a:p>
          <a:p>
            <a:pPr lvl="1"/>
            <a:r>
              <a:rPr lang="en-US" dirty="0"/>
              <a:t>no one starts speaking "fluent MLA" on the 1st day</a:t>
            </a:r>
          </a:p>
          <a:p>
            <a:pPr lvl="1"/>
            <a:r>
              <a:rPr lang="en-US" dirty="0"/>
              <a:t>*it takes </a:t>
            </a:r>
            <a:r>
              <a:rPr lang="en-US" dirty="0" smtClean="0"/>
              <a:t>time, patience, &amp; practice</a:t>
            </a:r>
            <a:endParaRPr lang="en-US" dirty="0"/>
          </a:p>
          <a:p>
            <a:r>
              <a:rPr lang="en-US" sz="2400" cap="all" dirty="0">
                <a:solidFill>
                  <a:srgbClr val="0070C0"/>
                </a:solidFill>
              </a:rPr>
              <a:t>practice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makes perfect </a:t>
            </a:r>
            <a:r>
              <a:rPr lang="en-US" sz="2400" dirty="0" smtClean="0"/>
              <a:t>(</a:t>
            </a:r>
            <a:r>
              <a:rPr lang="en-US" sz="2200" dirty="0" smtClean="0"/>
              <a:t>at </a:t>
            </a:r>
            <a:r>
              <a:rPr lang="en-US" sz="2200" dirty="0"/>
              <a:t>least, familiar</a:t>
            </a:r>
            <a:r>
              <a:rPr lang="en-US" sz="2400" dirty="0" smtClean="0"/>
              <a:t>) </a:t>
            </a:r>
            <a:r>
              <a:rPr lang="en-US" dirty="0" smtClean="0"/>
              <a:t>-</a:t>
            </a:r>
            <a:endParaRPr lang="en-US" dirty="0"/>
          </a:p>
          <a:p>
            <a:pPr lvl="1"/>
            <a:r>
              <a:rPr lang="en-US" dirty="0"/>
              <a:t>the more you use it, the more familiar it becomes</a:t>
            </a:r>
          </a:p>
          <a:p>
            <a:pPr lvl="1"/>
            <a:r>
              <a:rPr lang="en-US" dirty="0"/>
              <a:t>it starts to make </a:t>
            </a:r>
            <a:r>
              <a:rPr lang="en-US" dirty="0" smtClean="0"/>
              <a:t>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/>
            <a:r>
              <a:rPr lang="en-US" sz="2600" dirty="0" smtClean="0"/>
              <a:t>(7) Publisher,</a:t>
            </a:r>
          </a:p>
          <a:p>
            <a:pPr marL="548640" lvl="2"/>
            <a:r>
              <a:rPr lang="en-US" sz="2400" u="sng" dirty="0" smtClean="0">
                <a:solidFill>
                  <a:srgbClr val="CC3300"/>
                </a:solidFill>
              </a:rPr>
              <a:t>SITES </a:t>
            </a:r>
            <a:r>
              <a:rPr lang="en-US" sz="2400" dirty="0" smtClean="0">
                <a:solidFill>
                  <a:srgbClr val="CC3300"/>
                </a:solidFill>
              </a:rPr>
              <a:t>—</a:t>
            </a:r>
            <a:endParaRPr lang="en-US" sz="2400" dirty="0">
              <a:solidFill>
                <a:srgbClr val="CC3300"/>
              </a:solidFill>
            </a:endParaRPr>
          </a:p>
          <a:p>
            <a:pPr marL="548640" lvl="2"/>
            <a:r>
              <a:rPr lang="en-US" sz="2400" dirty="0" smtClean="0">
                <a:solidFill>
                  <a:srgbClr val="336600"/>
                </a:solidFill>
              </a:rPr>
              <a:t>publisher</a:t>
            </a:r>
            <a:r>
              <a:rPr lang="en-US" sz="2400" dirty="0">
                <a:solidFill>
                  <a:srgbClr val="336600"/>
                </a:solidFill>
              </a:rPr>
              <a:t>, school, sponsoring organization</a:t>
            </a:r>
          </a:p>
          <a:p>
            <a:pPr marL="548640" lvl="2"/>
            <a:r>
              <a:rPr lang="en-US" sz="2400" dirty="0" smtClean="0">
                <a:solidFill>
                  <a:srgbClr val="336600"/>
                </a:solidFill>
              </a:rPr>
              <a:t>look </a:t>
            </a:r>
            <a:r>
              <a:rPr lang="en-US" sz="2400" dirty="0">
                <a:solidFill>
                  <a:srgbClr val="336600"/>
                </a:solidFill>
              </a:rPr>
              <a:t>for the Copyright Date  </a:t>
            </a:r>
            <a:r>
              <a:rPr lang="en-US" sz="2400" dirty="0">
                <a:solidFill>
                  <a:srgbClr val="FF0000"/>
                </a:solidFill>
              </a:rPr>
              <a:t>©</a:t>
            </a:r>
            <a:r>
              <a:rPr lang="en-US" sz="2400" dirty="0">
                <a:solidFill>
                  <a:srgbClr val="336600"/>
                </a:solidFill>
              </a:rPr>
              <a:t> at the bottom of the page</a:t>
            </a:r>
          </a:p>
          <a:p>
            <a:pPr marL="548640" lvl="2"/>
            <a:r>
              <a:rPr lang="en-US" sz="2400" i="1" dirty="0" smtClean="0">
                <a:solidFill>
                  <a:srgbClr val="0000FF"/>
                </a:solidFill>
              </a:rPr>
              <a:t>omit</a:t>
            </a:r>
            <a:r>
              <a:rPr lang="en-US" sz="2400" dirty="0" smtClean="0">
                <a:solidFill>
                  <a:srgbClr val="336600"/>
                </a:solidFill>
              </a:rPr>
              <a:t>   </a:t>
            </a:r>
            <a:r>
              <a:rPr lang="en-US" sz="2400" dirty="0">
                <a:solidFill>
                  <a:srgbClr val="336600"/>
                </a:solidFill>
              </a:rPr>
              <a:t>publisher for journals, magazines, newspapers</a:t>
            </a:r>
          </a:p>
          <a:p>
            <a:pPr marL="548640" lvl="2"/>
            <a:r>
              <a:rPr lang="en-US" sz="2400" i="1" dirty="0" smtClean="0">
                <a:solidFill>
                  <a:srgbClr val="0000FF"/>
                </a:solidFill>
              </a:rPr>
              <a:t>omit</a:t>
            </a:r>
            <a:r>
              <a:rPr lang="en-US" sz="2400" dirty="0" smtClean="0">
                <a:solidFill>
                  <a:srgbClr val="336600"/>
                </a:solidFill>
              </a:rPr>
              <a:t>   </a:t>
            </a:r>
            <a:r>
              <a:rPr lang="en-US" sz="2400" dirty="0">
                <a:solidFill>
                  <a:srgbClr val="336600"/>
                </a:solidFill>
              </a:rPr>
              <a:t>publisher for personal blogs</a:t>
            </a:r>
          </a:p>
          <a:p>
            <a:pPr marL="548640" lvl="2"/>
            <a:r>
              <a:rPr lang="en-US" sz="2400" i="1" dirty="0" smtClean="0">
                <a:solidFill>
                  <a:srgbClr val="0000FF"/>
                </a:solidFill>
              </a:rPr>
              <a:t>omit</a:t>
            </a:r>
            <a:r>
              <a:rPr lang="en-US" sz="2400" dirty="0" smtClean="0">
                <a:solidFill>
                  <a:srgbClr val="336600"/>
                </a:solidFill>
              </a:rPr>
              <a:t>   </a:t>
            </a:r>
            <a:r>
              <a:rPr lang="en-US" sz="2400" dirty="0">
                <a:solidFill>
                  <a:srgbClr val="336600"/>
                </a:solidFill>
              </a:rPr>
              <a:t>publisher for site with the same name*</a:t>
            </a:r>
          </a:p>
          <a:p>
            <a:pPr marL="548640" lvl="2"/>
            <a:r>
              <a:rPr lang="en-US" sz="2400" i="1" dirty="0" smtClean="0">
                <a:solidFill>
                  <a:srgbClr val="0000FF"/>
                </a:solidFill>
              </a:rPr>
              <a:t>omit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336600"/>
                </a:solidFill>
              </a:rPr>
              <a:t>publisher for “warehouses” not responsible for the content or work (*</a:t>
            </a:r>
            <a:r>
              <a:rPr lang="en-US" sz="2400" i="1" dirty="0">
                <a:solidFill>
                  <a:srgbClr val="336600"/>
                </a:solidFill>
              </a:rPr>
              <a:t>databases, YouTube, </a:t>
            </a:r>
            <a:r>
              <a:rPr lang="en-US" sz="2400" i="1" dirty="0" smtClean="0">
                <a:solidFill>
                  <a:srgbClr val="336600"/>
                </a:solidFill>
              </a:rPr>
              <a:t>WordPress</a:t>
            </a:r>
            <a:r>
              <a:rPr lang="en-US" sz="2400" dirty="0" smtClean="0">
                <a:solidFill>
                  <a:srgbClr val="336600"/>
                </a:solidFill>
              </a:rPr>
              <a:t>)</a:t>
            </a:r>
            <a:endParaRPr lang="en-US" sz="2400" dirty="0">
              <a:solidFill>
                <a:srgbClr val="336600"/>
              </a:solidFill>
            </a:endParaRPr>
          </a:p>
          <a:p>
            <a:pPr marL="548640" lvl="2"/>
            <a:endParaRPr lang="en-US" dirty="0">
              <a:solidFill>
                <a:srgbClr val="336600"/>
              </a:solidFill>
            </a:endParaRPr>
          </a:p>
          <a:p>
            <a:pPr marL="274320" lvl="1"/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comma</a:t>
            </a:r>
          </a:p>
          <a:p>
            <a:pPr marL="274320"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1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lvl="1"/>
            <a:r>
              <a:rPr lang="en-US" sz="2800" dirty="0" smtClean="0"/>
              <a:t>(8) Publication date,</a:t>
            </a:r>
          </a:p>
          <a:p>
            <a:pPr marL="548640" lvl="2"/>
            <a:r>
              <a:rPr lang="en-US" u="sng" dirty="0">
                <a:solidFill>
                  <a:srgbClr val="0000FF"/>
                </a:solidFill>
              </a:rPr>
              <a:t>DATE of PUBLICATION </a:t>
            </a:r>
            <a:r>
              <a:rPr lang="en-US" dirty="0" smtClean="0">
                <a:solidFill>
                  <a:srgbClr val="336600"/>
                </a:solidFill>
              </a:rPr>
              <a:t>= </a:t>
            </a:r>
            <a:r>
              <a:rPr lang="en-US" dirty="0" smtClean="0">
                <a:solidFill>
                  <a:srgbClr val="660066"/>
                </a:solidFill>
              </a:rPr>
              <a:t>latest</a:t>
            </a:r>
            <a:r>
              <a:rPr lang="en-US" dirty="0" smtClean="0">
                <a:solidFill>
                  <a:srgbClr val="336600"/>
                </a:solidFill>
              </a:rPr>
              <a:t> </a:t>
            </a:r>
            <a:r>
              <a:rPr lang="en-US" dirty="0">
                <a:solidFill>
                  <a:srgbClr val="336600"/>
                </a:solidFill>
              </a:rPr>
              <a:t>date of publication </a:t>
            </a:r>
          </a:p>
          <a:p>
            <a:pPr marL="914400" lvl="3"/>
            <a:r>
              <a:rPr lang="en-US" dirty="0" smtClean="0">
                <a:solidFill>
                  <a:srgbClr val="336600"/>
                </a:solidFill>
              </a:rPr>
              <a:t>(</a:t>
            </a:r>
            <a:r>
              <a:rPr lang="en-US" dirty="0">
                <a:solidFill>
                  <a:srgbClr val="336600"/>
                </a:solidFill>
              </a:rPr>
              <a:t>revised, edited)(most recent edition or version)</a:t>
            </a:r>
          </a:p>
          <a:p>
            <a:pPr marL="548640" lvl="2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>
                <a:solidFill>
                  <a:srgbClr val="FF0000"/>
                </a:solidFill>
              </a:rPr>
              <a:t>FORMAT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marL="914400" lvl="3"/>
            <a:r>
              <a:rPr lang="en-US" sz="2000" dirty="0" smtClean="0">
                <a:solidFill>
                  <a:srgbClr val="CC3300"/>
                </a:solidFill>
              </a:rPr>
              <a:t>Day </a:t>
            </a:r>
            <a:r>
              <a:rPr lang="en-US" sz="2000" dirty="0">
                <a:solidFill>
                  <a:srgbClr val="CC3300"/>
                </a:solidFill>
              </a:rPr>
              <a:t>Month Year</a:t>
            </a:r>
          </a:p>
          <a:p>
            <a:pPr marL="914400" lvl="3"/>
            <a:r>
              <a:rPr lang="en-US" sz="2000" dirty="0" smtClean="0">
                <a:solidFill>
                  <a:srgbClr val="336600"/>
                </a:solidFill>
              </a:rPr>
              <a:t>10 </a:t>
            </a:r>
            <a:r>
              <a:rPr lang="en-US" sz="2000" dirty="0">
                <a:solidFill>
                  <a:srgbClr val="336600"/>
                </a:solidFill>
              </a:rPr>
              <a:t>Oct. 2010,</a:t>
            </a:r>
          </a:p>
          <a:p>
            <a:pPr marL="914400" lvl="3"/>
            <a:r>
              <a:rPr lang="en-US" sz="2000" dirty="0" smtClean="0">
                <a:solidFill>
                  <a:srgbClr val="CC3300"/>
                </a:solidFill>
              </a:rPr>
              <a:t>Jan</a:t>
            </a:r>
            <a:r>
              <a:rPr lang="en-US" sz="2000" dirty="0">
                <a:solidFill>
                  <a:srgbClr val="CC3300"/>
                </a:solidFill>
              </a:rPr>
              <a:t>., Feb., Mar., Apr.,  May, June, July, Aug., Sept., Oct., Nov., Dec.</a:t>
            </a:r>
          </a:p>
          <a:p>
            <a:pPr marL="548640" lvl="2"/>
            <a:r>
              <a:rPr lang="en-US" u="sng" dirty="0" smtClean="0">
                <a:solidFill>
                  <a:srgbClr val="0000FF"/>
                </a:solidFill>
              </a:rPr>
              <a:t>TV </a:t>
            </a:r>
            <a:r>
              <a:rPr lang="en-US" u="sng" dirty="0">
                <a:solidFill>
                  <a:srgbClr val="0000FF"/>
                </a:solidFill>
              </a:rPr>
              <a:t>Shows &amp; Movies</a:t>
            </a:r>
            <a:r>
              <a:rPr lang="en-US" dirty="0">
                <a:solidFill>
                  <a:srgbClr val="336600"/>
                </a:solidFill>
              </a:rPr>
              <a:t>: </a:t>
            </a:r>
            <a:r>
              <a:rPr lang="en-US" dirty="0" smtClean="0">
                <a:solidFill>
                  <a:srgbClr val="336600"/>
                </a:solidFill>
              </a:rPr>
              <a:t>= </a:t>
            </a:r>
            <a:r>
              <a:rPr lang="en-US" dirty="0" smtClean="0">
                <a:solidFill>
                  <a:srgbClr val="660066"/>
                </a:solidFill>
              </a:rPr>
              <a:t>year</a:t>
            </a:r>
            <a:r>
              <a:rPr lang="en-US" dirty="0" smtClean="0">
                <a:solidFill>
                  <a:srgbClr val="336600"/>
                </a:solidFill>
              </a:rPr>
              <a:t> </a:t>
            </a:r>
            <a:r>
              <a:rPr lang="en-US" dirty="0">
                <a:solidFill>
                  <a:srgbClr val="336600"/>
                </a:solidFill>
              </a:rPr>
              <a:t>only</a:t>
            </a:r>
          </a:p>
          <a:p>
            <a:pPr marL="914400" lvl="3"/>
            <a:r>
              <a:rPr lang="en-US" sz="1900" dirty="0" smtClean="0">
                <a:solidFill>
                  <a:srgbClr val="336600"/>
                </a:solidFill>
              </a:rPr>
              <a:t>*</a:t>
            </a:r>
            <a:r>
              <a:rPr lang="en-US" sz="1900" dirty="0">
                <a:solidFill>
                  <a:srgbClr val="336600"/>
                </a:solidFill>
              </a:rPr>
              <a:t>if your focus = on the historical context of the episode, then full date</a:t>
            </a:r>
          </a:p>
          <a:p>
            <a:pPr marL="914400" lvl="3"/>
            <a:r>
              <a:rPr lang="en-US" sz="1900" dirty="0" smtClean="0">
                <a:solidFill>
                  <a:srgbClr val="336600"/>
                </a:solidFill>
              </a:rPr>
              <a:t>*</a:t>
            </a:r>
            <a:r>
              <a:rPr lang="en-US" sz="1900" dirty="0">
                <a:solidFill>
                  <a:srgbClr val="336600"/>
                </a:solidFill>
              </a:rPr>
              <a:t>DVD sets =  year of DVD release +  comma + disc #.  </a:t>
            </a:r>
          </a:p>
          <a:p>
            <a:pPr marL="914400" lvl="3"/>
            <a:r>
              <a:rPr lang="en-US" sz="1900" dirty="0" smtClean="0">
                <a:solidFill>
                  <a:srgbClr val="FF0000"/>
                </a:solidFill>
              </a:rPr>
              <a:t>2012</a:t>
            </a:r>
            <a:r>
              <a:rPr lang="en-US" sz="1900" dirty="0">
                <a:solidFill>
                  <a:srgbClr val="FF0000"/>
                </a:solidFill>
              </a:rPr>
              <a:t>, disc 2.</a:t>
            </a:r>
          </a:p>
          <a:p>
            <a:pPr marL="548640" lvl="2"/>
            <a:r>
              <a:rPr lang="en-US" u="sng" dirty="0" smtClean="0">
                <a:solidFill>
                  <a:srgbClr val="0000FF"/>
                </a:solidFill>
              </a:rPr>
              <a:t>COMMENTS</a:t>
            </a:r>
            <a:r>
              <a:rPr lang="en-US" dirty="0">
                <a:solidFill>
                  <a:srgbClr val="336600"/>
                </a:solidFill>
              </a:rPr>
              <a:t>: (to online articles or posts)  </a:t>
            </a:r>
            <a:r>
              <a:rPr lang="en-US" dirty="0" smtClean="0">
                <a:solidFill>
                  <a:srgbClr val="336600"/>
                </a:solidFill>
              </a:rPr>
              <a:t>= </a:t>
            </a:r>
            <a:r>
              <a:rPr lang="en-US" dirty="0" smtClean="0">
                <a:solidFill>
                  <a:srgbClr val="660066"/>
                </a:solidFill>
              </a:rPr>
              <a:t>time</a:t>
            </a:r>
            <a:r>
              <a:rPr lang="en-US" dirty="0" smtClean="0">
                <a:solidFill>
                  <a:srgbClr val="336600"/>
                </a:solidFill>
              </a:rPr>
              <a:t> of post, too</a:t>
            </a:r>
          </a:p>
          <a:p>
            <a:pPr marL="914400" lvl="3"/>
            <a:r>
              <a:rPr lang="en-US" dirty="0" smtClean="0">
                <a:solidFill>
                  <a:srgbClr val="FF0000"/>
                </a:solidFill>
              </a:rPr>
              <a:t>19 Oct. </a:t>
            </a:r>
            <a:r>
              <a:rPr lang="en-US" dirty="0">
                <a:solidFill>
                  <a:srgbClr val="FF0000"/>
                </a:solidFill>
              </a:rPr>
              <a:t>2016, 11:47 a.m.,</a:t>
            </a:r>
          </a:p>
          <a:p>
            <a:pPr marL="274320" lvl="1"/>
            <a:endParaRPr lang="en-US" dirty="0">
              <a:solidFill>
                <a:srgbClr val="0000FF"/>
              </a:solidFill>
            </a:endParaRPr>
          </a:p>
          <a:p>
            <a:pPr marL="274320" lvl="1"/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comma</a:t>
            </a:r>
          </a:p>
          <a:p>
            <a:pPr marL="274320"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64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lvl="1"/>
            <a:r>
              <a:rPr lang="en-US" sz="3100" dirty="0" smtClean="0"/>
              <a:t>(9) Location.</a:t>
            </a:r>
          </a:p>
          <a:p>
            <a:pPr marL="548640" lvl="2"/>
            <a:r>
              <a:rPr lang="en-US" sz="2600" u="sng" dirty="0">
                <a:solidFill>
                  <a:srgbClr val="0000FF"/>
                </a:solidFill>
              </a:rPr>
              <a:t>PRINT SOURCES</a:t>
            </a:r>
            <a:r>
              <a:rPr lang="en-US" sz="2600" dirty="0">
                <a:solidFill>
                  <a:srgbClr val="0000FF"/>
                </a:solidFill>
              </a:rPr>
              <a:t>: </a:t>
            </a:r>
            <a:endParaRPr lang="en-US" sz="2600" dirty="0" smtClean="0">
              <a:solidFill>
                <a:srgbClr val="0000FF"/>
              </a:solidFill>
            </a:endParaRPr>
          </a:p>
          <a:p>
            <a:pPr marL="914400" lvl="3"/>
            <a:r>
              <a:rPr lang="en-US" sz="2300" dirty="0" smtClean="0">
                <a:solidFill>
                  <a:srgbClr val="CC3300"/>
                </a:solidFill>
              </a:rPr>
              <a:t>Page </a:t>
            </a:r>
            <a:r>
              <a:rPr lang="en-US" sz="2300" dirty="0">
                <a:solidFill>
                  <a:srgbClr val="CC3300"/>
                </a:solidFill>
              </a:rPr>
              <a:t>Numbers</a:t>
            </a:r>
            <a:r>
              <a:rPr lang="en-US" sz="2300" dirty="0" smtClean="0">
                <a:solidFill>
                  <a:srgbClr val="0000FF"/>
                </a:solidFill>
              </a:rPr>
              <a:t>—</a:t>
            </a:r>
          </a:p>
          <a:p>
            <a:pPr marL="1280160" lvl="4"/>
            <a:r>
              <a:rPr lang="en-US" sz="2300" b="1" dirty="0" smtClean="0">
                <a:solidFill>
                  <a:srgbClr val="0000FF"/>
                </a:solidFill>
              </a:rPr>
              <a:t>“</a:t>
            </a:r>
            <a:r>
              <a:rPr lang="en-US" sz="2300" b="1" dirty="0">
                <a:solidFill>
                  <a:srgbClr val="660066"/>
                </a:solidFill>
              </a:rPr>
              <a:t>p.</a:t>
            </a:r>
            <a:r>
              <a:rPr lang="en-US" sz="2300" b="1" dirty="0">
                <a:solidFill>
                  <a:srgbClr val="0000FF"/>
                </a:solidFill>
              </a:rPr>
              <a:t>” for page </a:t>
            </a:r>
            <a:r>
              <a:rPr lang="en-US" sz="2300" b="1" dirty="0" smtClean="0">
                <a:solidFill>
                  <a:srgbClr val="0000FF"/>
                </a:solidFill>
              </a:rPr>
              <a:t> </a:t>
            </a:r>
            <a:r>
              <a:rPr lang="en-US" sz="2300" b="1" dirty="0" smtClean="0"/>
              <a:t>or</a:t>
            </a:r>
            <a:r>
              <a:rPr lang="en-US" sz="2300" b="1" dirty="0" smtClean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rgbClr val="0000FF"/>
                </a:solidFill>
              </a:rPr>
              <a:t>“</a:t>
            </a:r>
            <a:r>
              <a:rPr lang="en-US" sz="2300" b="1" dirty="0">
                <a:solidFill>
                  <a:srgbClr val="660066"/>
                </a:solidFill>
              </a:rPr>
              <a:t>pp.</a:t>
            </a:r>
            <a:r>
              <a:rPr lang="en-US" sz="2300" b="1" dirty="0">
                <a:solidFill>
                  <a:srgbClr val="0000FF"/>
                </a:solidFill>
              </a:rPr>
              <a:t>” for pages</a:t>
            </a:r>
          </a:p>
          <a:p>
            <a:pPr marL="1280160" lvl="4"/>
            <a:r>
              <a:rPr lang="en-US" sz="2300" b="1" dirty="0" smtClean="0">
                <a:solidFill>
                  <a:srgbClr val="660066"/>
                </a:solidFill>
              </a:rPr>
              <a:t>pp.36-75.</a:t>
            </a:r>
          </a:p>
          <a:p>
            <a:pPr lvl="1"/>
            <a:r>
              <a:rPr lang="en-US" sz="2600" u="sng" dirty="0">
                <a:solidFill>
                  <a:srgbClr val="0000FF"/>
                </a:solidFill>
              </a:rPr>
              <a:t>CONTINUOUS PAGINATION</a:t>
            </a:r>
            <a:r>
              <a:rPr lang="en-US" sz="2600" dirty="0">
                <a:solidFill>
                  <a:srgbClr val="0000FF"/>
                </a:solidFill>
              </a:rPr>
              <a:t>:</a:t>
            </a:r>
          </a:p>
          <a:p>
            <a:pPr lvl="2"/>
            <a:r>
              <a:rPr lang="en-US" sz="2300" dirty="0"/>
              <a:t>use the range of pages--</a:t>
            </a:r>
            <a:endParaRPr lang="en-US" sz="2300" dirty="0">
              <a:solidFill>
                <a:srgbClr val="FF0000"/>
              </a:solidFill>
            </a:endParaRPr>
          </a:p>
          <a:p>
            <a:pPr lvl="2"/>
            <a:r>
              <a:rPr lang="en-US" sz="2300" dirty="0">
                <a:solidFill>
                  <a:srgbClr val="660066"/>
                </a:solidFill>
              </a:rPr>
              <a:t>pp. 44-80, pp. 123-34, pp. </a:t>
            </a:r>
            <a:r>
              <a:rPr lang="en-US" sz="2300" dirty="0" smtClean="0">
                <a:solidFill>
                  <a:srgbClr val="660066"/>
                </a:solidFill>
              </a:rPr>
              <a:t>1176-91</a:t>
            </a:r>
          </a:p>
          <a:p>
            <a:pPr lvl="2"/>
            <a:r>
              <a:rPr lang="en-US" sz="2300" dirty="0" smtClean="0"/>
              <a:t>limit the 2</a:t>
            </a:r>
            <a:r>
              <a:rPr lang="en-US" sz="2300" baseline="30000" dirty="0" smtClean="0"/>
              <a:t>nd</a:t>
            </a:r>
            <a:r>
              <a:rPr lang="en-US" sz="2300" dirty="0" smtClean="0"/>
              <a:t> number to 2 digits </a:t>
            </a:r>
            <a:r>
              <a:rPr lang="en-US" sz="2300" dirty="0" smtClean="0">
                <a:solidFill>
                  <a:srgbClr val="0000FF"/>
                </a:solidFill>
              </a:rPr>
              <a:t>(</a:t>
            </a:r>
            <a:r>
              <a:rPr lang="en-US" sz="2300" dirty="0">
                <a:solidFill>
                  <a:srgbClr val="660066"/>
                </a:solidFill>
              </a:rPr>
              <a:t>132-45</a:t>
            </a:r>
            <a:r>
              <a:rPr lang="en-US" sz="23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600" u="sng" dirty="0" smtClean="0">
                <a:solidFill>
                  <a:srgbClr val="0000FF"/>
                </a:solidFill>
              </a:rPr>
              <a:t>NON-CONTINUOUS </a:t>
            </a:r>
            <a:r>
              <a:rPr lang="en-US" sz="2600" u="sng" dirty="0">
                <a:solidFill>
                  <a:srgbClr val="0000FF"/>
                </a:solidFill>
              </a:rPr>
              <a:t>PAGINATION</a:t>
            </a:r>
            <a:r>
              <a:rPr lang="en-US" sz="2600" dirty="0">
                <a:solidFill>
                  <a:srgbClr val="0000FF"/>
                </a:solidFill>
              </a:rPr>
              <a:t>:</a:t>
            </a:r>
          </a:p>
          <a:p>
            <a:pPr lvl="2"/>
            <a:r>
              <a:rPr lang="en-US" sz="2300" dirty="0"/>
              <a:t>use the 1st page number and "+"</a:t>
            </a:r>
          </a:p>
          <a:p>
            <a:pPr lvl="2"/>
            <a:r>
              <a:rPr lang="en-US" sz="2300" dirty="0">
                <a:solidFill>
                  <a:srgbClr val="660066"/>
                </a:solidFill>
              </a:rPr>
              <a:t>pp.65</a:t>
            </a:r>
            <a:r>
              <a:rPr lang="en-US" sz="2300" dirty="0" smtClean="0">
                <a:solidFill>
                  <a:srgbClr val="660066"/>
                </a:solidFill>
              </a:rPr>
              <a:t>+</a:t>
            </a:r>
            <a:endParaRPr lang="en-US" sz="2300" b="1" dirty="0">
              <a:solidFill>
                <a:srgbClr val="660066"/>
              </a:solidFill>
            </a:endParaRPr>
          </a:p>
          <a:p>
            <a:pPr marL="548640" lvl="2"/>
            <a:endParaRPr lang="en-US" u="sng" dirty="0">
              <a:solidFill>
                <a:srgbClr val="0000FF"/>
              </a:solidFill>
            </a:endParaRPr>
          </a:p>
          <a:p>
            <a:pPr marL="274320" lvl="1"/>
            <a:r>
              <a:rPr lang="en-US" dirty="0" smtClean="0">
                <a:solidFill>
                  <a:srgbClr val="FF0000"/>
                </a:solidFill>
              </a:rPr>
              <a:t>+ period</a:t>
            </a:r>
            <a:endParaRPr lang="en-US" dirty="0">
              <a:solidFill>
                <a:srgbClr val="FF0000"/>
              </a:solidFill>
            </a:endParaRPr>
          </a:p>
          <a:p>
            <a:pPr marL="274320"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09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lvl="1"/>
            <a:r>
              <a:rPr lang="en-US" sz="3400" dirty="0" smtClean="0"/>
              <a:t>(9) Location.</a:t>
            </a:r>
          </a:p>
          <a:p>
            <a:pPr marL="548640" lvl="2"/>
            <a:r>
              <a:rPr lang="en-US" sz="2700" u="sng" dirty="0" smtClean="0">
                <a:solidFill>
                  <a:srgbClr val="0000FF"/>
                </a:solidFill>
              </a:rPr>
              <a:t>ONLINE SOURCES</a:t>
            </a:r>
            <a:r>
              <a:rPr lang="en-US" sz="2700" dirty="0" smtClean="0">
                <a:solidFill>
                  <a:srgbClr val="0000FF"/>
                </a:solidFill>
              </a:rPr>
              <a:t>: (</a:t>
            </a:r>
            <a:r>
              <a:rPr lang="en-US" sz="2700" dirty="0">
                <a:solidFill>
                  <a:srgbClr val="0000FF"/>
                </a:solidFill>
              </a:rPr>
              <a:t>W</a:t>
            </a:r>
            <a:r>
              <a:rPr lang="en-US" sz="2700" dirty="0" smtClean="0">
                <a:solidFill>
                  <a:srgbClr val="0000FF"/>
                </a:solidFill>
              </a:rPr>
              <a:t>eb sites) </a:t>
            </a:r>
          </a:p>
          <a:p>
            <a:pPr marL="914400" lvl="3"/>
            <a:r>
              <a:rPr lang="en-US" sz="2700" dirty="0" smtClean="0">
                <a:solidFill>
                  <a:srgbClr val="336600"/>
                </a:solidFill>
              </a:rPr>
              <a:t>a) </a:t>
            </a:r>
            <a:r>
              <a:rPr lang="en-US" sz="2700" u="sng" dirty="0">
                <a:solidFill>
                  <a:srgbClr val="336600"/>
                </a:solidFill>
              </a:rPr>
              <a:t>DOI</a:t>
            </a:r>
            <a:r>
              <a:rPr lang="en-US" sz="2700" dirty="0">
                <a:solidFill>
                  <a:srgbClr val="336600"/>
                </a:solidFill>
              </a:rPr>
              <a:t> </a:t>
            </a:r>
            <a:r>
              <a:rPr lang="en-US" sz="2700" dirty="0">
                <a:solidFill>
                  <a:srgbClr val="CC3300"/>
                </a:solidFill>
              </a:rPr>
              <a:t>(Digital Object Identifier) </a:t>
            </a:r>
          </a:p>
          <a:p>
            <a:pPr marL="1280160" lvl="4"/>
            <a:r>
              <a:rPr lang="en-US" sz="2700" b="1" dirty="0" smtClean="0">
                <a:solidFill>
                  <a:srgbClr val="0000FF"/>
                </a:solidFill>
              </a:rPr>
              <a:t>*</a:t>
            </a:r>
            <a:r>
              <a:rPr lang="en-US" sz="2700" b="1" dirty="0">
                <a:solidFill>
                  <a:srgbClr val="0000FF"/>
                </a:solidFill>
              </a:rPr>
              <a:t>preferred</a:t>
            </a:r>
          </a:p>
          <a:p>
            <a:pPr marL="1280160" lvl="4"/>
            <a:r>
              <a:rPr lang="en-US" sz="2700" b="1" dirty="0" err="1" smtClean="0">
                <a:solidFill>
                  <a:srgbClr val="CC3300"/>
                </a:solidFill>
              </a:rPr>
              <a:t>doi</a:t>
            </a:r>
            <a:r>
              <a:rPr lang="en-US" sz="2700" b="1" dirty="0" smtClean="0">
                <a:solidFill>
                  <a:srgbClr val="CC3300"/>
                </a:solidFill>
              </a:rPr>
              <a:t> </a:t>
            </a:r>
            <a:r>
              <a:rPr lang="en-US" sz="2700" b="1" dirty="0">
                <a:solidFill>
                  <a:srgbClr val="CC3300"/>
                </a:solidFill>
              </a:rPr>
              <a:t>+ colon + number + period</a:t>
            </a:r>
          </a:p>
          <a:p>
            <a:pPr marL="914400" lvl="3"/>
            <a:r>
              <a:rPr lang="en-US" sz="2700" dirty="0" smtClean="0">
                <a:solidFill>
                  <a:srgbClr val="336600"/>
                </a:solidFill>
              </a:rPr>
              <a:t>b</a:t>
            </a:r>
            <a:r>
              <a:rPr lang="en-US" sz="2700" dirty="0">
                <a:solidFill>
                  <a:srgbClr val="336600"/>
                </a:solidFill>
              </a:rPr>
              <a:t>) </a:t>
            </a:r>
            <a:r>
              <a:rPr lang="en-US" sz="2700" u="sng" dirty="0">
                <a:solidFill>
                  <a:srgbClr val="336600"/>
                </a:solidFill>
              </a:rPr>
              <a:t>permalink </a:t>
            </a:r>
            <a:endParaRPr lang="en-US" sz="2700" u="sng" dirty="0" smtClean="0">
              <a:solidFill>
                <a:srgbClr val="336600"/>
              </a:solidFill>
            </a:endParaRPr>
          </a:p>
          <a:p>
            <a:pPr marL="1280160" lvl="4"/>
            <a:r>
              <a:rPr lang="en-US" sz="2700" b="1" dirty="0" smtClean="0">
                <a:solidFill>
                  <a:srgbClr val="CC3300"/>
                </a:solidFill>
              </a:rPr>
              <a:t>under </a:t>
            </a:r>
            <a:r>
              <a:rPr lang="en-US" sz="2700" b="1" dirty="0">
                <a:solidFill>
                  <a:srgbClr val="CC3300"/>
                </a:solidFill>
              </a:rPr>
              <a:t>the “share” button</a:t>
            </a:r>
          </a:p>
          <a:p>
            <a:pPr marL="914400" lvl="3"/>
            <a:r>
              <a:rPr lang="en-US" sz="2700" dirty="0" smtClean="0">
                <a:solidFill>
                  <a:srgbClr val="336600"/>
                </a:solidFill>
              </a:rPr>
              <a:t>c</a:t>
            </a:r>
            <a:r>
              <a:rPr lang="en-US" sz="2700" dirty="0">
                <a:solidFill>
                  <a:srgbClr val="336600"/>
                </a:solidFill>
              </a:rPr>
              <a:t>) </a:t>
            </a:r>
            <a:r>
              <a:rPr lang="en-US" sz="2700" u="sng" dirty="0">
                <a:solidFill>
                  <a:srgbClr val="336600"/>
                </a:solidFill>
              </a:rPr>
              <a:t>URL</a:t>
            </a:r>
            <a:r>
              <a:rPr lang="en-US" sz="2700" dirty="0">
                <a:solidFill>
                  <a:srgbClr val="336600"/>
                </a:solidFill>
              </a:rPr>
              <a:t> </a:t>
            </a:r>
            <a:r>
              <a:rPr lang="en-US" sz="2700" dirty="0">
                <a:solidFill>
                  <a:srgbClr val="CC3300"/>
                </a:solidFill>
              </a:rPr>
              <a:t>(Universal Resource Locator) </a:t>
            </a:r>
            <a:endParaRPr lang="en-US" sz="2700" dirty="0" smtClean="0">
              <a:solidFill>
                <a:srgbClr val="CC3300"/>
              </a:solidFill>
            </a:endParaRPr>
          </a:p>
          <a:p>
            <a:pPr marL="1280160" lvl="4"/>
            <a:r>
              <a:rPr lang="en-US" sz="2700" b="1" dirty="0" smtClean="0">
                <a:solidFill>
                  <a:srgbClr val="CC3300"/>
                </a:solidFill>
              </a:rPr>
              <a:t>do </a:t>
            </a:r>
            <a:r>
              <a:rPr lang="en-US" sz="2700" b="1" dirty="0">
                <a:solidFill>
                  <a:srgbClr val="CC3300"/>
                </a:solidFill>
              </a:rPr>
              <a:t>not use shortened link</a:t>
            </a:r>
          </a:p>
          <a:p>
            <a:pPr marL="1280160" lvl="4"/>
            <a:r>
              <a:rPr lang="en-US" sz="2700" b="1" dirty="0" smtClean="0">
                <a:solidFill>
                  <a:srgbClr val="CC3300"/>
                </a:solidFill>
              </a:rPr>
              <a:t>do </a:t>
            </a:r>
            <a:r>
              <a:rPr lang="en-US" sz="2700" b="1" dirty="0">
                <a:solidFill>
                  <a:srgbClr val="CC3300"/>
                </a:solidFill>
              </a:rPr>
              <a:t>not use “http://” for any URL</a:t>
            </a:r>
          </a:p>
          <a:p>
            <a:pPr marL="1280160" lvl="4"/>
            <a:r>
              <a:rPr lang="en-US" sz="2700" b="1" dirty="0" smtClean="0">
                <a:solidFill>
                  <a:srgbClr val="CC3300"/>
                </a:solidFill>
              </a:rPr>
              <a:t>do </a:t>
            </a:r>
            <a:r>
              <a:rPr lang="en-US" sz="2700" b="1" dirty="0">
                <a:solidFill>
                  <a:srgbClr val="CC3300"/>
                </a:solidFill>
              </a:rPr>
              <a:t>not use &lt;carets&gt; around any URL</a:t>
            </a:r>
          </a:p>
          <a:p>
            <a:pPr marL="1280160" lvl="4"/>
            <a:r>
              <a:rPr lang="en-US" sz="2700" b="1" dirty="0" smtClean="0">
                <a:solidFill>
                  <a:srgbClr val="CC3300"/>
                </a:solidFill>
              </a:rPr>
              <a:t>*</a:t>
            </a:r>
            <a:r>
              <a:rPr lang="en-US" sz="2700" b="1" dirty="0">
                <a:solidFill>
                  <a:srgbClr val="CC3300"/>
                </a:solidFill>
              </a:rPr>
              <a:t>break URLs after single slash (/) only</a:t>
            </a:r>
          </a:p>
          <a:p>
            <a:pPr marL="274320" lvl="1"/>
            <a:endParaRPr lang="en-US" dirty="0">
              <a:solidFill>
                <a:srgbClr val="0000FF"/>
              </a:solidFill>
            </a:endParaRPr>
          </a:p>
          <a:p>
            <a:pPr marL="274320" lvl="1"/>
            <a:r>
              <a:rPr lang="en-US" sz="2700" dirty="0" smtClean="0">
                <a:solidFill>
                  <a:srgbClr val="FF0000"/>
                </a:solidFill>
              </a:rPr>
              <a:t>+ period</a:t>
            </a:r>
            <a:endParaRPr lang="en-US" sz="2700" dirty="0">
              <a:solidFill>
                <a:srgbClr val="FF0000"/>
              </a:solidFill>
            </a:endParaRPr>
          </a:p>
          <a:p>
            <a:pPr marL="274320"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00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(10) </a:t>
            </a:r>
            <a:r>
              <a:rPr lang="en-US" u="sng" dirty="0" smtClean="0"/>
              <a:t>OPTIONAL INFORMATION</a:t>
            </a:r>
            <a:r>
              <a:rPr lang="en-US" dirty="0" smtClean="0"/>
              <a:t>-</a:t>
            </a:r>
          </a:p>
          <a:p>
            <a:r>
              <a:rPr lang="en-US" dirty="0" smtClean="0"/>
              <a:t>some additional info might be necessary to help readers find your source – esp. if source is updated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*</a:t>
            </a:r>
            <a:r>
              <a:rPr lang="en-US" u="sng" dirty="0" smtClean="0">
                <a:solidFill>
                  <a:srgbClr val="CC3300"/>
                </a:solidFill>
              </a:rPr>
              <a:t>Access Date</a:t>
            </a:r>
          </a:p>
          <a:p>
            <a:pPr lvl="1"/>
            <a:r>
              <a:rPr lang="en-US" dirty="0" smtClean="0"/>
              <a:t>same format as the Publication Date</a:t>
            </a:r>
          </a:p>
          <a:p>
            <a:pPr lvl="1"/>
            <a:r>
              <a:rPr lang="en-US" dirty="0" smtClean="0"/>
              <a:t>after the period following the Location.</a:t>
            </a:r>
          </a:p>
          <a:p>
            <a:pPr lvl="1"/>
            <a:r>
              <a:rPr lang="en-US" dirty="0" smtClean="0"/>
              <a:t>“Accessed” + date.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7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MLA-8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TYPES of SOURCES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86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WEB SITE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Last, First. "Article." </a:t>
            </a:r>
            <a:r>
              <a:rPr lang="en-US" i="1" dirty="0"/>
              <a:t>Site Name</a:t>
            </a:r>
            <a:r>
              <a:rPr lang="en-US" dirty="0"/>
              <a:t>, Site Publisher If Needed, Date of Publication (most recent), Location (DOI or permalink or URL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>
                <a:solidFill>
                  <a:srgbClr val="CC3300"/>
                </a:solidFill>
              </a:rPr>
              <a:t>“Chronic Traumatic Encephalopathy.” </a:t>
            </a:r>
            <a:r>
              <a:rPr lang="en-US" i="1" dirty="0" smtClean="0">
                <a:solidFill>
                  <a:srgbClr val="CC3300"/>
                </a:solidFill>
              </a:rPr>
              <a:t>SayOw55</a:t>
            </a:r>
            <a:r>
              <a:rPr lang="en-US" dirty="0" smtClean="0">
                <a:solidFill>
                  <a:srgbClr val="CC3300"/>
                </a:solidFill>
              </a:rPr>
              <a:t>, </a:t>
            </a:r>
            <a:r>
              <a:rPr lang="en-US" dirty="0" err="1" smtClean="0">
                <a:solidFill>
                  <a:srgbClr val="CC3300"/>
                </a:solidFill>
              </a:rPr>
              <a:t>Seau</a:t>
            </a:r>
            <a:r>
              <a:rPr lang="en-US" dirty="0" smtClean="0">
                <a:solidFill>
                  <a:srgbClr val="CC3300"/>
                </a:solidFill>
              </a:rPr>
              <a:t> Foundation, 2016, www.sayow55.org/CTE/ causes/24802. Accessed 19 Oct. 2016.</a:t>
            </a:r>
            <a:endParaRPr lang="en-US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94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SCHOLARLY JOURNAL</a:t>
            </a:r>
            <a:r>
              <a:rPr lang="en-US" dirty="0" smtClean="0"/>
              <a:t>:</a:t>
            </a:r>
          </a:p>
          <a:p>
            <a:pPr lvl="1"/>
            <a:r>
              <a:rPr lang="en-US" u="sng" dirty="0"/>
              <a:t>PRINT COPY</a:t>
            </a:r>
            <a:r>
              <a:rPr lang="en-US" dirty="0"/>
              <a:t>:</a:t>
            </a:r>
          </a:p>
          <a:p>
            <a:pPr lvl="2"/>
            <a:r>
              <a:rPr lang="en-US" dirty="0" smtClean="0"/>
              <a:t>Last</a:t>
            </a:r>
            <a:r>
              <a:rPr lang="en-US" dirty="0"/>
              <a:t>, First. "Article." </a:t>
            </a:r>
            <a:r>
              <a:rPr lang="en-US" i="1" dirty="0"/>
              <a:t>Journal Name</a:t>
            </a:r>
            <a:r>
              <a:rPr lang="en-US" dirty="0"/>
              <a:t>, volume number, issue number, Date of Publication (most recent), page numbers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/>
              <a:t>ONLINE VERSION</a:t>
            </a:r>
            <a:r>
              <a:rPr lang="en-US" dirty="0"/>
              <a:t>:</a:t>
            </a:r>
          </a:p>
          <a:p>
            <a:pPr lvl="2"/>
            <a:r>
              <a:rPr lang="en-US" dirty="0" smtClean="0"/>
              <a:t>Last</a:t>
            </a:r>
            <a:r>
              <a:rPr lang="en-US" dirty="0"/>
              <a:t>, First. "Article." </a:t>
            </a:r>
            <a:r>
              <a:rPr lang="en-US" i="1" dirty="0"/>
              <a:t>Journal Site</a:t>
            </a:r>
            <a:r>
              <a:rPr lang="en-US" dirty="0"/>
              <a:t>, volume, issue number, Date of Publication, </a:t>
            </a:r>
            <a:r>
              <a:rPr lang="en-US" dirty="0" smtClean="0"/>
              <a:t>page # if there, URL</a:t>
            </a:r>
            <a:r>
              <a:rPr lang="en-US" dirty="0"/>
              <a:t>. Access Date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Stephens, Robert. “Bottom’s Dream.”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Shakespeare Online Journal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no.12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Apr. 2009, pp. 43-54, www.ShakespeareOJ.org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April/2009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MSND/Bottom.pdf. Accessed 23 Apr. 2016.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54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NEWSPAPER, MAGAZINE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Last, First. “Article.” Newspaper, date, page number/s. ◦for the page number, include the section if it has one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add the </a:t>
            </a:r>
            <a:r>
              <a:rPr lang="en-US" dirty="0" smtClean="0">
                <a:solidFill>
                  <a:srgbClr val="336600"/>
                </a:solidFill>
              </a:rPr>
              <a:t>edition</a:t>
            </a:r>
            <a:r>
              <a:rPr lang="en-US" dirty="0" smtClean="0">
                <a:solidFill>
                  <a:schemeClr val="tx1"/>
                </a:solidFill>
              </a:rPr>
              <a:t> after the date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add </a:t>
            </a:r>
            <a:r>
              <a:rPr lang="en-US" dirty="0" smtClean="0">
                <a:solidFill>
                  <a:srgbClr val="336600"/>
                </a:solidFill>
              </a:rPr>
              <a:t>[city] </a:t>
            </a:r>
            <a:r>
              <a:rPr lang="en-US" dirty="0" smtClean="0">
                <a:solidFill>
                  <a:schemeClr val="tx1"/>
                </a:solidFill>
              </a:rPr>
              <a:t>after the name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replace p.# with the </a:t>
            </a:r>
            <a:r>
              <a:rPr lang="en-US" dirty="0" smtClean="0">
                <a:solidFill>
                  <a:srgbClr val="336600"/>
                </a:solidFill>
              </a:rPr>
              <a:t>URL. Access date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f online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Paulson, Robert. “Fight Club Suspected in Chicago.”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Chicagoan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 Nov.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morning edition, pp. A6-7.</a:t>
            </a:r>
          </a:p>
        </p:txBody>
      </p:sp>
    </p:spTree>
    <p:extLst>
      <p:ext uri="{BB962C8B-B14F-4D97-AF65-F5344CB8AC3E}">
        <p14:creationId xmlns:p14="http://schemas.microsoft.com/office/powerpoint/2010/main" val="3636432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DATABASE ARTICLES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*</a:t>
            </a:r>
            <a:r>
              <a:rPr lang="en-US" u="sng" dirty="0"/>
              <a:t>2 CONTAINERS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336600"/>
                </a:solidFill>
              </a:rPr>
              <a:t>1.the </a:t>
            </a:r>
            <a:r>
              <a:rPr lang="en-US" dirty="0">
                <a:solidFill>
                  <a:srgbClr val="336600"/>
                </a:solidFill>
              </a:rPr>
              <a:t>original publishing information</a:t>
            </a:r>
          </a:p>
          <a:p>
            <a:pPr lvl="2"/>
            <a:r>
              <a:rPr lang="en-US" dirty="0">
                <a:solidFill>
                  <a:srgbClr val="CC3300"/>
                </a:solidFill>
              </a:rPr>
              <a:t>2.the database from which you retrieved the article</a:t>
            </a:r>
          </a:p>
          <a:p>
            <a:pPr lvl="1"/>
            <a:r>
              <a:rPr lang="en-US" dirty="0" smtClean="0">
                <a:solidFill>
                  <a:srgbClr val="336600"/>
                </a:solidFill>
              </a:rPr>
              <a:t>Last</a:t>
            </a:r>
            <a:r>
              <a:rPr lang="en-US" dirty="0">
                <a:solidFill>
                  <a:srgbClr val="336600"/>
                </a:solidFill>
              </a:rPr>
              <a:t>, First. "Article." </a:t>
            </a:r>
            <a:r>
              <a:rPr lang="en-US" i="1" dirty="0">
                <a:solidFill>
                  <a:srgbClr val="336600"/>
                </a:solidFill>
              </a:rPr>
              <a:t>Journal Name</a:t>
            </a:r>
            <a:r>
              <a:rPr lang="en-US" dirty="0">
                <a:solidFill>
                  <a:srgbClr val="336600"/>
                </a:solidFill>
              </a:rPr>
              <a:t>, volume number, issue number, Date of Publication (most recent), page numbers.  </a:t>
            </a:r>
            <a:r>
              <a:rPr lang="en-US" i="1" dirty="0">
                <a:solidFill>
                  <a:srgbClr val="CC3300"/>
                </a:solidFill>
              </a:rPr>
              <a:t>Database Name</a:t>
            </a:r>
            <a:r>
              <a:rPr lang="en-US" dirty="0">
                <a:solidFill>
                  <a:srgbClr val="CC3300"/>
                </a:solidFill>
              </a:rPr>
              <a:t>, </a:t>
            </a:r>
            <a:r>
              <a:rPr lang="en-US" dirty="0" smtClean="0">
                <a:solidFill>
                  <a:srgbClr val="CC3300"/>
                </a:solidFill>
              </a:rPr>
              <a:t>Location </a:t>
            </a:r>
            <a:r>
              <a:rPr lang="en-US" dirty="0">
                <a:solidFill>
                  <a:srgbClr val="CC3300"/>
                </a:solidFill>
              </a:rPr>
              <a:t>(DOI </a:t>
            </a:r>
            <a:r>
              <a:rPr lang="en-US" i="1" dirty="0">
                <a:solidFill>
                  <a:srgbClr val="CC3300"/>
                </a:solidFill>
              </a:rPr>
              <a:t>or</a:t>
            </a:r>
            <a:r>
              <a:rPr lang="en-US" dirty="0">
                <a:solidFill>
                  <a:srgbClr val="CC3300"/>
                </a:solidFill>
              </a:rPr>
              <a:t> permalink </a:t>
            </a:r>
            <a:r>
              <a:rPr lang="en-US" i="1" dirty="0">
                <a:solidFill>
                  <a:srgbClr val="CC3300"/>
                </a:solidFill>
              </a:rPr>
              <a:t>or</a:t>
            </a:r>
            <a:r>
              <a:rPr lang="en-US" dirty="0">
                <a:solidFill>
                  <a:srgbClr val="CC3300"/>
                </a:solidFill>
              </a:rPr>
              <a:t> URL</a:t>
            </a:r>
            <a:r>
              <a:rPr lang="en-US" dirty="0" smtClean="0">
                <a:solidFill>
                  <a:srgbClr val="CC3300"/>
                </a:solidFill>
              </a:rPr>
              <a:t>).</a:t>
            </a:r>
            <a:endParaRPr lang="en-US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6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cap="all" dirty="0" smtClean="0">
                <a:solidFill>
                  <a:srgbClr val="0070C0"/>
                </a:solidFill>
              </a:rPr>
              <a:t>use </a:t>
            </a:r>
            <a:r>
              <a:rPr lang="en-US" sz="2400" cap="all" dirty="0">
                <a:solidFill>
                  <a:srgbClr val="0070C0"/>
                </a:solidFill>
              </a:rPr>
              <a:t>it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or lose it</a:t>
            </a:r>
          </a:p>
          <a:p>
            <a:pPr lvl="1"/>
            <a:r>
              <a:rPr lang="en-US" dirty="0"/>
              <a:t>practice, practice, practice</a:t>
            </a:r>
          </a:p>
          <a:p>
            <a:pPr lvl="1"/>
            <a:r>
              <a:rPr lang="en-US" dirty="0"/>
              <a:t>this is why we will do several exercises, abstracts, &amp; essays</a:t>
            </a:r>
          </a:p>
          <a:p>
            <a:pPr lvl="1"/>
            <a:r>
              <a:rPr lang="en-US" dirty="0"/>
              <a:t>otherwise, like a foreign language, you will start to lose what you've gained</a:t>
            </a:r>
          </a:p>
          <a:p>
            <a:r>
              <a:rPr lang="en-US" sz="2400" dirty="0" smtClean="0"/>
              <a:t>there is a "</a:t>
            </a:r>
            <a:r>
              <a:rPr lang="en-US" sz="2400" cap="all" dirty="0" smtClean="0">
                <a:solidFill>
                  <a:srgbClr val="0070C0"/>
                </a:solidFill>
              </a:rPr>
              <a:t>grammar</a:t>
            </a:r>
            <a:r>
              <a:rPr lang="en-US" sz="2400" dirty="0" smtClean="0"/>
              <a:t>" to MLA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of rules that govern when to do what</a:t>
            </a:r>
          </a:p>
          <a:p>
            <a:pPr lvl="1"/>
            <a:r>
              <a:rPr lang="en-US" dirty="0"/>
              <a:t>they are precise -- this is exactly where the period goes, e.g.</a:t>
            </a:r>
          </a:p>
          <a:p>
            <a:pPr lvl="1"/>
            <a:r>
              <a:rPr lang="en-US" dirty="0"/>
              <a:t>once you get "the hang of" these rules, everything starts making sense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GOVERNMENT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solidFill>
                  <a:srgbClr val="336600"/>
                </a:solidFill>
              </a:rPr>
              <a:t>the government hierarchy is used as the "Corporate Author"</a:t>
            </a:r>
          </a:p>
          <a:p>
            <a:pPr lvl="1"/>
            <a:r>
              <a:rPr lang="en-US" dirty="0" smtClean="0">
                <a:solidFill>
                  <a:srgbClr val="336600"/>
                </a:solidFill>
              </a:rPr>
              <a:t>start </a:t>
            </a:r>
            <a:r>
              <a:rPr lang="en-US" dirty="0">
                <a:solidFill>
                  <a:srgbClr val="336600"/>
                </a:solidFill>
              </a:rPr>
              <a:t>with the government &amp; then proceed – </a:t>
            </a:r>
            <a:r>
              <a:rPr lang="en-US" dirty="0">
                <a:solidFill>
                  <a:srgbClr val="002060"/>
                </a:solidFill>
              </a:rPr>
              <a:t>in hierarchal order</a:t>
            </a:r>
            <a:r>
              <a:rPr lang="en-US" dirty="0">
                <a:solidFill>
                  <a:srgbClr val="336600"/>
                </a:solidFill>
              </a:rPr>
              <a:t> – through the agencies, bureaus, departments, divisions </a:t>
            </a:r>
            <a:r>
              <a:rPr lang="en-US" dirty="0" smtClean="0">
                <a:solidFill>
                  <a:srgbClr val="336600"/>
                </a:solidFill>
              </a:rPr>
              <a:t>– until you get to your source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Matryoshka </a:t>
            </a:r>
            <a:r>
              <a:rPr lang="en-US" dirty="0">
                <a:solidFill>
                  <a:srgbClr val="002060"/>
                </a:solidFill>
              </a:rPr>
              <a:t>(nesting) dolls: pecking order 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each </a:t>
            </a:r>
            <a:r>
              <a:rPr lang="en-US" dirty="0">
                <a:solidFill>
                  <a:srgbClr val="002060"/>
                </a:solidFill>
              </a:rPr>
              <a:t>item separated by a COMMA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government </a:t>
            </a:r>
            <a:r>
              <a:rPr lang="en-US" dirty="0">
                <a:solidFill>
                  <a:srgbClr val="002060"/>
                </a:solidFill>
              </a:rPr>
              <a:t>= federal (United States) or state (Maryland)</a:t>
            </a:r>
          </a:p>
          <a:p>
            <a:pPr lvl="1"/>
            <a:r>
              <a:rPr lang="en-US" dirty="0" smtClean="0">
                <a:solidFill>
                  <a:srgbClr val="CC3300"/>
                </a:solidFill>
              </a:rPr>
              <a:t>United </a:t>
            </a:r>
            <a:r>
              <a:rPr lang="en-US" dirty="0">
                <a:solidFill>
                  <a:srgbClr val="CC3300"/>
                </a:solidFill>
              </a:rPr>
              <a:t>States, Dept. of Health and Human Services, Centers for Disease Control and Prevention, National Center for Emerging and Zoonotic Infectious Diseases, Division of Vector-Borne Diseases</a:t>
            </a:r>
            <a:r>
              <a:rPr lang="en-US" dirty="0" smtClean="0">
                <a:solidFill>
                  <a:srgbClr val="CC3300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+ then the article…..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rgbClr val="336600"/>
              </a:solidFill>
            </a:endParaRPr>
          </a:p>
        </p:txBody>
      </p:sp>
      <p:pic>
        <p:nvPicPr>
          <p:cNvPr id="9218" name="Picture 2" descr="C:\Users\JMD27\AppData\Local\Microsoft\Windows\Temporary Internet Files\Content.IE5\PZTMTT05\matphotoviatk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69" y="2834640"/>
            <a:ext cx="1180931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88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BOOK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solidFill>
                  <a:srgbClr val="336600"/>
                </a:solidFill>
              </a:rPr>
              <a:t>Last, First. </a:t>
            </a:r>
            <a:r>
              <a:rPr lang="en-US" i="1" dirty="0">
                <a:solidFill>
                  <a:srgbClr val="336600"/>
                </a:solidFill>
              </a:rPr>
              <a:t>Book Title</a:t>
            </a:r>
            <a:r>
              <a:rPr lang="en-US" dirty="0">
                <a:solidFill>
                  <a:srgbClr val="336600"/>
                </a:solidFill>
              </a:rPr>
              <a:t>. Publisher, date of publication. </a:t>
            </a:r>
            <a:endParaRPr lang="en-US" dirty="0" smtClean="0">
              <a:solidFill>
                <a:srgbClr val="3366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a period comes after the book title because it is a self-contained whole)</a:t>
            </a:r>
          </a:p>
          <a:p>
            <a:pPr lvl="2"/>
            <a:r>
              <a:rPr lang="en-US" dirty="0" smtClean="0">
                <a:solidFill>
                  <a:srgbClr val="336600"/>
                </a:solidFill>
              </a:rPr>
              <a:t>*no </a:t>
            </a:r>
            <a:r>
              <a:rPr lang="en-US" dirty="0">
                <a:solidFill>
                  <a:srgbClr val="336600"/>
                </a:solidFill>
              </a:rPr>
              <a:t>city of </a:t>
            </a:r>
            <a:r>
              <a:rPr lang="en-US" dirty="0" smtClean="0">
                <a:solidFill>
                  <a:srgbClr val="336600"/>
                </a:solidFill>
              </a:rPr>
              <a:t>publisher</a:t>
            </a:r>
          </a:p>
          <a:p>
            <a:pPr lvl="2"/>
            <a:r>
              <a:rPr lang="en-US" dirty="0" smtClean="0">
                <a:solidFill>
                  <a:srgbClr val="336600"/>
                </a:solidFill>
              </a:rPr>
              <a:t>most </a:t>
            </a:r>
            <a:r>
              <a:rPr lang="en-US" dirty="0">
                <a:solidFill>
                  <a:srgbClr val="336600"/>
                </a:solidFill>
              </a:rPr>
              <a:t>recent date of </a:t>
            </a:r>
            <a:r>
              <a:rPr lang="en-US" dirty="0" smtClean="0">
                <a:solidFill>
                  <a:srgbClr val="336600"/>
                </a:solidFill>
              </a:rPr>
              <a:t>publication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Stephens, Robert. </a:t>
            </a:r>
            <a:r>
              <a:rPr lang="en-US" i="1" dirty="0" smtClean="0">
                <a:solidFill>
                  <a:srgbClr val="0000FF"/>
                </a:solidFill>
              </a:rPr>
              <a:t>Shakespeare’s Maimed Rites</a:t>
            </a:r>
            <a:r>
              <a:rPr lang="en-US" dirty="0" smtClean="0">
                <a:solidFill>
                  <a:srgbClr val="0000FF"/>
                </a:solidFill>
              </a:rPr>
              <a:t>. Bottom Books, 2016.</a:t>
            </a:r>
            <a:endParaRPr lang="en-US" dirty="0">
              <a:solidFill>
                <a:srgbClr val="336600"/>
              </a:solidFill>
            </a:endParaRPr>
          </a:p>
          <a:p>
            <a:pPr lvl="1"/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8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MLA 8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WC Page EXERCISES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75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660066"/>
                </a:solidFill>
              </a:rPr>
              <a:t>YOUR SOURCE = BOOK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Author</a:t>
            </a:r>
            <a:r>
              <a:rPr lang="en-US" dirty="0" smtClean="0"/>
              <a:t> = Jayne Smith, Joy Jones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Title</a:t>
            </a:r>
            <a:r>
              <a:rPr lang="en-US" dirty="0" smtClean="0"/>
              <a:t> = Guide to MLA 8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Publisher</a:t>
            </a:r>
            <a:r>
              <a:rPr lang="en-US" dirty="0" smtClean="0"/>
              <a:t> = Luzerne UP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Date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3300"/>
                </a:solidFill>
              </a:rPr>
              <a:t>of Publication </a:t>
            </a:r>
            <a:r>
              <a:rPr lang="en-US" dirty="0" smtClean="0"/>
              <a:t>= 2016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45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660066"/>
                </a:solidFill>
              </a:rPr>
              <a:t>ANSWER =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Smith, Jayne, and Joy Jones. </a:t>
            </a:r>
            <a:r>
              <a:rPr lang="en-US" i="1" dirty="0" smtClean="0">
                <a:solidFill>
                  <a:srgbClr val="CC3300"/>
                </a:solidFill>
              </a:rPr>
              <a:t>Guide to MLA 8</a:t>
            </a:r>
            <a:r>
              <a:rPr lang="en-US" dirty="0" smtClean="0">
                <a:solidFill>
                  <a:srgbClr val="CC3300"/>
                </a:solidFill>
              </a:rPr>
              <a:t>. Luzerne UP, 2016.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55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660066"/>
                </a:solidFill>
              </a:rPr>
              <a:t>YOUR SOURCE = WEB ARTICLE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Author</a:t>
            </a:r>
            <a:r>
              <a:rPr lang="en-US" dirty="0" smtClean="0"/>
              <a:t> = Robert Stephens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Title</a:t>
            </a:r>
            <a:r>
              <a:rPr lang="en-US" dirty="0" smtClean="0"/>
              <a:t> = Ellipses in MLA 8</a:t>
            </a:r>
          </a:p>
          <a:p>
            <a:r>
              <a:rPr lang="en-US" dirty="0" smtClean="0"/>
              <a:t>Site Name = MLA-Man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Publisher</a:t>
            </a:r>
            <a:r>
              <a:rPr lang="en-US" dirty="0" smtClean="0"/>
              <a:t> = LCCC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Publication Date </a:t>
            </a:r>
            <a:r>
              <a:rPr lang="en-US" dirty="0" smtClean="0"/>
              <a:t>= April 1, 2016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URL</a:t>
            </a:r>
            <a:r>
              <a:rPr lang="en-US" dirty="0" smtClean="0"/>
              <a:t> = www.mla-man.edu/mla8/ellipses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Access Date </a:t>
            </a:r>
            <a:r>
              <a:rPr lang="en-US" dirty="0" smtClean="0"/>
              <a:t>= October 19, 2016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16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=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Stephens, Robert. “Ellipses </a:t>
            </a:r>
            <a:r>
              <a:rPr lang="en-US" dirty="0">
                <a:solidFill>
                  <a:srgbClr val="CC3300"/>
                </a:solidFill>
              </a:rPr>
              <a:t>in MLA </a:t>
            </a:r>
            <a:r>
              <a:rPr lang="en-US" dirty="0" smtClean="0">
                <a:solidFill>
                  <a:srgbClr val="CC3300"/>
                </a:solidFill>
              </a:rPr>
              <a:t>8.”</a:t>
            </a:r>
            <a:endParaRPr lang="en-US" dirty="0">
              <a:solidFill>
                <a:srgbClr val="CC33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CC3300"/>
                </a:solidFill>
              </a:rPr>
              <a:t>MLA-Man</a:t>
            </a:r>
            <a:r>
              <a:rPr lang="en-US" dirty="0" smtClean="0">
                <a:solidFill>
                  <a:srgbClr val="CC3300"/>
                </a:solidFill>
              </a:rPr>
              <a:t>, LCCC, 1 Apr. 2016,   www.mla-man.edu/mla8/ellipses. Accessed 19 Oct. 2016.</a:t>
            </a:r>
            <a:endParaRPr lang="en-US" dirty="0">
              <a:solidFill>
                <a:srgbClr val="CC33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2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MLA 8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Parenthetical Citations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30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PARENTHETICAL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We Document: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336600"/>
                </a:solidFill>
              </a:rPr>
              <a:t>college</a:t>
            </a:r>
            <a:r>
              <a:rPr lang="en-US" dirty="0" smtClean="0"/>
              <a:t>” = high standards of writing &amp; research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336600"/>
                </a:solidFill>
              </a:rPr>
              <a:t>conversation</a:t>
            </a:r>
            <a:r>
              <a:rPr lang="en-US" dirty="0" smtClean="0"/>
              <a:t>”: researchers are part of a conversation with researchers from the past, present, and future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336600"/>
                </a:solidFill>
              </a:rPr>
              <a:t>credibility</a:t>
            </a:r>
            <a:r>
              <a:rPr lang="en-US" dirty="0" smtClean="0"/>
              <a:t>”: citing our sources shows are respect for ourselves as scholars, for our school &amp; its education reputation, for our subject, and for the source’s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08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PARENTHETICAL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We Document:</a:t>
            </a:r>
          </a:p>
          <a:p>
            <a:pPr lvl="1"/>
            <a:r>
              <a:rPr lang="en-US" dirty="0" smtClean="0"/>
              <a:t>A very practical reason:</a:t>
            </a:r>
          </a:p>
          <a:p>
            <a:pPr lvl="2"/>
            <a:r>
              <a:rPr lang="en-US" dirty="0" smtClean="0"/>
              <a:t>To play </a:t>
            </a:r>
            <a:r>
              <a:rPr lang="en-US" i="1" dirty="0" smtClean="0">
                <a:solidFill>
                  <a:srgbClr val="CC3300"/>
                </a:solidFill>
              </a:rPr>
              <a:t>Research Frogger</a:t>
            </a:r>
          </a:p>
          <a:p>
            <a:pPr lvl="3"/>
            <a:r>
              <a:rPr lang="en-US" sz="2000" dirty="0" smtClean="0"/>
              <a:t>Our </a:t>
            </a:r>
            <a:r>
              <a:rPr lang="en-US" sz="2000" dirty="0" smtClean="0">
                <a:solidFill>
                  <a:srgbClr val="336600"/>
                </a:solidFill>
              </a:rPr>
              <a:t>citation</a:t>
            </a:r>
            <a:r>
              <a:rPr lang="en-US" sz="2000" dirty="0" smtClean="0"/>
              <a:t> gets readers to our </a:t>
            </a:r>
            <a:r>
              <a:rPr lang="en-US" sz="2000" dirty="0" smtClean="0">
                <a:solidFill>
                  <a:srgbClr val="336600"/>
                </a:solidFill>
              </a:rPr>
              <a:t>Works Cited page</a:t>
            </a:r>
          </a:p>
          <a:p>
            <a:pPr lvl="3"/>
            <a:r>
              <a:rPr lang="en-US" sz="2000" dirty="0" smtClean="0"/>
              <a:t>Our </a:t>
            </a:r>
            <a:r>
              <a:rPr lang="en-US" sz="2000" dirty="0" smtClean="0">
                <a:solidFill>
                  <a:srgbClr val="336600"/>
                </a:solidFill>
              </a:rPr>
              <a:t>WC page </a:t>
            </a:r>
            <a:r>
              <a:rPr lang="en-US" sz="2000" dirty="0" smtClean="0"/>
              <a:t>gets them to the </a:t>
            </a:r>
            <a:r>
              <a:rPr lang="en-US" sz="2000" dirty="0" smtClean="0">
                <a:solidFill>
                  <a:srgbClr val="336600"/>
                </a:solidFill>
              </a:rPr>
              <a:t>source</a:t>
            </a:r>
          </a:p>
          <a:p>
            <a:pPr lvl="3"/>
            <a:r>
              <a:rPr lang="en-US" sz="2000" dirty="0" smtClean="0"/>
              <a:t>Where they can find our </a:t>
            </a:r>
            <a:r>
              <a:rPr lang="en-US" sz="2000" dirty="0" smtClean="0">
                <a:solidFill>
                  <a:srgbClr val="336600"/>
                </a:solidFill>
              </a:rPr>
              <a:t>material in its context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Analogies—</a:t>
            </a:r>
          </a:p>
          <a:p>
            <a:pPr lvl="1"/>
            <a:r>
              <a:rPr lang="en-US" dirty="0" smtClean="0"/>
              <a:t>Learning to Drive</a:t>
            </a:r>
          </a:p>
          <a:p>
            <a:pPr lvl="1"/>
            <a:r>
              <a:rPr lang="en-US" dirty="0" smtClean="0"/>
              <a:t>New vehicle</a:t>
            </a:r>
          </a:p>
          <a:p>
            <a:pPr lvl="1"/>
            <a:r>
              <a:rPr lang="en-US" dirty="0" smtClean="0"/>
              <a:t>Software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99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238999" cy="120248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PARENTHETICAL CITATIONS</a:t>
            </a:r>
          </a:p>
        </p:txBody>
      </p:sp>
      <p:pic>
        <p:nvPicPr>
          <p:cNvPr id="7170" name="Picture 2" descr="F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76" y="533400"/>
            <a:ext cx="7186449" cy="579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238999" cy="120248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PARENTHETICAL CITATIONS</a:t>
            </a:r>
          </a:p>
        </p:txBody>
      </p:sp>
      <p:pic>
        <p:nvPicPr>
          <p:cNvPr id="8194" name="Picture 2" descr="SM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57200"/>
            <a:ext cx="7239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7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CORE ELEMENTS</a:t>
            </a:r>
            <a:endParaRPr lang="en-US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71123"/>
              </p:ext>
            </p:extLst>
          </p:nvPr>
        </p:nvGraphicFramePr>
        <p:xfrm>
          <a:off x="914400" y="2209800"/>
          <a:ext cx="7315200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/>
                <a:gridCol w="51816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b="1" u="sng" dirty="0" smtClean="0"/>
                        <a:t>AUTHOR</a:t>
                      </a:r>
                      <a:endParaRPr lang="en-US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effectLst/>
                        </a:rPr>
                        <a:t>just the Last Name </a:t>
                      </a:r>
                      <a:endParaRPr lang="en-US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effectLst/>
                        </a:rPr>
                        <a:t>(when not used in the Lead-In Expression)</a:t>
                      </a:r>
                      <a:endParaRPr lang="en-US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(2) </a:t>
                      </a:r>
                      <a:r>
                        <a:rPr lang="en-US" b="1" u="sng" dirty="0" smtClean="0"/>
                        <a:t>PAGE NUMBER</a:t>
                      </a:r>
                      <a:endParaRPr lang="en-US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i="1" dirty="0" smtClean="0"/>
                        <a:t>no</a:t>
                      </a:r>
                      <a:r>
                        <a:rPr lang="en-US" b="1" dirty="0" smtClean="0"/>
                        <a:t> “p.” or “pp” for page numbers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just the numeral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found in print versions of books, magazines, journals, newspapers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seen onscreen with numbered pages, .pdf files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Example: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(Smith 679).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*no punctuation between elements…ordinarily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9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AUTHOR: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**</a:t>
            </a:r>
            <a:r>
              <a:rPr lang="en-US" dirty="0">
                <a:solidFill>
                  <a:srgbClr val="CC3300"/>
                </a:solidFill>
              </a:rPr>
              <a:t>The 1</a:t>
            </a:r>
            <a:r>
              <a:rPr lang="en-US" u="sng" dirty="0">
                <a:solidFill>
                  <a:srgbClr val="CC3300"/>
                </a:solidFill>
              </a:rPr>
              <a:t>st</a:t>
            </a:r>
            <a:r>
              <a:rPr lang="en-US" dirty="0">
                <a:solidFill>
                  <a:srgbClr val="CC3300"/>
                </a:solidFill>
              </a:rPr>
              <a:t> item (</a:t>
            </a:r>
            <a:r>
              <a:rPr lang="en-US" i="1" dirty="0">
                <a:solidFill>
                  <a:srgbClr val="CC3300"/>
                </a:solidFill>
              </a:rPr>
              <a:t>correctly</a:t>
            </a:r>
            <a:r>
              <a:rPr lang="en-US" dirty="0">
                <a:solidFill>
                  <a:srgbClr val="CC3300"/>
                </a:solidFill>
              </a:rPr>
              <a:t>) on the Works Cited page </a:t>
            </a:r>
            <a:r>
              <a:rPr lang="en-US" dirty="0" smtClean="0"/>
              <a:t>= </a:t>
            </a:r>
            <a:r>
              <a:rPr lang="en-US" dirty="0">
                <a:solidFill>
                  <a:srgbClr val="336600"/>
                </a:solidFill>
              </a:rPr>
              <a:t>The 1</a:t>
            </a:r>
            <a:r>
              <a:rPr lang="en-US" u="sng" dirty="0">
                <a:solidFill>
                  <a:srgbClr val="336600"/>
                </a:solidFill>
              </a:rPr>
              <a:t>st</a:t>
            </a:r>
            <a:r>
              <a:rPr lang="en-US" dirty="0">
                <a:solidFill>
                  <a:srgbClr val="336600"/>
                </a:solidFill>
              </a:rPr>
              <a:t> item in the Parenthetical Citation**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http://academic.luzerne.edu/shousenick/102--ML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1" y="4191000"/>
            <a:ext cx="71203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0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If there’s no AUTHOR: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**</a:t>
            </a:r>
            <a:r>
              <a:rPr lang="en-US" dirty="0">
                <a:solidFill>
                  <a:srgbClr val="CC3300"/>
                </a:solidFill>
              </a:rPr>
              <a:t>The 1</a:t>
            </a:r>
            <a:r>
              <a:rPr lang="en-US" u="sng" dirty="0">
                <a:solidFill>
                  <a:srgbClr val="CC3300"/>
                </a:solidFill>
              </a:rPr>
              <a:t>st</a:t>
            </a:r>
            <a:r>
              <a:rPr lang="en-US" dirty="0">
                <a:solidFill>
                  <a:srgbClr val="CC3300"/>
                </a:solidFill>
              </a:rPr>
              <a:t> item (</a:t>
            </a:r>
            <a:r>
              <a:rPr lang="en-US" i="1" dirty="0">
                <a:solidFill>
                  <a:srgbClr val="CC3300"/>
                </a:solidFill>
              </a:rPr>
              <a:t>correctly</a:t>
            </a:r>
            <a:r>
              <a:rPr lang="en-US" dirty="0">
                <a:solidFill>
                  <a:srgbClr val="CC3300"/>
                </a:solidFill>
              </a:rPr>
              <a:t>) on the Works Cited page </a:t>
            </a:r>
            <a:r>
              <a:rPr lang="en-US" dirty="0" smtClean="0"/>
              <a:t>= </a:t>
            </a:r>
            <a:r>
              <a:rPr lang="en-US" dirty="0">
                <a:solidFill>
                  <a:srgbClr val="336600"/>
                </a:solidFill>
              </a:rPr>
              <a:t>The 1</a:t>
            </a:r>
            <a:r>
              <a:rPr lang="en-US" u="sng" dirty="0">
                <a:solidFill>
                  <a:srgbClr val="336600"/>
                </a:solidFill>
              </a:rPr>
              <a:t>st</a:t>
            </a:r>
            <a:r>
              <a:rPr lang="en-US" dirty="0">
                <a:solidFill>
                  <a:srgbClr val="336600"/>
                </a:solidFill>
              </a:rPr>
              <a:t> item in the Parenthetical Citation**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7" descr="W:\102--MLA_2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12" y="4038600"/>
            <a:ext cx="7123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895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cap="all" dirty="0" smtClean="0"/>
              <a:t>Page Number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Only if they appear in print or on the screen – </a:t>
            </a:r>
            <a:r>
              <a:rPr lang="en-US" u="sng" dirty="0" smtClean="0">
                <a:solidFill>
                  <a:srgbClr val="CC3300"/>
                </a:solidFill>
              </a:rPr>
              <a:t>not</a:t>
            </a:r>
            <a:r>
              <a:rPr lang="en-US" dirty="0" smtClean="0">
                <a:solidFill>
                  <a:srgbClr val="CC3300"/>
                </a:solidFill>
              </a:rPr>
              <a:t> the printer’s numbers</a:t>
            </a:r>
          </a:p>
          <a:p>
            <a:endParaRPr lang="en-US" dirty="0">
              <a:solidFill>
                <a:srgbClr val="CC3300"/>
              </a:solidFill>
            </a:endParaRPr>
          </a:p>
          <a:p>
            <a:endParaRPr lang="en-US" dirty="0" smtClean="0">
              <a:solidFill>
                <a:srgbClr val="CC3300"/>
              </a:solidFill>
            </a:endParaRPr>
          </a:p>
          <a:p>
            <a:endParaRPr lang="en-US" dirty="0">
              <a:solidFill>
                <a:srgbClr val="CC3300"/>
              </a:solidFill>
            </a:endParaRPr>
          </a:p>
          <a:p>
            <a:endParaRPr lang="en-US" dirty="0" smtClean="0">
              <a:solidFill>
                <a:srgbClr val="CC3300"/>
              </a:solidFill>
            </a:endParaRPr>
          </a:p>
          <a:p>
            <a:endParaRPr lang="en-US" dirty="0">
              <a:solidFill>
                <a:srgbClr val="CC3300"/>
              </a:solidFill>
            </a:endParaRPr>
          </a:p>
          <a:p>
            <a:r>
              <a:rPr lang="en-US" u="sng" dirty="0" smtClean="0">
                <a:solidFill>
                  <a:srgbClr val="336600"/>
                </a:solidFill>
              </a:rPr>
              <a:t>PARENTHETICAL CITATION</a:t>
            </a:r>
            <a:r>
              <a:rPr lang="en-US" dirty="0" smtClean="0">
                <a:solidFill>
                  <a:srgbClr val="336600"/>
                </a:solidFill>
              </a:rPr>
              <a:t>: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(Smith 2).</a:t>
            </a:r>
            <a:endParaRPr lang="en-US" dirty="0">
              <a:solidFill>
                <a:srgbClr val="3366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bruji.com/blog/wp-content/uploads/2012/01/pageNumb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2815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4343400"/>
            <a:ext cx="3810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4"/>
          </p:cNvCxnSpPr>
          <p:nvPr/>
        </p:nvCxnSpPr>
        <p:spPr>
          <a:xfrm flipH="1">
            <a:off x="2590800" y="4800600"/>
            <a:ext cx="3429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04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INFO: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u="sng" dirty="0" smtClean="0">
                <a:solidFill>
                  <a:srgbClr val="CC3300"/>
                </a:solidFill>
              </a:rPr>
              <a:t>0 AUTHORS:</a:t>
            </a:r>
          </a:p>
          <a:p>
            <a:r>
              <a:rPr lang="en-US" sz="3500" dirty="0"/>
              <a:t>when a source has </a:t>
            </a:r>
            <a:r>
              <a:rPr lang="en-US" sz="3500" u="sng" dirty="0"/>
              <a:t>NO AUTHOR</a:t>
            </a:r>
            <a:r>
              <a:rPr lang="en-US" sz="3500" dirty="0"/>
              <a:t>—</a:t>
            </a:r>
          </a:p>
          <a:p>
            <a:r>
              <a:rPr lang="en-US" sz="3500" dirty="0"/>
              <a:t>use the next item in the Bibliographic Citation (the Works Cited page entry)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usually it is the “Article Title” 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336600"/>
                </a:solidFill>
                <a:latin typeface="Arial Black" panose="020B0A04020102020204" pitchFamily="34" charset="0"/>
              </a:rPr>
              <a:t>(keep “QM”)</a:t>
            </a:r>
          </a:p>
          <a:p>
            <a:pPr lvl="1"/>
            <a:r>
              <a:rPr lang="en-US" sz="2800" dirty="0" smtClean="0">
                <a:latin typeface="Arial Black" panose="020B0A04020102020204" pitchFamily="34" charset="0"/>
              </a:rPr>
              <a:t>(</a:t>
            </a:r>
            <a:r>
              <a:rPr lang="en-US" sz="2800" dirty="0">
                <a:latin typeface="Arial Black" panose="020B0A04020102020204" pitchFamily="34" charset="0"/>
              </a:rPr>
              <a:t>but could be the </a:t>
            </a:r>
            <a:r>
              <a:rPr lang="en-US" sz="2800" i="1" dirty="0">
                <a:latin typeface="Arial Black" panose="020B0A04020102020204" pitchFamily="34" charset="0"/>
              </a:rPr>
              <a:t>Book Title</a:t>
            </a:r>
            <a:r>
              <a:rPr lang="en-US" sz="2800" dirty="0" smtClean="0">
                <a:latin typeface="Arial Black" panose="020B0A04020102020204" pitchFamily="34" charset="0"/>
              </a:rPr>
              <a:t>)    </a:t>
            </a:r>
            <a:r>
              <a:rPr lang="en-US" sz="2800" dirty="0" smtClean="0">
                <a:solidFill>
                  <a:srgbClr val="336600"/>
                </a:solidFill>
                <a:latin typeface="Arial Black" panose="020B0A04020102020204" pitchFamily="34" charset="0"/>
              </a:rPr>
              <a:t>(</a:t>
            </a:r>
            <a:r>
              <a:rPr lang="en-US" sz="2800" dirty="0">
                <a:solidFill>
                  <a:srgbClr val="336600"/>
                </a:solidFill>
                <a:latin typeface="Arial Black" panose="020B0A04020102020204" pitchFamily="34" charset="0"/>
              </a:rPr>
              <a:t>keep </a:t>
            </a:r>
            <a:r>
              <a:rPr lang="en-US" sz="2800" dirty="0" smtClean="0">
                <a:solidFill>
                  <a:srgbClr val="336600"/>
                </a:solidFill>
                <a:latin typeface="Arial Black" panose="020B0A04020102020204" pitchFamily="34" charset="0"/>
              </a:rPr>
              <a:t>&lt;</a:t>
            </a:r>
            <a:r>
              <a:rPr lang="en-US" sz="2800" dirty="0" err="1" smtClean="0">
                <a:solidFill>
                  <a:srgbClr val="336600"/>
                </a:solidFill>
                <a:latin typeface="Arial Black" panose="020B0A04020102020204" pitchFamily="34" charset="0"/>
              </a:rPr>
              <a:t>i</a:t>
            </a:r>
            <a:r>
              <a:rPr lang="en-US" sz="2800" dirty="0" smtClean="0">
                <a:solidFill>
                  <a:srgbClr val="336600"/>
                </a:solidFill>
                <a:latin typeface="Arial Black" panose="020B0A04020102020204" pitchFamily="34" charset="0"/>
              </a:rPr>
              <a:t>&gt;)</a:t>
            </a:r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3500" dirty="0"/>
              <a:t>the title can be shortened/truncated if it is too long 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(*as long as it does not create confusion with another title)</a:t>
            </a:r>
          </a:p>
          <a:p>
            <a:r>
              <a:rPr lang="en-US" sz="3500" u="sng" dirty="0"/>
              <a:t>EXAMPLE</a:t>
            </a:r>
            <a:r>
              <a:rPr lang="en-US" sz="3500" dirty="0"/>
              <a:t>: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(“The Causes and Effects of Fibromyalgia” 45).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en-US" sz="3200" i="1" dirty="0">
                <a:solidFill>
                  <a:srgbClr val="FF0000"/>
                </a:solidFill>
                <a:latin typeface="Arial Black" panose="020B0A04020102020204" pitchFamily="34" charset="0"/>
              </a:rPr>
              <a:t>Neurological Disorders</a:t>
            </a: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462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).</a:t>
            </a:r>
            <a:endParaRPr 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67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INFO: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CC3300"/>
                </a:solidFill>
              </a:rPr>
              <a:t>2 AUTHORS:</a:t>
            </a:r>
          </a:p>
          <a:p>
            <a:r>
              <a:rPr lang="en-US" sz="2400" dirty="0"/>
              <a:t>when a source has </a:t>
            </a:r>
            <a:r>
              <a:rPr lang="en-US" sz="2400" u="sng" dirty="0"/>
              <a:t>2 AUTHORS</a:t>
            </a:r>
            <a:r>
              <a:rPr lang="en-US" sz="2400" dirty="0"/>
              <a:t>--</a:t>
            </a:r>
          </a:p>
          <a:p>
            <a:pPr lvl="1"/>
            <a:r>
              <a:rPr lang="en-US" dirty="0"/>
              <a:t>Last Name + and + Last Name</a:t>
            </a:r>
          </a:p>
          <a:p>
            <a:pPr lvl="1"/>
            <a:r>
              <a:rPr lang="en-US" dirty="0"/>
              <a:t>(not an ampersand -- &amp;)</a:t>
            </a:r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(Lewis and Clark 557).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(Martin and Lewis 2). 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0528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INFO: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CC3300"/>
                </a:solidFill>
              </a:rPr>
              <a:t>3+ AUTHORS:</a:t>
            </a:r>
          </a:p>
          <a:p>
            <a:r>
              <a:rPr lang="en-US" sz="2400" dirty="0"/>
              <a:t>when a source has </a:t>
            </a:r>
            <a:r>
              <a:rPr lang="en-US" sz="2400" u="sng" dirty="0"/>
              <a:t>3 or more AUTHORS</a:t>
            </a:r>
            <a:r>
              <a:rPr lang="en-US" sz="2400" dirty="0"/>
              <a:t>--</a:t>
            </a:r>
          </a:p>
          <a:p>
            <a:pPr lvl="1"/>
            <a:r>
              <a:rPr lang="en-US" dirty="0"/>
              <a:t>Last Name of the 1st author indicated in the source + et al. (“and others”)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“al” needs a period after it because it is an abbreviation</a:t>
            </a:r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(Jeter, et al. 2).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(Fouts, et al. 14). 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0457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INFO: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CC3300"/>
                </a:solidFill>
              </a:rPr>
              <a:t>2+ WORKS by the SAME AUTHOR:</a:t>
            </a:r>
          </a:p>
          <a:p>
            <a:r>
              <a:rPr lang="en-US" sz="2400" dirty="0" smtClean="0"/>
              <a:t>Add the next item on the bib. citation--</a:t>
            </a:r>
            <a:endParaRPr lang="en-US" sz="2400" dirty="0"/>
          </a:p>
          <a:p>
            <a:pPr lvl="1"/>
            <a:r>
              <a:rPr lang="en-US" dirty="0"/>
              <a:t>Last Name + comma + Source</a:t>
            </a:r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(Loman, “Causes of Depression” 213).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(Loman, “Overcoming Depression” 89).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244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MLA-8</a:t>
            </a:r>
            <a:endParaRPr lang="en-US" b="1" u="sng" dirty="0"/>
          </a:p>
        </p:txBody>
      </p:sp>
      <p:pic>
        <p:nvPicPr>
          <p:cNvPr id="3074" name="Picture 2" descr="Image result for mla 8th edi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5908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INFO: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CC3300"/>
                </a:solidFill>
              </a:rPr>
              <a:t>2+ WORKS without AUTHORS from SAME SOURCE:</a:t>
            </a:r>
          </a:p>
          <a:p>
            <a:r>
              <a:rPr lang="en-US" sz="2400" dirty="0" smtClean="0"/>
              <a:t>Add the next part of the bib. citation--</a:t>
            </a:r>
            <a:endParaRPr lang="en-US" sz="2400" dirty="0"/>
          </a:p>
          <a:p>
            <a:pPr lvl="1"/>
            <a:r>
              <a:rPr lang="en-US" dirty="0"/>
              <a:t>"Article Title" + comma, inside the QM + </a:t>
            </a:r>
            <a:r>
              <a:rPr lang="en-US" i="1" dirty="0"/>
              <a:t>Source</a:t>
            </a:r>
            <a:endParaRPr lang="en-US" dirty="0"/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("Gluttony," </a:t>
            </a:r>
            <a:r>
              <a:rPr lang="en-US" i="1" dirty="0">
                <a:solidFill>
                  <a:srgbClr val="FF0000"/>
                </a:solidFill>
              </a:rPr>
              <a:t>7DeadlySins.org,</a:t>
            </a:r>
            <a:r>
              <a:rPr lang="en-US" dirty="0">
                <a:solidFill>
                  <a:srgbClr val="FF0000"/>
                </a:solidFill>
              </a:rPr>
              <a:t> par.2).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("Avarice," </a:t>
            </a:r>
            <a:r>
              <a:rPr lang="en-US" i="1" dirty="0">
                <a:solidFill>
                  <a:srgbClr val="FF0000"/>
                </a:solidFill>
              </a:rPr>
              <a:t>7DeadlySins.org</a:t>
            </a:r>
            <a:r>
              <a:rPr lang="en-US" dirty="0">
                <a:solidFill>
                  <a:srgbClr val="FF0000"/>
                </a:solidFill>
              </a:rPr>
              <a:t>, par.9).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9785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INFO: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CC3300"/>
                </a:solidFill>
              </a:rPr>
              <a:t>2+ AUTHORS with the SAME LAST NAME:</a:t>
            </a:r>
          </a:p>
          <a:p>
            <a:r>
              <a:rPr lang="en-US" sz="2400" dirty="0" smtClean="0"/>
              <a:t>Add the First Initial--</a:t>
            </a:r>
            <a:endParaRPr lang="en-US" sz="2400" dirty="0"/>
          </a:p>
          <a:p>
            <a:pPr lvl="1"/>
            <a:r>
              <a:rPr lang="en-US" dirty="0"/>
              <a:t>1st initial + period + Last Name</a:t>
            </a:r>
          </a:p>
          <a:p>
            <a:pPr lvl="1"/>
            <a:r>
              <a:rPr lang="en-US" dirty="0"/>
              <a:t>(use the </a:t>
            </a:r>
            <a:r>
              <a:rPr lang="en-US" i="1" dirty="0"/>
              <a:t>full 1st name</a:t>
            </a:r>
            <a:r>
              <a:rPr lang="en-US" dirty="0"/>
              <a:t> if the initials are the same)</a:t>
            </a:r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(C. Van </a:t>
            </a:r>
            <a:r>
              <a:rPr lang="en-US" dirty="0" err="1" smtClean="0">
                <a:solidFill>
                  <a:srgbClr val="FF0000"/>
                </a:solidFill>
              </a:rPr>
              <a:t>Doren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98).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(M. </a:t>
            </a:r>
            <a:r>
              <a:rPr lang="en-US" dirty="0">
                <a:solidFill>
                  <a:srgbClr val="FF0000"/>
                </a:solidFill>
              </a:rPr>
              <a:t>Van </a:t>
            </a:r>
            <a:r>
              <a:rPr lang="en-US" dirty="0" err="1">
                <a:solidFill>
                  <a:srgbClr val="FF0000"/>
                </a:solidFill>
              </a:rPr>
              <a:t>Doren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114</a:t>
            </a:r>
            <a:r>
              <a:rPr lang="en-US" dirty="0">
                <a:solidFill>
                  <a:srgbClr val="FF0000"/>
                </a:solidFill>
              </a:rPr>
              <a:t>).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7437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INFO: </a:t>
            </a:r>
            <a:r>
              <a:rPr lang="en-US" dirty="0" smtClean="0"/>
              <a:t>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source does </a:t>
            </a:r>
            <a:r>
              <a:rPr lang="en-US" dirty="0" smtClean="0">
                <a:solidFill>
                  <a:srgbClr val="CC3300"/>
                </a:solidFill>
              </a:rPr>
              <a:t>not</a:t>
            </a:r>
            <a:r>
              <a:rPr lang="en-US" dirty="0" smtClean="0"/>
              <a:t> have page numbers</a:t>
            </a:r>
          </a:p>
          <a:p>
            <a:r>
              <a:rPr lang="en-US" dirty="0" smtClean="0"/>
              <a:t>Then use some other fixed </a:t>
            </a:r>
            <a:r>
              <a:rPr lang="en-US" i="1" dirty="0" smtClean="0"/>
              <a:t>numbered</a:t>
            </a:r>
            <a:r>
              <a:rPr lang="en-US" dirty="0" smtClean="0"/>
              <a:t> locator to help readers locate the context of your sources</a:t>
            </a:r>
          </a:p>
          <a:p>
            <a:pPr lvl="1"/>
            <a:r>
              <a:rPr lang="en-US" dirty="0" smtClean="0"/>
              <a:t>Numbered paragraphs</a:t>
            </a:r>
          </a:p>
          <a:p>
            <a:pPr lvl="1"/>
            <a:r>
              <a:rPr lang="en-US" dirty="0" smtClean="0"/>
              <a:t>Numbered chapters, sections, parts, books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*add a comma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94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INFO: </a:t>
            </a:r>
            <a:r>
              <a:rPr lang="en-US" dirty="0" smtClean="0"/>
              <a:t>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C3300"/>
                </a:solidFill>
              </a:rPr>
              <a:t>PARAGRAPH NUMBERS</a:t>
            </a:r>
            <a:r>
              <a:rPr lang="en-US" dirty="0" smtClean="0">
                <a:solidFill>
                  <a:srgbClr val="CC3300"/>
                </a:solidFill>
              </a:rPr>
              <a:t>:</a:t>
            </a:r>
          </a:p>
          <a:p>
            <a:r>
              <a:rPr lang="en-US" sz="2400" dirty="0"/>
              <a:t>numbered onscreen</a:t>
            </a:r>
          </a:p>
          <a:p>
            <a:pPr lvl="1"/>
            <a:r>
              <a:rPr lang="en-US" dirty="0"/>
              <a:t>Last Name + comma + par.#</a:t>
            </a:r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(Smith and Wesson, par.5).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(Smith and Wesson, pars.1-3).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07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INFO: </a:t>
            </a:r>
            <a:r>
              <a:rPr lang="en-US" dirty="0" smtClean="0"/>
              <a:t>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u="sng" cap="all" dirty="0" smtClean="0">
                <a:solidFill>
                  <a:srgbClr val="CC3300"/>
                </a:solidFill>
              </a:rPr>
              <a:t>Chapter, Section, Part, Book #</a:t>
            </a:r>
            <a:r>
              <a:rPr lang="en-US" sz="2400" u="sng" dirty="0" smtClean="0">
                <a:solidFill>
                  <a:srgbClr val="CC3300"/>
                </a:solidFill>
              </a:rPr>
              <a:t>s</a:t>
            </a:r>
            <a:r>
              <a:rPr lang="en-US" sz="2400" dirty="0" smtClean="0">
                <a:solidFill>
                  <a:srgbClr val="CC3300"/>
                </a:solidFill>
              </a:rPr>
              <a:t>:</a:t>
            </a:r>
          </a:p>
          <a:p>
            <a:r>
              <a:rPr lang="en-US" sz="2400" dirty="0"/>
              <a:t>numbered onscreen</a:t>
            </a:r>
          </a:p>
          <a:p>
            <a:pPr lvl="1"/>
            <a:r>
              <a:rPr lang="en-US" dirty="0"/>
              <a:t>Last Name + comma + </a:t>
            </a:r>
            <a:r>
              <a:rPr lang="en-US" dirty="0" err="1"/>
              <a:t>ch</a:t>
            </a:r>
            <a:r>
              <a:rPr lang="en-US" dirty="0" err="1" smtClean="0"/>
              <a:t>.</a:t>
            </a:r>
            <a:r>
              <a:rPr lang="en-US" dirty="0" smtClean="0"/>
              <a:t># (</a:t>
            </a:r>
            <a:r>
              <a:rPr lang="en-US" dirty="0" smtClean="0">
                <a:solidFill>
                  <a:schemeClr val="tx1"/>
                </a:solidFill>
              </a:rPr>
              <a:t>or</a:t>
            </a:r>
            <a:r>
              <a:rPr lang="en-US" dirty="0" smtClean="0"/>
              <a:t> sec.#, pt.#, bk.#)</a:t>
            </a:r>
            <a:endParaRPr lang="en-US" dirty="0"/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(Thompson, ch.2).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(Ruger, secs.7-8).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(Colt, pts.44-45).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(Winchester, bk.9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928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INFO: </a:t>
            </a:r>
            <a:r>
              <a:rPr lang="en-US" dirty="0" smtClean="0"/>
              <a:t>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>
                <a:solidFill>
                  <a:srgbClr val="CC3300"/>
                </a:solidFill>
              </a:rPr>
              <a:t>VIDEO TIME CODES</a:t>
            </a:r>
            <a:r>
              <a:rPr lang="en-US" dirty="0" smtClean="0">
                <a:solidFill>
                  <a:srgbClr val="CC3300"/>
                </a:solidFill>
              </a:rPr>
              <a:t>:</a:t>
            </a:r>
          </a:p>
          <a:p>
            <a:r>
              <a:rPr lang="en-US" dirty="0"/>
              <a:t>for audio or video TIME-BASED MEDIA, use the TIME CODE for the location </a:t>
            </a:r>
          </a:p>
          <a:p>
            <a:pPr lvl="1"/>
            <a:r>
              <a:rPr lang="en-US" sz="2600" dirty="0"/>
              <a:t>videos, movies, podcasts</a:t>
            </a:r>
          </a:p>
          <a:p>
            <a:pPr lvl="1"/>
            <a:r>
              <a:rPr lang="en-US" sz="2600" dirty="0"/>
              <a:t>songs, recorded lectures</a:t>
            </a:r>
          </a:p>
          <a:p>
            <a:r>
              <a:rPr lang="en-US" dirty="0"/>
              <a:t>hour + colon + minute + colon + second</a:t>
            </a:r>
          </a:p>
          <a:p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Fight Club</a:t>
            </a:r>
            <a:r>
              <a:rPr lang="en-US" sz="2600" dirty="0">
                <a:solidFill>
                  <a:srgbClr val="FF0000"/>
                </a:solidFill>
              </a:rPr>
              <a:t> 00:54:23).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(Durden 01:32:48).</a:t>
            </a:r>
          </a:p>
          <a:p>
            <a:pPr lvl="1"/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6248400" y="5410200"/>
            <a:ext cx="1905000" cy="609600"/>
          </a:xfrm>
          <a:prstGeom prst="lef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NO COMMA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166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INFO: </a:t>
            </a:r>
            <a:r>
              <a:rPr lang="en-US" dirty="0" smtClean="0"/>
              <a:t>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CC3300"/>
                </a:solidFill>
              </a:rPr>
              <a:t>*if your source has NO numbered parts</a:t>
            </a:r>
          </a:p>
          <a:p>
            <a:r>
              <a:rPr lang="en-US" sz="2400" dirty="0" smtClean="0"/>
              <a:t>then you cannot use locators</a:t>
            </a:r>
            <a:endParaRPr lang="en-US" sz="2400" dirty="0"/>
          </a:p>
          <a:p>
            <a:pPr lvl="1"/>
            <a:r>
              <a:rPr lang="en-US" dirty="0"/>
              <a:t>instead, describe the location in the LEAD-IN EXPRESSION </a:t>
            </a:r>
            <a:endParaRPr lang="en-US" dirty="0" smtClean="0"/>
          </a:p>
          <a:p>
            <a:pPr lvl="1"/>
            <a:r>
              <a:rPr lang="en-US" dirty="0" smtClean="0"/>
              <a:t>(if the author is in the Lead-In, too, then no citation)</a:t>
            </a:r>
            <a:endParaRPr lang="en-US" dirty="0"/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 the third paragraph of Ebert’s review, ….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Under the subheading </a:t>
            </a:r>
            <a:r>
              <a:rPr lang="en-US" dirty="0" smtClean="0">
                <a:solidFill>
                  <a:srgbClr val="FF0000"/>
                </a:solidFill>
              </a:rPr>
              <a:t>‘Symptoms,’ Smith….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998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451571"/>
              </p:ext>
            </p:extLst>
          </p:nvPr>
        </p:nvGraphicFramePr>
        <p:xfrm>
          <a:off x="838200" y="3820160"/>
          <a:ext cx="74676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 </a:t>
                      </a:r>
                      <a:r>
                        <a:rPr lang="en-US" sz="2300" b="1" i="1" u="sng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US" sz="23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AUTHOR</a:t>
                      </a:r>
                      <a:endParaRPr lang="en-US" sz="2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 </a:t>
                      </a:r>
                      <a:r>
                        <a:rPr lang="en-US" sz="2300" b="1" i="1" u="sng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en-US" sz="2300" b="1" u="sng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AUTHOR</a:t>
                      </a:r>
                      <a:endParaRPr lang="en-US" sz="2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(Smith 241).</a:t>
                      </a:r>
                    </a:p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(Smith, par.3).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(Smith, ch.19).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("Anorexia Nervosa" 648).</a:t>
                      </a:r>
                    </a:p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("Anorexia Nervosa," par.8).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("Anorexia Nervosa," ch.7).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9200" y="1752600"/>
            <a:ext cx="68865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u="sng" dirty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*BASIC IN-TEXT CITATION SET UP*</a:t>
            </a:r>
          </a:p>
        </p:txBody>
      </p:sp>
    </p:spTree>
    <p:extLst>
      <p:ext uri="{BB962C8B-B14F-4D97-AF65-F5344CB8AC3E}">
        <p14:creationId xmlns:p14="http://schemas.microsoft.com/office/powerpoint/2010/main" val="1748855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MLA 8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WC Page EXERCISES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647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Authors</a:t>
            </a:r>
            <a:r>
              <a:rPr lang="en-US" dirty="0" smtClean="0"/>
              <a:t> = John Schmigliessa and John Pfapfunick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Book </a:t>
            </a:r>
            <a:r>
              <a:rPr lang="en-US" dirty="0" smtClean="0"/>
              <a:t>= The Military Police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Pages</a:t>
            </a:r>
            <a:r>
              <a:rPr lang="en-US" dirty="0" smtClean="0"/>
              <a:t> = 34 to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3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MLA-8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Language Association</a:t>
            </a:r>
          </a:p>
          <a:p>
            <a:pPr lvl="1"/>
            <a:r>
              <a:rPr lang="en-US" dirty="0"/>
              <a:t>“modern” </a:t>
            </a:r>
            <a:r>
              <a:rPr lang="en-US" dirty="0" smtClean="0"/>
              <a:t>as </a:t>
            </a:r>
            <a:r>
              <a:rPr lang="en-US" dirty="0"/>
              <a:t>opposed to Classical (Greek, Latin)</a:t>
            </a:r>
          </a:p>
          <a:p>
            <a:r>
              <a:rPr lang="en-US" dirty="0" smtClean="0"/>
              <a:t>MLA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others = </a:t>
            </a:r>
            <a:r>
              <a:rPr lang="en-US" dirty="0" smtClean="0">
                <a:solidFill>
                  <a:srgbClr val="336600"/>
                </a:solidFill>
              </a:rPr>
              <a:t>APA</a:t>
            </a:r>
            <a:r>
              <a:rPr lang="en-US" dirty="0" smtClean="0"/>
              <a:t> (social sciences), </a:t>
            </a:r>
            <a:r>
              <a:rPr lang="en-US" dirty="0" smtClean="0">
                <a:solidFill>
                  <a:srgbClr val="336600"/>
                </a:solidFill>
              </a:rPr>
              <a:t>Chicago</a:t>
            </a:r>
            <a:r>
              <a:rPr lang="en-US" dirty="0" smtClean="0"/>
              <a:t> (history), </a:t>
            </a:r>
            <a:r>
              <a:rPr lang="en-US" dirty="0" smtClean="0">
                <a:solidFill>
                  <a:srgbClr val="336600"/>
                </a:solidFill>
              </a:rPr>
              <a:t>APSA</a:t>
            </a:r>
            <a:r>
              <a:rPr lang="en-US" dirty="0" smtClean="0"/>
              <a:t> (political science), </a:t>
            </a:r>
            <a:r>
              <a:rPr lang="en-US" dirty="0" smtClean="0">
                <a:solidFill>
                  <a:srgbClr val="336600"/>
                </a:solidFill>
              </a:rPr>
              <a:t>CSE</a:t>
            </a:r>
            <a:r>
              <a:rPr lang="en-US" dirty="0" smtClean="0"/>
              <a:t> (natural science), </a:t>
            </a:r>
            <a:r>
              <a:rPr lang="en-US" dirty="0" smtClean="0">
                <a:solidFill>
                  <a:srgbClr val="336600"/>
                </a:solidFill>
              </a:rPr>
              <a:t>IEEE</a:t>
            </a:r>
            <a:r>
              <a:rPr lang="en-US" dirty="0" smtClean="0"/>
              <a:t> (engineering &amp; computer sci.)</a:t>
            </a:r>
            <a:endParaRPr lang="en-US" dirty="0"/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edition</a:t>
            </a:r>
          </a:p>
          <a:p>
            <a:pPr lvl="1"/>
            <a:r>
              <a:rPr lang="en-US" dirty="0" smtClean="0"/>
              <a:t>“simplify”</a:t>
            </a:r>
          </a:p>
          <a:p>
            <a:pPr lvl="1"/>
            <a:r>
              <a:rPr lang="en-US" dirty="0" smtClean="0"/>
              <a:t>digital </a:t>
            </a:r>
            <a:r>
              <a:rPr lang="en-US" dirty="0" smtClean="0"/>
              <a:t>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Answer </a:t>
            </a:r>
            <a:r>
              <a:rPr lang="en-US" dirty="0" smtClean="0"/>
              <a:t>= </a:t>
            </a:r>
          </a:p>
          <a:p>
            <a:r>
              <a:rPr lang="en-US" dirty="0" smtClean="0"/>
              <a:t>(Schmigliessa and </a:t>
            </a:r>
            <a:r>
              <a:rPr lang="en-US" dirty="0"/>
              <a:t>Pfapfunick </a:t>
            </a:r>
            <a:r>
              <a:rPr lang="en-US" dirty="0" smtClean="0"/>
              <a:t>34-35).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878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Author</a:t>
            </a:r>
            <a:r>
              <a:rPr lang="en-US" dirty="0" smtClean="0"/>
              <a:t> = none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Article</a:t>
            </a:r>
            <a:r>
              <a:rPr lang="en-US" dirty="0" smtClean="0"/>
              <a:t> = Seau’s Sad Suicide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Pages</a:t>
            </a:r>
            <a:r>
              <a:rPr lang="en-US" dirty="0" smtClean="0"/>
              <a:t> = paragraph 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303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Answer </a:t>
            </a:r>
            <a:r>
              <a:rPr lang="en-US" dirty="0" smtClean="0"/>
              <a:t>= </a:t>
            </a:r>
          </a:p>
          <a:p>
            <a:r>
              <a:rPr lang="en-US" dirty="0" smtClean="0"/>
              <a:t>(“Seau’s Sad Suicide,” par.55).</a:t>
            </a:r>
          </a:p>
        </p:txBody>
      </p:sp>
    </p:spTree>
    <p:extLst>
      <p:ext uri="{BB962C8B-B14F-4D97-AF65-F5344CB8AC3E}">
        <p14:creationId xmlns:p14="http://schemas.microsoft.com/office/powerpoint/2010/main" val="17168630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MLA 8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THE END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0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focus on 2 main parts of   MLA-8: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the Works Cited page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Parenthetical (in-text)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MLA 8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Works Cited Page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bibliographic citations</a:t>
            </a:r>
          </a:p>
          <a:p>
            <a:pPr lvl="1"/>
            <a:r>
              <a:rPr lang="en-US" dirty="0" smtClean="0"/>
              <a:t>1 citation </a:t>
            </a:r>
          </a:p>
          <a:p>
            <a:pPr lvl="1"/>
            <a:r>
              <a:rPr lang="en-US" dirty="0" smtClean="0"/>
              <a:t>3 main parts</a:t>
            </a:r>
          </a:p>
          <a:p>
            <a:pPr lvl="1"/>
            <a:r>
              <a:rPr lang="en-US" dirty="0" smtClean="0"/>
              <a:t>9 core elements</a:t>
            </a:r>
            <a:endParaRPr lang="en-US" dirty="0"/>
          </a:p>
        </p:txBody>
      </p:sp>
      <p:pic>
        <p:nvPicPr>
          <p:cNvPr id="2050" name="Picture 2" descr="C:\Users\JMD27\AppData\Local\Microsoft\Windows\Temporary Internet Files\Content.IE5\9H5MFJFH\cardboard-box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28" y="3429000"/>
            <a:ext cx="15346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31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883</TotalTime>
  <Words>2799</Words>
  <Application>Microsoft Office PowerPoint</Application>
  <PresentationFormat>On-screen Show (4:3)</PresentationFormat>
  <Paragraphs>439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Pushpin</vt:lpstr>
      <vt:lpstr>Sprechen Sie MLA?</vt:lpstr>
      <vt:lpstr>FOREIGN LANGUAGE</vt:lpstr>
      <vt:lpstr>FOREIGN LANGUAGE</vt:lpstr>
      <vt:lpstr>ANALOGIES</vt:lpstr>
      <vt:lpstr>MLA-8</vt:lpstr>
      <vt:lpstr>MLA-8</vt:lpstr>
      <vt:lpstr>TODAY</vt:lpstr>
      <vt:lpstr>MLA 8</vt:lpstr>
      <vt:lpstr>WORKS CITED</vt:lpstr>
      <vt:lpstr>WORKS CITED</vt:lpstr>
      <vt:lpstr>WORKS CITED</vt:lpstr>
      <vt:lpstr>WORKS CITED</vt:lpstr>
      <vt:lpstr>WORKS CITED</vt:lpstr>
      <vt:lpstr>WORKS CITED</vt:lpstr>
      <vt:lpstr>WORKS CITED</vt:lpstr>
      <vt:lpstr>WORKS CITED</vt:lpstr>
      <vt:lpstr>WORKS CITED</vt:lpstr>
      <vt:lpstr>WORKS CITED</vt:lpstr>
      <vt:lpstr>WORKS CITED</vt:lpstr>
      <vt:lpstr>WORKS CITED</vt:lpstr>
      <vt:lpstr>WORKS CITED</vt:lpstr>
      <vt:lpstr>WORKS CITED</vt:lpstr>
      <vt:lpstr>WORKS CITED</vt:lpstr>
      <vt:lpstr>WORKS CITED</vt:lpstr>
      <vt:lpstr>MLA-8</vt:lpstr>
      <vt:lpstr>TYPES of SOURCES</vt:lpstr>
      <vt:lpstr>TYPES of SOURCES</vt:lpstr>
      <vt:lpstr>TYPES of SOURCES</vt:lpstr>
      <vt:lpstr>TYPES of SOURCES</vt:lpstr>
      <vt:lpstr>TYPES of SOURCES</vt:lpstr>
      <vt:lpstr>TYPES of SOURCES</vt:lpstr>
      <vt:lpstr>MLA 8</vt:lpstr>
      <vt:lpstr>EXERCISE</vt:lpstr>
      <vt:lpstr>EXERCISE</vt:lpstr>
      <vt:lpstr>EXERCISE</vt:lpstr>
      <vt:lpstr>EXERCISE</vt:lpstr>
      <vt:lpstr>MLA 8</vt:lpstr>
      <vt:lpstr>PARENTHETICAL CITATIONS</vt:lpstr>
      <vt:lpstr>PARENTHETICAL CITATIONS</vt:lpstr>
      <vt:lpstr>PARENTHETICAL CITATIONS</vt:lpstr>
      <vt:lpstr>PARENTHETICAL CITATIONS</vt:lpstr>
      <vt:lpstr>CORE ELEMENTS</vt:lpstr>
      <vt:lpstr>CORE ELEMENTS</vt:lpstr>
      <vt:lpstr>CORE ELEMENTS</vt:lpstr>
      <vt:lpstr>CORE ELEMENTS</vt:lpstr>
      <vt:lpstr>BONUS INFO: Authors</vt:lpstr>
      <vt:lpstr>BONUS INFO: Authors</vt:lpstr>
      <vt:lpstr>BONUS INFO: Authors</vt:lpstr>
      <vt:lpstr>BONUS INFO: Authors</vt:lpstr>
      <vt:lpstr>BONUS INFO: Authors</vt:lpstr>
      <vt:lpstr>BONUS INFO: Authors</vt:lpstr>
      <vt:lpstr>BONUS INFO: Locators</vt:lpstr>
      <vt:lpstr>BONUS INFO: Locators</vt:lpstr>
      <vt:lpstr>BONUS INFO: Locators</vt:lpstr>
      <vt:lpstr>BONUS INFO: Locators</vt:lpstr>
      <vt:lpstr>BONUS INFO: Locators</vt:lpstr>
      <vt:lpstr>SUMMARY</vt:lpstr>
      <vt:lpstr>MLA 8</vt:lpstr>
      <vt:lpstr>PC EXERCISE</vt:lpstr>
      <vt:lpstr>PC EXERCISE</vt:lpstr>
      <vt:lpstr>PC EXERCISE</vt:lpstr>
      <vt:lpstr>PC EXERCISE</vt:lpstr>
      <vt:lpstr>MLA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Sprechen Sie MLA?</dc:title>
  <dc:creator>LCCC</dc:creator>
  <cp:lastModifiedBy>LCCC</cp:lastModifiedBy>
  <cp:revision>34</cp:revision>
  <cp:lastPrinted>2016-10-19T10:55:19Z</cp:lastPrinted>
  <dcterms:created xsi:type="dcterms:W3CDTF">2016-10-17T10:51:26Z</dcterms:created>
  <dcterms:modified xsi:type="dcterms:W3CDTF">2016-10-19T11:49:15Z</dcterms:modified>
</cp:coreProperties>
</file>