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4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527BC-AC69-44D2-A814-806F7C7931FD}" type="datetimeFigureOut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4614-3324-45E7-8862-171DE14C8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58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9C0AC-E071-4B64-A686-BC7D9CFD9DA8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AF216B-44E1-4D10-904A-E887A3092942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573054-660A-44E7-82CF-E6FEA406ED6B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  <a:lvl2pPr>
              <a:defRPr b="1">
                <a:latin typeface="Times New Roman" pitchFamily="18" charset="0"/>
                <a:cs typeface="Times New Roman" pitchFamily="18" charset="0"/>
              </a:defRPr>
            </a:lvl2pPr>
            <a:lvl3pPr>
              <a:defRPr b="1"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BE16F-A32B-43E0-86AF-43097B001935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 u="sng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BD23F-BD5D-4C44-8739-B755973EFF0F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FF47F-0D1A-4437-8A4F-A9D6AA1A6F79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0820D9-DC06-4840-91AC-D5615A3E0D6F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2F094-377C-4A78-98B1-98BE091FF568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46F99-BED3-42CC-9803-E63DB1366120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61CEA6-AF91-4B4E-B2AB-BB31DF0B9D8E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C36F11-3D11-466D-B86C-4E2C461CBE5F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034441-E0BD-48C2-810C-51F1E0BD3B2C}" type="datetime1">
              <a:rPr lang="en-US" smtClean="0"/>
              <a:pPr/>
              <a:t>8/8/2011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949EEE-A9A8-4F5E-A0C3-752DAC2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7839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RESEARCHED </a:t>
            </a:r>
            <a:br>
              <a:rPr lang="en-US" sz="6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IOE PAPER</a:t>
            </a:r>
            <a:endParaRPr lang="en-US" sz="66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19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0000FF"/>
                </a:solidFill>
              </a:rPr>
              <a:t>SIDE </a:t>
            </a:r>
            <a:r>
              <a:rPr lang="en-US" u="sng" dirty="0" smtClean="0">
                <a:solidFill>
                  <a:srgbClr val="0000FF"/>
                </a:solidFill>
              </a:rPr>
              <a:t>#2</a:t>
            </a:r>
            <a:r>
              <a:rPr lang="en-US" dirty="0" smtClean="0"/>
              <a:t> </a:t>
            </a:r>
            <a:r>
              <a:rPr lang="en-US" b="0" dirty="0"/>
              <a:t>– </a:t>
            </a:r>
          </a:p>
          <a:p>
            <a:pPr lvl="1"/>
            <a:r>
              <a:rPr lang="en-US" b="0" dirty="0"/>
              <a:t>summarize the main points/arguments raised by the side </a:t>
            </a:r>
          </a:p>
          <a:p>
            <a:pPr lvl="2"/>
            <a:r>
              <a:rPr lang="en-US" b="0" dirty="0"/>
              <a:t>Which side comes </a:t>
            </a:r>
            <a:r>
              <a:rPr lang="en-US" b="0" dirty="0" smtClean="0"/>
              <a:t>second?</a:t>
            </a:r>
            <a:endParaRPr lang="en-US" b="0" dirty="0"/>
          </a:p>
          <a:p>
            <a:pPr lvl="2"/>
            <a:r>
              <a:rPr lang="en-US" b="0" dirty="0"/>
              <a:t>Typically the side you were </a:t>
            </a:r>
            <a:r>
              <a:rPr lang="en-US" b="0" dirty="0" smtClean="0"/>
              <a:t>for in </a:t>
            </a:r>
            <a:r>
              <a:rPr lang="en-US" b="0" dirty="0"/>
              <a:t>your IOE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fully, fairly, objectively </a:t>
            </a:r>
          </a:p>
          <a:p>
            <a:pPr lvl="2"/>
            <a:r>
              <a:rPr lang="en-US" b="0" dirty="0"/>
              <a:t>present the side 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3-5</a:t>
            </a:r>
            <a:r>
              <a:rPr lang="en-US" dirty="0"/>
              <a:t> </a:t>
            </a:r>
            <a:r>
              <a:rPr lang="en-US" b="0" dirty="0"/>
              <a:t>points per side </a:t>
            </a:r>
          </a:p>
          <a:p>
            <a:pPr lvl="2"/>
            <a:r>
              <a:rPr lang="en-US" b="0" dirty="0"/>
              <a:t>usually 3</a:t>
            </a:r>
          </a:p>
          <a:p>
            <a:pPr lvl="2"/>
            <a:r>
              <a:rPr lang="en-US" b="0" dirty="0"/>
              <a:t>the </a:t>
            </a:r>
            <a:r>
              <a:rPr lang="en-US" dirty="0">
                <a:solidFill>
                  <a:srgbClr val="00B050"/>
                </a:solidFill>
              </a:rPr>
              <a:t>3 most significant, important</a:t>
            </a:r>
          </a:p>
          <a:p>
            <a:pPr lvl="1"/>
            <a:r>
              <a:rPr lang="en-US" b="0" dirty="0"/>
              <a:t>arrange them in the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Emphatic Order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4034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SIDE </a:t>
            </a:r>
            <a:r>
              <a:rPr lang="en-US" u="sng" dirty="0" smtClean="0">
                <a:solidFill>
                  <a:srgbClr val="0000FF"/>
                </a:solidFill>
              </a:rPr>
              <a:t>#2</a:t>
            </a:r>
            <a:r>
              <a:rPr lang="en-US" dirty="0" smtClean="0"/>
              <a:t> </a:t>
            </a:r>
            <a:r>
              <a:rPr lang="en-US" b="0" dirty="0"/>
              <a:t>– </a:t>
            </a:r>
          </a:p>
          <a:p>
            <a:pPr lvl="1"/>
            <a:r>
              <a:rPr lang="en-US" b="0" dirty="0"/>
              <a:t>One argument per paragraph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Name</a:t>
            </a:r>
            <a:r>
              <a:rPr lang="en-US" dirty="0"/>
              <a:t> </a:t>
            </a:r>
            <a:r>
              <a:rPr lang="en-US" b="0" dirty="0"/>
              <a:t>the point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Explain</a:t>
            </a:r>
            <a:r>
              <a:rPr lang="en-US" dirty="0"/>
              <a:t> </a:t>
            </a:r>
            <a:r>
              <a:rPr lang="en-US" b="0" dirty="0"/>
              <a:t>it briefly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Illustrate</a:t>
            </a:r>
            <a:r>
              <a:rPr lang="en-US" dirty="0" smtClean="0"/>
              <a:t> </a:t>
            </a:r>
            <a:r>
              <a:rPr lang="en-US" b="0" dirty="0"/>
              <a:t>it w/a representative quote from your sources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CITE! </a:t>
            </a:r>
            <a:endParaRPr lang="en-US" b="0" dirty="0">
              <a:solidFill>
                <a:srgbClr val="FF0000"/>
              </a:solidFill>
            </a:endParaRP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Reiterate</a:t>
            </a:r>
            <a:r>
              <a:rPr lang="en-US" dirty="0" smtClean="0"/>
              <a:t> </a:t>
            </a:r>
            <a:r>
              <a:rPr lang="en-US" b="0" dirty="0"/>
              <a:t>it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55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CITE!!!</a:t>
            </a:r>
          </a:p>
          <a:p>
            <a:pPr marL="109728" indent="0" algn="ctr">
              <a:buNone/>
            </a:pPr>
            <a:r>
              <a:rPr lang="en-US" i="1" dirty="0" smtClean="0">
                <a:solidFill>
                  <a:srgbClr val="0000FF"/>
                </a:solidFill>
              </a:rPr>
              <a:t>failure to cite = failure</a:t>
            </a:r>
          </a:p>
          <a:p>
            <a:endParaRPr lang="en-US" dirty="0" smtClean="0"/>
          </a:p>
          <a:p>
            <a:r>
              <a:rPr lang="en-US" dirty="0" smtClean="0"/>
              <a:t>utilize the </a:t>
            </a:r>
            <a:r>
              <a:rPr lang="en-US" u="sng" dirty="0" smtClean="0"/>
              <a:t>MLA</a:t>
            </a:r>
            <a:r>
              <a:rPr lang="en-US" dirty="0" smtClean="0"/>
              <a:t> format</a:t>
            </a:r>
          </a:p>
          <a:p>
            <a:pPr lvl="1"/>
            <a:r>
              <a:rPr lang="en-US" dirty="0" smtClean="0"/>
              <a:t>refer </a:t>
            </a:r>
            <a:r>
              <a:rPr lang="en-US" dirty="0"/>
              <a:t>to the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660033"/>
                </a:solidFill>
              </a:rPr>
              <a:t>Parenthetical Citations</a:t>
            </a:r>
            <a:r>
              <a:rPr lang="en-US" dirty="0" smtClean="0"/>
              <a:t>” </a:t>
            </a:r>
            <a:r>
              <a:rPr lang="en-US" dirty="0"/>
              <a:t>link for the </a:t>
            </a:r>
            <a:r>
              <a:rPr lang="en-US" dirty="0" smtClean="0"/>
              <a:t>PC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55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3 </a:t>
            </a:r>
            <a:r>
              <a:rPr lang="en-US" u="sng" dirty="0"/>
              <a:t>parts </a:t>
            </a:r>
            <a:r>
              <a:rPr lang="en-US" u="sng" dirty="0" smtClean="0"/>
              <a:t>= 3 </a:t>
            </a:r>
            <a:r>
              <a:rPr lang="en-US" u="sng" dirty="0"/>
              <a:t>separate </a:t>
            </a:r>
            <a:r>
              <a:rPr lang="en-US" u="sng" dirty="0" smtClean="0"/>
              <a:t>paragraphs</a:t>
            </a:r>
            <a:endParaRPr lang="en-US" u="sng" dirty="0"/>
          </a:p>
          <a:p>
            <a:pPr marL="850392" lvl="1" indent="-4572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Weaknesses</a:t>
            </a:r>
            <a:r>
              <a:rPr lang="en-US" b="0" dirty="0"/>
              <a:t> (fallacies) of Side #1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Strengths</a:t>
            </a:r>
            <a:r>
              <a:rPr lang="en-US" b="0" dirty="0"/>
              <a:t> of Side #2 (tout its Logos)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i="1" dirty="0">
                <a:solidFill>
                  <a:srgbClr val="FF0000"/>
                </a:solidFill>
              </a:rPr>
              <a:t>SIDE #3</a:t>
            </a:r>
            <a:r>
              <a:rPr lang="en-US" i="1" dirty="0"/>
              <a:t> </a:t>
            </a:r>
            <a:r>
              <a:rPr lang="en-US" b="0" dirty="0"/>
              <a:t>(*) </a:t>
            </a:r>
            <a:endParaRPr lang="en-US" b="0" dirty="0" smtClean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19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u="sng" dirty="0" smtClean="0"/>
              <a:t>In </a:t>
            </a:r>
            <a:r>
              <a:rPr lang="en-US" b="0" u="sng" dirty="0"/>
              <a:t>the Body </a:t>
            </a:r>
            <a:r>
              <a:rPr lang="en-US" b="0" dirty="0"/>
              <a:t>of the paper, you summarized the main arguments or points for both sides – </a:t>
            </a:r>
            <a:r>
              <a:rPr lang="en-US" b="0" i="1" dirty="0"/>
              <a:t>fully, fairly, and objectively </a:t>
            </a:r>
            <a:r>
              <a:rPr lang="en-US" b="0" dirty="0"/>
              <a:t>– just reporting on the two sides to the issues without any personal opinion or bias. </a:t>
            </a:r>
          </a:p>
          <a:p>
            <a:r>
              <a:rPr lang="en-US" b="0" dirty="0"/>
              <a:t>So now </a:t>
            </a:r>
            <a:r>
              <a:rPr lang="en-US" b="0" u="sng" dirty="0"/>
              <a:t>in the Conclusion</a:t>
            </a:r>
            <a:r>
              <a:rPr lang="en-US" b="0" dirty="0"/>
              <a:t>, you’re looking to assess the two sides’ weaknesses/strengths of argument, and that assessment comes in part from what you mentioned in the </a:t>
            </a:r>
            <a:r>
              <a:rPr lang="en-US" dirty="0">
                <a:solidFill>
                  <a:srgbClr val="0000FF"/>
                </a:solidFill>
              </a:rPr>
              <a:t>abstracts’ “evaluation” section</a:t>
            </a:r>
            <a:r>
              <a:rPr lang="en-US" b="0" dirty="0"/>
              <a:t>. </a:t>
            </a:r>
          </a:p>
          <a:p>
            <a:r>
              <a:rPr lang="en-US" b="0" dirty="0"/>
              <a:t>Remember, you’re </a:t>
            </a:r>
            <a:r>
              <a:rPr lang="en-US" i="1" dirty="0"/>
              <a:t>not assessing the articles </a:t>
            </a:r>
            <a:r>
              <a:rPr lang="en-US" b="0" dirty="0"/>
              <a:t>again </a:t>
            </a:r>
            <a:endParaRPr lang="en-US" b="0" dirty="0" smtClean="0"/>
          </a:p>
          <a:p>
            <a:pPr lvl="1"/>
            <a:r>
              <a:rPr lang="en-US" b="0" dirty="0" smtClean="0"/>
              <a:t>(</a:t>
            </a:r>
            <a:r>
              <a:rPr lang="en-US" b="0" dirty="0"/>
              <a:t>been there/done that/got the “abstracts” t-shirt</a:t>
            </a:r>
            <a:r>
              <a:rPr lang="en-US" b="0" dirty="0" smtClean="0"/>
              <a:t>)</a:t>
            </a:r>
          </a:p>
          <a:p>
            <a:pPr lvl="1"/>
            <a:r>
              <a:rPr lang="en-US" b="0" dirty="0" smtClean="0"/>
              <a:t>now </a:t>
            </a:r>
            <a:r>
              <a:rPr lang="en-US" b="0" dirty="0"/>
              <a:t>you’re assessing the sides </a:t>
            </a:r>
            <a:r>
              <a:rPr lang="en-US" b="0" dirty="0" smtClean="0"/>
              <a:t>(opponents</a:t>
            </a:r>
            <a:r>
              <a:rPr lang="en-US" b="0" dirty="0"/>
              <a:t>’/proponents’ arguments </a:t>
            </a:r>
            <a:r>
              <a:rPr lang="en-US" b="0" dirty="0" smtClean="0"/>
              <a:t>– </a:t>
            </a:r>
          </a:p>
          <a:p>
            <a:pPr lvl="1"/>
            <a:r>
              <a:rPr lang="en-US" b="0" dirty="0" smtClean="0"/>
              <a:t>which </a:t>
            </a:r>
            <a:r>
              <a:rPr lang="en-US" b="0" dirty="0"/>
              <a:t>you summarized in the Body of the paper). </a:t>
            </a:r>
            <a:endParaRPr lang="en-US" u="sng" dirty="0" smtClean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50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 </a:t>
            </a:r>
            <a:r>
              <a:rPr lang="en-US" b="0" dirty="0"/>
              <a:t>In the Conclusion, you’re looking at the </a:t>
            </a:r>
            <a:r>
              <a:rPr lang="en-US" u="sng" dirty="0">
                <a:solidFill>
                  <a:srgbClr val="0000FF"/>
                </a:solidFill>
              </a:rPr>
              <a:t>weaknesses</a:t>
            </a:r>
            <a:r>
              <a:rPr lang="en-US" b="0" dirty="0"/>
              <a:t> in argument of the 1st side: </a:t>
            </a:r>
          </a:p>
          <a:p>
            <a:pPr lvl="1"/>
            <a:r>
              <a:rPr lang="en-US" b="0" dirty="0" smtClean="0">
                <a:solidFill>
                  <a:srgbClr val="660033"/>
                </a:solidFill>
              </a:rPr>
              <a:t>poor </a:t>
            </a:r>
            <a:r>
              <a:rPr lang="en-US" b="0" dirty="0">
                <a:solidFill>
                  <a:srgbClr val="660033"/>
                </a:solidFill>
              </a:rPr>
              <a:t>reasoning, based on emotion instead of facts, </a:t>
            </a:r>
          </a:p>
          <a:p>
            <a:pPr lvl="1"/>
            <a:r>
              <a:rPr lang="en-US" b="0" dirty="0" smtClean="0">
                <a:solidFill>
                  <a:srgbClr val="660033"/>
                </a:solidFill>
              </a:rPr>
              <a:t>dubious </a:t>
            </a:r>
            <a:r>
              <a:rPr lang="en-US" b="0" dirty="0">
                <a:solidFill>
                  <a:srgbClr val="660033"/>
                </a:solidFill>
              </a:rPr>
              <a:t>sources, bias,... </a:t>
            </a:r>
          </a:p>
          <a:p>
            <a:endParaRPr lang="en-US" b="0" dirty="0"/>
          </a:p>
          <a:p>
            <a:r>
              <a:rPr lang="en-US" b="0" dirty="0"/>
              <a:t>Then look at the </a:t>
            </a:r>
            <a:r>
              <a:rPr lang="en-US" dirty="0">
                <a:solidFill>
                  <a:srgbClr val="0000FF"/>
                </a:solidFill>
              </a:rPr>
              <a:t>strengths</a:t>
            </a:r>
            <a:r>
              <a:rPr lang="en-US" b="0" dirty="0"/>
              <a:t> of the 2nd side </a:t>
            </a:r>
            <a:r>
              <a:rPr lang="en-US" b="0" dirty="0" smtClean="0"/>
              <a:t>summarized</a:t>
            </a:r>
            <a:endParaRPr lang="en-US" b="0" dirty="0"/>
          </a:p>
          <a:p>
            <a:pPr lvl="1"/>
            <a:r>
              <a:rPr lang="en-US" b="0" dirty="0" smtClean="0">
                <a:solidFill>
                  <a:srgbClr val="660033"/>
                </a:solidFill>
              </a:rPr>
              <a:t>logic</a:t>
            </a:r>
            <a:r>
              <a:rPr lang="en-US" b="0" dirty="0">
                <a:solidFill>
                  <a:srgbClr val="660033"/>
                </a:solidFill>
              </a:rPr>
              <a:t>, facts, proof, </a:t>
            </a:r>
            <a:r>
              <a:rPr lang="en-US" b="0" dirty="0" smtClean="0">
                <a:solidFill>
                  <a:srgbClr val="660033"/>
                </a:solidFill>
              </a:rPr>
              <a:t>logos,</a:t>
            </a:r>
          </a:p>
          <a:p>
            <a:pPr lvl="1"/>
            <a:r>
              <a:rPr lang="en-US" b="0" dirty="0" smtClean="0">
                <a:solidFill>
                  <a:srgbClr val="660033"/>
                </a:solidFill>
              </a:rPr>
              <a:t>accuracy/professionalism of sources, ... </a:t>
            </a:r>
            <a:endParaRPr lang="en-US" b="0" dirty="0">
              <a:solidFill>
                <a:srgbClr val="660033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327788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SIDE #3</a:t>
            </a:r>
          </a:p>
          <a:p>
            <a:pPr lvl="1"/>
            <a:r>
              <a:rPr lang="en-US" b="0" dirty="0" smtClean="0"/>
              <a:t>(</a:t>
            </a:r>
            <a:r>
              <a:rPr lang="en-US" b="0" i="1" dirty="0"/>
              <a:t>the most important part of the paper, in my opinion</a:t>
            </a:r>
            <a:r>
              <a:rPr lang="en-US" b="0" dirty="0"/>
              <a:t>) </a:t>
            </a:r>
            <a:endParaRPr lang="en-US" b="0" dirty="0" smtClean="0"/>
          </a:p>
          <a:p>
            <a:pPr lvl="1"/>
            <a:r>
              <a:rPr lang="en-US" b="0" dirty="0" smtClean="0"/>
              <a:t>is </a:t>
            </a:r>
            <a:r>
              <a:rPr lang="en-US" b="0" dirty="0"/>
              <a:t>where you’ll make some concessions/compromises (strengths of S1, weaknesses of S2) </a:t>
            </a:r>
            <a:endParaRPr lang="en-US" b="0" dirty="0" smtClean="0"/>
          </a:p>
          <a:p>
            <a:pPr lvl="1"/>
            <a:r>
              <a:rPr lang="en-US" b="0" i="1" dirty="0" smtClean="0"/>
              <a:t>in </a:t>
            </a:r>
            <a:r>
              <a:rPr lang="en-US" b="0" i="1" dirty="0"/>
              <a:t>order to move the argument </a:t>
            </a:r>
            <a:r>
              <a:rPr lang="en-US" b="0" i="1" dirty="0" smtClean="0"/>
              <a:t>forward</a:t>
            </a:r>
          </a:p>
          <a:p>
            <a:pPr lvl="1"/>
            <a:r>
              <a:rPr lang="en-US" b="0" dirty="0" smtClean="0"/>
              <a:t>Make </a:t>
            </a:r>
            <a:r>
              <a:rPr lang="en-US" b="0" dirty="0"/>
              <a:t>some suggestions </a:t>
            </a:r>
            <a:endParaRPr lang="en-US" b="0" dirty="0" smtClean="0"/>
          </a:p>
          <a:p>
            <a:pPr lvl="2"/>
            <a:r>
              <a:rPr lang="en-US" b="0" dirty="0" smtClean="0"/>
              <a:t>NO proof/research</a:t>
            </a:r>
          </a:p>
          <a:p>
            <a:pPr lvl="2"/>
            <a:r>
              <a:rPr lang="en-US" b="0" dirty="0" smtClean="0"/>
              <a:t>just </a:t>
            </a:r>
            <a:r>
              <a:rPr lang="en-US" b="0" dirty="0"/>
              <a:t>your own </a:t>
            </a:r>
            <a:r>
              <a:rPr lang="en-US" b="0" dirty="0" smtClean="0"/>
              <a:t>thinking</a:t>
            </a:r>
          </a:p>
          <a:p>
            <a:pPr lvl="2"/>
            <a:r>
              <a:rPr lang="en-US" b="0" dirty="0" smtClean="0"/>
              <a:t>don’t </a:t>
            </a:r>
            <a:r>
              <a:rPr lang="en-US" b="0" dirty="0"/>
              <a:t>even have to work, </a:t>
            </a:r>
            <a:endParaRPr lang="en-US" b="0" dirty="0" smtClean="0"/>
          </a:p>
          <a:p>
            <a:pPr lvl="2"/>
            <a:r>
              <a:rPr lang="en-US" b="0" dirty="0" smtClean="0"/>
              <a:t>but </a:t>
            </a:r>
            <a:r>
              <a:rPr lang="en-US" b="0" dirty="0"/>
              <a:t>at least they’re moving us forward instead of just 2 sides bashing </a:t>
            </a:r>
            <a:r>
              <a:rPr lang="en-US" b="0" dirty="0" smtClean="0"/>
              <a:t>heads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4050948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SIDE #3</a:t>
            </a:r>
          </a:p>
          <a:p>
            <a:pPr lvl="1"/>
            <a:r>
              <a:rPr lang="en-US" sz="2400" dirty="0" smtClean="0"/>
              <a:t>Again, this </a:t>
            </a:r>
            <a:r>
              <a:rPr lang="en-US" sz="2400" dirty="0"/>
              <a:t>paper is </a:t>
            </a:r>
            <a:r>
              <a:rPr lang="en-US" sz="2400" dirty="0">
                <a:solidFill>
                  <a:srgbClr val="00B050"/>
                </a:solidFill>
              </a:rPr>
              <a:t>more REPORT than ARGUMENT</a:t>
            </a:r>
            <a:r>
              <a:rPr lang="en-US" sz="2400" dirty="0"/>
              <a:t>:  </a:t>
            </a:r>
            <a:endParaRPr lang="en-US" sz="2400" dirty="0" smtClean="0"/>
          </a:p>
          <a:p>
            <a:pPr lvl="2"/>
            <a:r>
              <a:rPr lang="en-US" sz="2200" dirty="0" smtClean="0"/>
              <a:t>your </a:t>
            </a:r>
            <a:r>
              <a:rPr lang="en-US" sz="2200" dirty="0"/>
              <a:t>objective is to report on the 2 sides to the issue </a:t>
            </a:r>
            <a:endParaRPr lang="en-US" sz="2200" dirty="0" smtClean="0"/>
          </a:p>
          <a:p>
            <a:pPr lvl="3"/>
            <a:r>
              <a:rPr lang="en-US" sz="2000" b="1" i="1" dirty="0" smtClean="0">
                <a:solidFill>
                  <a:srgbClr val="660033"/>
                </a:solidFill>
              </a:rPr>
              <a:t>fully</a:t>
            </a:r>
            <a:r>
              <a:rPr lang="en-US" sz="2000" b="1" i="1" dirty="0">
                <a:solidFill>
                  <a:srgbClr val="660033"/>
                </a:solidFill>
              </a:rPr>
              <a:t>, fairly, </a:t>
            </a:r>
            <a:r>
              <a:rPr lang="en-US" sz="2000" b="1" dirty="0">
                <a:solidFill>
                  <a:srgbClr val="660033"/>
                </a:solidFill>
              </a:rPr>
              <a:t>and</a:t>
            </a:r>
            <a:r>
              <a:rPr lang="en-US" sz="2000" b="1" i="1" dirty="0">
                <a:solidFill>
                  <a:srgbClr val="660033"/>
                </a:solidFill>
              </a:rPr>
              <a:t> </a:t>
            </a:r>
            <a:r>
              <a:rPr lang="en-US" sz="2000" b="1" i="1" dirty="0" smtClean="0">
                <a:solidFill>
                  <a:srgbClr val="660033"/>
                </a:solidFill>
              </a:rPr>
              <a:t>objectively</a:t>
            </a:r>
          </a:p>
          <a:p>
            <a:pPr lvl="2"/>
            <a:r>
              <a:rPr lang="en-US" sz="2200" dirty="0" smtClean="0">
                <a:solidFill>
                  <a:srgbClr val="0000FF"/>
                </a:solidFill>
              </a:rPr>
              <a:t>your </a:t>
            </a:r>
            <a:r>
              <a:rPr lang="en-US" sz="2200" dirty="0">
                <a:solidFill>
                  <a:srgbClr val="0000FF"/>
                </a:solidFill>
              </a:rPr>
              <a:t>objective is </a:t>
            </a:r>
            <a:r>
              <a:rPr lang="en-US" sz="2200" i="1" dirty="0">
                <a:solidFill>
                  <a:srgbClr val="0000FF"/>
                </a:solidFill>
              </a:rPr>
              <a:t>not</a:t>
            </a:r>
            <a:r>
              <a:rPr lang="en-US" sz="2200" dirty="0">
                <a:solidFill>
                  <a:srgbClr val="0000FF"/>
                </a:solidFill>
              </a:rPr>
              <a:t> to “win” or “beat” your </a:t>
            </a:r>
            <a:r>
              <a:rPr lang="en-US" sz="2200" dirty="0" smtClean="0">
                <a:solidFill>
                  <a:srgbClr val="0000FF"/>
                </a:solidFill>
              </a:rPr>
              <a:t>opponent (*)</a:t>
            </a:r>
          </a:p>
          <a:p>
            <a:pPr lvl="2"/>
            <a:r>
              <a:rPr lang="en-US" sz="2200" dirty="0" smtClean="0"/>
              <a:t>since</a:t>
            </a:r>
            <a:r>
              <a:rPr lang="en-US" sz="2200" dirty="0"/>
              <a:t>, then, the Body essentially summarizes the issue/debate, Side #3 at the end is a way of moving the issue forward </a:t>
            </a:r>
            <a:endParaRPr lang="en-US" sz="2200" dirty="0" smtClean="0"/>
          </a:p>
          <a:p>
            <a:pPr lvl="3"/>
            <a:r>
              <a:rPr lang="en-US" sz="2000" b="1" dirty="0" smtClean="0"/>
              <a:t>a </a:t>
            </a:r>
            <a:r>
              <a:rPr lang="en-US" sz="2000" b="1" u="sng" dirty="0"/>
              <a:t>conclusion to the Conclusion</a:t>
            </a:r>
            <a:r>
              <a:rPr lang="en-US" sz="2000" b="1" dirty="0"/>
              <a:t>, if you </a:t>
            </a:r>
            <a:r>
              <a:rPr lang="en-US" sz="2000" b="1" dirty="0" smtClean="0"/>
              <a:t>will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7751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SIDE #3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can be your </a:t>
            </a:r>
            <a:r>
              <a:rPr lang="en-US" sz="2400" dirty="0" smtClean="0"/>
              <a:t>opinion (*)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can also come from one of your sources (cite</a:t>
            </a:r>
            <a:r>
              <a:rPr lang="en-US" sz="2400" dirty="0" smtClean="0"/>
              <a:t>!)</a:t>
            </a:r>
          </a:p>
          <a:p>
            <a:pPr lvl="1"/>
            <a:r>
              <a:rPr lang="en-US" sz="2400" dirty="0" smtClean="0"/>
              <a:t>or </a:t>
            </a:r>
            <a:r>
              <a:rPr lang="en-US" sz="2400" dirty="0"/>
              <a:t>it can come from both </a:t>
            </a:r>
            <a:endParaRPr lang="en-US" sz="2400" dirty="0" smtClean="0"/>
          </a:p>
          <a:p>
            <a:pPr lvl="2"/>
            <a:r>
              <a:rPr lang="en-US" sz="2200" dirty="0" smtClean="0"/>
              <a:t>I'm </a:t>
            </a:r>
            <a:r>
              <a:rPr lang="en-US" sz="2200" dirty="0"/>
              <a:t>looking for </a:t>
            </a:r>
            <a:r>
              <a:rPr lang="en-US" sz="2200" dirty="0">
                <a:solidFill>
                  <a:srgbClr val="0000FF"/>
                </a:solidFill>
              </a:rPr>
              <a:t>suggestions</a:t>
            </a:r>
            <a:r>
              <a:rPr lang="en-US" sz="2200" dirty="0"/>
              <a:t> (</a:t>
            </a:r>
            <a:r>
              <a:rPr lang="en-US" sz="2200" i="1" dirty="0"/>
              <a:t>plural</a:t>
            </a:r>
            <a:r>
              <a:rPr lang="en-US" sz="2200" dirty="0"/>
              <a:t>) for a </a:t>
            </a:r>
            <a:r>
              <a:rPr lang="en-US" sz="2200" u="sng" dirty="0" smtClean="0">
                <a:solidFill>
                  <a:srgbClr val="660033"/>
                </a:solidFill>
              </a:rPr>
              <a:t>compromise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7751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SIDE #3</a:t>
            </a:r>
          </a:p>
          <a:p>
            <a:pPr lvl="1"/>
            <a:r>
              <a:rPr lang="en-US" sz="2400" dirty="0" smtClean="0"/>
              <a:t>At </a:t>
            </a:r>
            <a:r>
              <a:rPr lang="en-US" sz="2400" dirty="0"/>
              <a:t>that point in the essay, we may ask:  </a:t>
            </a:r>
            <a:endParaRPr lang="en-US" sz="2400" dirty="0" smtClean="0"/>
          </a:p>
          <a:p>
            <a:pPr lvl="1"/>
            <a:r>
              <a:rPr lang="en-US" sz="2400" dirty="0" smtClean="0"/>
              <a:t>OK</a:t>
            </a:r>
            <a:r>
              <a:rPr lang="en-US" sz="2400" dirty="0"/>
              <a:t>, so that's what Side #1 has to say &amp; that’s what Side #2 has to say, so </a:t>
            </a:r>
            <a:r>
              <a:rPr lang="en-US" sz="2400" i="1" dirty="0" smtClean="0">
                <a:solidFill>
                  <a:srgbClr val="660033"/>
                </a:solidFill>
              </a:rPr>
              <a:t>where do we go now, how do we move forward, how do we resolve the deadlock</a:t>
            </a:r>
            <a:r>
              <a:rPr lang="en-US" sz="2400" dirty="0" smtClean="0">
                <a:solidFill>
                  <a:srgbClr val="660033"/>
                </a:solidFill>
              </a:rPr>
              <a:t>?  </a:t>
            </a:r>
          </a:p>
          <a:p>
            <a:pPr lvl="1"/>
            <a:r>
              <a:rPr lang="en-US" sz="2400" dirty="0" smtClean="0"/>
              <a:t>Think </a:t>
            </a:r>
            <a:r>
              <a:rPr lang="en-US" sz="2400" dirty="0"/>
              <a:t>“bi-partisanship” in politics:  </a:t>
            </a:r>
            <a:endParaRPr lang="en-US" sz="2400" dirty="0" smtClean="0"/>
          </a:p>
          <a:p>
            <a:pPr lvl="2"/>
            <a:r>
              <a:rPr lang="en-US" sz="2200" dirty="0" smtClean="0"/>
              <a:t>where </a:t>
            </a:r>
            <a:r>
              <a:rPr lang="en-US" sz="2200" dirty="0"/>
              <a:t>can </a:t>
            </a:r>
            <a:r>
              <a:rPr lang="en-US" sz="2200" i="1" dirty="0">
                <a:solidFill>
                  <a:srgbClr val="0000FF"/>
                </a:solidFill>
              </a:rPr>
              <a:t>both sides come </a:t>
            </a:r>
            <a:r>
              <a:rPr lang="en-US" sz="2200" i="1" dirty="0" smtClean="0">
                <a:solidFill>
                  <a:srgbClr val="0000FF"/>
                </a:solidFill>
              </a:rPr>
              <a:t>together</a:t>
            </a:r>
          </a:p>
          <a:p>
            <a:pPr lvl="2"/>
            <a:r>
              <a:rPr lang="en-US" sz="2200" i="1" dirty="0" smtClean="0">
                <a:solidFill>
                  <a:srgbClr val="0000FF"/>
                </a:solidFill>
              </a:rPr>
              <a:t>what </a:t>
            </a:r>
            <a:r>
              <a:rPr lang="en-US" sz="2200" dirty="0">
                <a:solidFill>
                  <a:srgbClr val="0000FF"/>
                </a:solidFill>
              </a:rPr>
              <a:t>concessions</a:t>
            </a:r>
            <a:r>
              <a:rPr lang="en-US" sz="2200" i="1" dirty="0">
                <a:solidFill>
                  <a:srgbClr val="0000FF"/>
                </a:solidFill>
              </a:rPr>
              <a:t> can a side make</a:t>
            </a:r>
            <a:r>
              <a:rPr lang="en-US" sz="2200" dirty="0">
                <a:solidFill>
                  <a:srgbClr val="0000FF"/>
                </a:solidFill>
              </a:rPr>
              <a:t>? </a:t>
            </a:r>
            <a:r>
              <a:rPr lang="en-US" sz="2200" dirty="0"/>
              <a:t> </a:t>
            </a:r>
            <a:endParaRPr lang="en-US" sz="2200" dirty="0" smtClean="0"/>
          </a:p>
          <a:p>
            <a:pPr lvl="2"/>
            <a:r>
              <a:rPr lang="en-US" sz="2200" dirty="0" smtClean="0"/>
              <a:t>admit the strengths of S#1, the weaknesses of S#2</a:t>
            </a:r>
          </a:p>
          <a:p>
            <a:pPr lvl="2"/>
            <a:r>
              <a:rPr lang="en-US" sz="2200" dirty="0" smtClean="0"/>
              <a:t>take </a:t>
            </a:r>
            <a:r>
              <a:rPr lang="en-US" sz="2200" u="sng" dirty="0"/>
              <a:t>the best of both </a:t>
            </a:r>
            <a:r>
              <a:rPr lang="en-US" sz="2200" u="sng" dirty="0" smtClean="0"/>
              <a:t>sides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7751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objectives of this assignment include:</a:t>
            </a:r>
          </a:p>
          <a:p>
            <a:pPr lvl="1"/>
            <a:r>
              <a:rPr lang="en-US" dirty="0" smtClean="0"/>
              <a:t>utilizing </a:t>
            </a:r>
            <a:r>
              <a:rPr lang="en-US" dirty="0" smtClean="0">
                <a:solidFill>
                  <a:srgbClr val="0000FF"/>
                </a:solidFill>
              </a:rPr>
              <a:t>research</a:t>
            </a:r>
          </a:p>
          <a:p>
            <a:pPr lvl="1"/>
            <a:r>
              <a:rPr lang="en-US" dirty="0" smtClean="0"/>
              <a:t>by the </a:t>
            </a:r>
            <a:r>
              <a:rPr lang="en-US" dirty="0" smtClean="0">
                <a:solidFill>
                  <a:srgbClr val="0000FF"/>
                </a:solidFill>
              </a:rPr>
              <a:t>MLA</a:t>
            </a:r>
            <a:r>
              <a:rPr lang="en-US" dirty="0" smtClean="0"/>
              <a:t> format</a:t>
            </a:r>
          </a:p>
          <a:p>
            <a:pPr lvl="1"/>
            <a:r>
              <a:rPr lang="en-US" dirty="0" smtClean="0"/>
              <a:t>while investigating a </a:t>
            </a:r>
            <a:r>
              <a:rPr lang="en-US" dirty="0" smtClean="0">
                <a:solidFill>
                  <a:srgbClr val="FF0000"/>
                </a:solidFill>
              </a:rPr>
              <a:t>contemporary “hot-button” issue</a:t>
            </a:r>
          </a:p>
          <a:p>
            <a:pPr lvl="2"/>
            <a:r>
              <a:rPr lang="en-US" dirty="0" smtClean="0"/>
              <a:t>some recent controversy </a:t>
            </a:r>
          </a:p>
          <a:p>
            <a:pPr lvl="2"/>
            <a:r>
              <a:rPr lang="en-US" dirty="0" smtClean="0"/>
              <a:t>some topic that’s “</a:t>
            </a:r>
            <a:r>
              <a:rPr lang="en-US" dirty="0" smtClean="0">
                <a:solidFill>
                  <a:srgbClr val="00B050"/>
                </a:solidFill>
              </a:rPr>
              <a:t>ripped from the headlines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some topic that has </a:t>
            </a:r>
            <a:r>
              <a:rPr lang="en-US" u="sng" dirty="0" smtClean="0"/>
              <a:t>2 legitimate sides </a:t>
            </a:r>
          </a:p>
          <a:p>
            <a:pPr lvl="3"/>
            <a:r>
              <a:rPr lang="en-US" dirty="0" smtClean="0"/>
              <a:t>for/against</a:t>
            </a:r>
            <a:endParaRPr lang="en-US" dirty="0"/>
          </a:p>
          <a:p>
            <a:pPr lvl="3"/>
            <a:r>
              <a:rPr lang="en-US" i="1" dirty="0" smtClean="0"/>
              <a:t>not</a:t>
            </a:r>
            <a:r>
              <a:rPr lang="en-US" dirty="0" smtClean="0"/>
              <a:t> one legitimate and the other crazy/fringe/nobody in his right mind</a:t>
            </a:r>
          </a:p>
          <a:p>
            <a:pPr lvl="3"/>
            <a:r>
              <a:rPr lang="en-US" dirty="0" smtClean="0"/>
              <a:t>think:  child porn (there’s only 1 side … against!)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4823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SIDE #3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issue of ABORTION provides us with a valuable example:  </a:t>
            </a:r>
            <a:endParaRPr lang="en-US" sz="2400" dirty="0" smtClean="0"/>
          </a:p>
          <a:p>
            <a:pPr lvl="1"/>
            <a:r>
              <a:rPr lang="en-US" sz="2400" dirty="0" smtClean="0"/>
              <a:t>Proponents </a:t>
            </a:r>
            <a:r>
              <a:rPr lang="en-US" sz="2400" dirty="0"/>
              <a:t>and opponents have been butting heads for decades now and nothing has been resolved.  </a:t>
            </a:r>
            <a:endParaRPr lang="en-US" sz="2400" dirty="0" smtClean="0"/>
          </a:p>
          <a:p>
            <a:pPr lvl="1"/>
            <a:r>
              <a:rPr lang="en-US" sz="2400" dirty="0" smtClean="0"/>
              <a:t>However</a:t>
            </a:r>
            <a:r>
              <a:rPr lang="en-US" sz="2400" dirty="0"/>
              <a:t>, the issue does, in fact, have a common Side #3:  </a:t>
            </a:r>
            <a:endParaRPr lang="en-US" sz="2400" dirty="0" smtClean="0"/>
          </a:p>
          <a:p>
            <a:pPr lvl="2"/>
            <a:r>
              <a:rPr lang="en-US" sz="2200" dirty="0" smtClean="0"/>
              <a:t>its </a:t>
            </a:r>
            <a:r>
              <a:rPr lang="en-US" sz="2200" dirty="0"/>
              <a:t>common points involve late-term abortions, cases of rape, and cases of incest.  </a:t>
            </a:r>
            <a:endParaRPr lang="en-US" sz="2200" dirty="0" smtClean="0"/>
          </a:p>
          <a:p>
            <a:pPr lvl="1"/>
            <a:r>
              <a:rPr lang="en-US" sz="2400" dirty="0" smtClean="0"/>
              <a:t>Thus</a:t>
            </a:r>
            <a:r>
              <a:rPr lang="en-US" sz="2400" dirty="0"/>
              <a:t>, both sides can typically agree to these points without compromising their respective values/beliefs.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pic>
        <p:nvPicPr>
          <p:cNvPr id="1026" name="Picture 2" descr="102--RDP_SIDE3p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486400"/>
            <a:ext cx="2819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244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SIDE #3</a:t>
            </a:r>
          </a:p>
          <a:p>
            <a:pPr lvl="1"/>
            <a:r>
              <a:rPr lang="en-US" dirty="0"/>
              <a:t>For me, Side #3 is </a:t>
            </a:r>
            <a:r>
              <a:rPr lang="en-US" dirty="0">
                <a:solidFill>
                  <a:srgbClr val="0000FF"/>
                </a:solidFill>
              </a:rPr>
              <a:t>the most important part of the paper</a:t>
            </a:r>
            <a:r>
              <a:rPr lang="en-US" dirty="0"/>
              <a:t>, for it represents the critical thinking skills at the heart of this course’s learning objectives – the theme of the course, if you will.  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/>
              <a:t>it should NOT be “blown off,” completed half-heartedly because you’re tired at the end of the paper and have something better to do; no, it should be plural &amp; it should be well-considered.  </a:t>
            </a:r>
            <a:endParaRPr lang="en-US" dirty="0" smtClean="0"/>
          </a:p>
          <a:p>
            <a:pPr lvl="1"/>
            <a:r>
              <a:rPr lang="en-US" dirty="0" smtClean="0"/>
              <a:t>I’m </a:t>
            </a:r>
            <a:r>
              <a:rPr lang="en-US" dirty="0"/>
              <a:t>not asking you to have all the answers, to have the perfect solution to this complex problem, but I am asking you to think critically, think long and hard about ways this can be resolved (</a:t>
            </a:r>
            <a:r>
              <a:rPr lang="en-US" dirty="0" err="1"/>
              <a:t>spitballing</a:t>
            </a:r>
            <a:r>
              <a:rPr lang="en-US" dirty="0"/>
              <a:t>, as it were). 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your hard work justice and end the paper on a high note that points the way to a solution, to an “adult” temperament, and to another essay.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4050948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proper MLA format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refer </a:t>
            </a:r>
            <a:r>
              <a:rPr lang="en-US" sz="2500" dirty="0"/>
              <a:t>to the “</a:t>
            </a:r>
            <a:r>
              <a:rPr lang="en-US" sz="2500" dirty="0">
                <a:solidFill>
                  <a:srgbClr val="0000FF"/>
                </a:solidFill>
              </a:rPr>
              <a:t>MLA 2010</a:t>
            </a:r>
            <a:r>
              <a:rPr lang="en-US" sz="2500" dirty="0"/>
              <a:t>” link for the WC </a:t>
            </a:r>
            <a:r>
              <a:rPr lang="en-US" sz="2500" dirty="0" smtClean="0"/>
              <a:t>page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notice it’s </a:t>
            </a:r>
            <a:r>
              <a:rPr lang="en-US" sz="2700" dirty="0"/>
              <a:t>W</a:t>
            </a:r>
            <a:r>
              <a:rPr lang="en-US" sz="2700" dirty="0" smtClean="0"/>
              <a:t>orks “Consulted” (</a:t>
            </a:r>
            <a:r>
              <a:rPr lang="en-US" sz="2700" i="1" dirty="0" smtClean="0"/>
              <a:t>not</a:t>
            </a:r>
            <a:r>
              <a:rPr lang="en-US" sz="2700" dirty="0" smtClean="0"/>
              <a:t> “Cited”)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so include ALL the works you’ve consulted for this project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whether or not if you used them in the paper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credible, reliable sources only</a:t>
            </a:r>
          </a:p>
          <a:p>
            <a:pPr marL="347472" lvl="2" indent="0" algn="ctr">
              <a:spcBef>
                <a:spcPts val="400"/>
              </a:spcBef>
              <a:buSzPct val="68000"/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pPr marL="347472" lvl="2" indent="0" algn="ctr">
              <a:spcBef>
                <a:spcPts val="400"/>
              </a:spcBef>
              <a:buSzPct val="68000"/>
              <a:buNone/>
            </a:pPr>
            <a:endParaRPr lang="en-US" sz="2500" dirty="0">
              <a:solidFill>
                <a:srgbClr val="FF0000"/>
              </a:solidFill>
            </a:endParaRPr>
          </a:p>
          <a:p>
            <a:pPr marL="347472" lvl="2" indent="0" algn="ctr">
              <a:spcBef>
                <a:spcPts val="400"/>
              </a:spcBef>
              <a:buSzPct val="68000"/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NO WIKIPEDIA</a:t>
            </a:r>
            <a:endParaRPr lang="en-US" sz="25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CONSULTED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55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students use the </a:t>
            </a:r>
            <a:r>
              <a:rPr lang="en-US" dirty="0" smtClean="0">
                <a:solidFill>
                  <a:srgbClr val="0000FF"/>
                </a:solidFill>
              </a:rPr>
              <a:t>same topic </a:t>
            </a:r>
            <a:r>
              <a:rPr lang="en-US" dirty="0" smtClean="0"/>
              <a:t>they explored in their IOE paper at the start of the semester.</a:t>
            </a:r>
          </a:p>
          <a:p>
            <a:endParaRPr lang="en-US" dirty="0" smtClean="0"/>
          </a:p>
          <a:p>
            <a:r>
              <a:rPr lang="en-US" dirty="0" smtClean="0"/>
              <a:t>If, however, that topic won’t work with the objectives of this assignment, then please choose another topic….</a:t>
            </a:r>
          </a:p>
          <a:p>
            <a:pPr lvl="1"/>
            <a:r>
              <a:rPr lang="en-US" dirty="0" smtClean="0"/>
              <a:t>and run it by me, to be sure.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8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“</a:t>
            </a:r>
            <a:r>
              <a:rPr lang="en-US" dirty="0">
                <a:solidFill>
                  <a:srgbClr val="0000FF"/>
                </a:solidFill>
              </a:rPr>
              <a:t>investigation</a:t>
            </a:r>
            <a:r>
              <a:rPr lang="en-US" dirty="0"/>
              <a:t>” </a:t>
            </a:r>
            <a:r>
              <a:rPr lang="en-US" dirty="0" smtClean="0"/>
              <a:t>think  “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inquiry</a:t>
            </a:r>
            <a:r>
              <a:rPr lang="en-US" dirty="0"/>
              <a:t>” </a:t>
            </a:r>
            <a:r>
              <a:rPr lang="en-US" dirty="0" smtClean="0"/>
              <a:t>or </a:t>
            </a:r>
            <a:r>
              <a:rPr lang="en-US" dirty="0"/>
              <a:t>“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report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fully</a:t>
            </a:r>
            <a:r>
              <a:rPr lang="en-US" i="1" dirty="0">
                <a:solidFill>
                  <a:srgbClr val="FF0000"/>
                </a:solidFill>
              </a:rPr>
              <a:t>, fairly, and objectively </a:t>
            </a:r>
            <a:r>
              <a:rPr lang="en-US" dirty="0" smtClean="0"/>
              <a:t>present the material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summarize</a:t>
            </a:r>
            <a:r>
              <a:rPr lang="en-US" dirty="0" smtClean="0"/>
              <a:t> </a:t>
            </a:r>
            <a:r>
              <a:rPr lang="en-US" dirty="0"/>
              <a:t>the main points of both </a:t>
            </a:r>
            <a:r>
              <a:rPr lang="en-US" dirty="0" smtClean="0"/>
              <a:t>sides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rgbClr val="660033"/>
                </a:solidFill>
              </a:rPr>
              <a:t>3 most significant </a:t>
            </a:r>
            <a:r>
              <a:rPr lang="en-US" dirty="0" smtClean="0"/>
              <a:t>or most commonly argued points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remain objective throughout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no </a:t>
            </a:r>
            <a:r>
              <a:rPr lang="en-US" dirty="0">
                <a:solidFill>
                  <a:srgbClr val="660033"/>
                </a:solidFill>
              </a:rPr>
              <a:t>opinion</a:t>
            </a:r>
            <a:r>
              <a:rPr lang="en-US" dirty="0"/>
              <a:t>, this </a:t>
            </a:r>
            <a:r>
              <a:rPr lang="en-US" dirty="0" smtClean="0"/>
              <a:t>time</a:t>
            </a:r>
          </a:p>
          <a:p>
            <a:r>
              <a:rPr lang="en-US" dirty="0"/>
              <a:t>T</a:t>
            </a:r>
            <a:r>
              <a:rPr lang="en-US" dirty="0" smtClean="0"/>
              <a:t>his is </a:t>
            </a:r>
            <a:r>
              <a:rPr lang="en-US" i="1" dirty="0" smtClean="0">
                <a:solidFill>
                  <a:srgbClr val="00B050"/>
                </a:solidFill>
              </a:rPr>
              <a:t>less an argumentative </a:t>
            </a:r>
            <a:r>
              <a:rPr lang="en-US" dirty="0" smtClean="0"/>
              <a:t>&amp; </a:t>
            </a:r>
            <a:r>
              <a:rPr lang="en-US" i="1" dirty="0" smtClean="0">
                <a:solidFill>
                  <a:srgbClr val="00B050"/>
                </a:solidFill>
              </a:rPr>
              <a:t>more of an exploration</a:t>
            </a:r>
            <a:r>
              <a:rPr lang="en-US" i="1" dirty="0" smtClean="0"/>
              <a:t> </a:t>
            </a:r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too often we don’t get the whole story, sometimes even less than half; mostly we get biased information promoting 1 side of an issue – </a:t>
            </a:r>
            <a:r>
              <a:rPr lang="en-US" i="1" dirty="0" smtClean="0"/>
              <a:t>agendas, media bias, political partisanship, …</a:t>
            </a:r>
          </a:p>
          <a:p>
            <a:pPr lvl="1"/>
            <a:r>
              <a:rPr lang="en-US" dirty="0" smtClean="0"/>
              <a:t>so I’m looking to investigate the whole story, both sides, fairly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791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“investigation” will influence our structure: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5100" y="2298680"/>
            <a:ext cx="3733800" cy="372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5760" lvl="1"/>
            <a:r>
              <a:rPr lang="en-US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INTRODUCTION </a:t>
            </a:r>
          </a:p>
          <a:p>
            <a:pPr marL="603504"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End w/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Thesis Question</a:t>
            </a:r>
          </a:p>
          <a:p>
            <a:pPr marL="365760" lvl="1"/>
            <a:r>
              <a:rPr lang="en-US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SUMMARY OF SIDE </a:t>
            </a:r>
          </a:p>
          <a:p>
            <a:pPr marL="603504"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1 point per paragraph</a:t>
            </a:r>
          </a:p>
          <a:p>
            <a:pPr marL="365760" lvl="1"/>
            <a:r>
              <a:rPr lang="en-US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SUMMARY OF SIDE </a:t>
            </a:r>
          </a:p>
          <a:p>
            <a:pPr marL="603504"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1 point per paragraph</a:t>
            </a:r>
          </a:p>
          <a:p>
            <a:pPr marL="365760" lvl="1"/>
            <a:r>
              <a:rPr lang="en-US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IV. CONCLUSION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 par.)</a:t>
            </a:r>
          </a:p>
          <a:p>
            <a:pPr marL="603504"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Weakness of Side #1 </a:t>
            </a:r>
          </a:p>
          <a:p>
            <a:pPr marL="603504"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Strengths of Side #2 </a:t>
            </a:r>
          </a:p>
          <a:p>
            <a:pPr marL="603504"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SIDE #3</a:t>
            </a:r>
          </a:p>
          <a:p>
            <a:pPr marL="365760" lvl="1"/>
            <a:r>
              <a:rPr lang="en-US" sz="2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V. Works Consulted Page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33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Reflect a pro/con </a:t>
            </a:r>
            <a:r>
              <a:rPr lang="en-US" b="0" dirty="0"/>
              <a:t>paper </a:t>
            </a:r>
            <a:endParaRPr lang="en-US" b="0" dirty="0" smtClean="0"/>
          </a:p>
          <a:p>
            <a:pPr lvl="1"/>
            <a:r>
              <a:rPr lang="en-US" b="0" dirty="0" smtClean="0"/>
              <a:t>Abortion:  </a:t>
            </a:r>
            <a:r>
              <a:rPr lang="en-US" dirty="0" smtClean="0"/>
              <a:t>The Two Sides </a:t>
            </a:r>
            <a:r>
              <a:rPr lang="en-US" b="0" dirty="0" smtClean="0"/>
              <a:t>to the Debate</a:t>
            </a:r>
          </a:p>
          <a:p>
            <a:pPr lvl="1"/>
            <a:r>
              <a:rPr lang="en-US" dirty="0" smtClean="0"/>
              <a:t>The Two Sides </a:t>
            </a:r>
            <a:r>
              <a:rPr lang="en-US" b="0" dirty="0" smtClean="0"/>
              <a:t>to the NFL Lockout</a:t>
            </a:r>
            <a:endParaRPr lang="en-US" b="0" dirty="0"/>
          </a:p>
          <a:p>
            <a:endParaRPr lang="en-US" b="0" u="sng" dirty="0" smtClean="0"/>
          </a:p>
          <a:p>
            <a:r>
              <a:rPr lang="en-US" b="0" u="sng" dirty="0" smtClean="0"/>
              <a:t>Thesis </a:t>
            </a:r>
            <a:r>
              <a:rPr lang="en-US" b="0" u="sng" dirty="0"/>
              <a:t>Question</a:t>
            </a:r>
            <a:r>
              <a:rPr lang="en-US" b="0" dirty="0"/>
              <a:t>: </a:t>
            </a:r>
          </a:p>
          <a:p>
            <a:pPr lvl="1"/>
            <a:r>
              <a:rPr lang="en-US" b="0" dirty="0" smtClean="0"/>
              <a:t>Should </a:t>
            </a:r>
            <a:r>
              <a:rPr lang="en-US" b="0" dirty="0"/>
              <a:t>We/Shouldn’t We? </a:t>
            </a:r>
            <a:endParaRPr lang="en-US" b="0" dirty="0" smtClean="0"/>
          </a:p>
          <a:p>
            <a:pPr lvl="2"/>
            <a:r>
              <a:rPr lang="en-US" b="0" dirty="0" smtClean="0"/>
              <a:t>remain </a:t>
            </a:r>
            <a:r>
              <a:rPr lang="en-US" b="0" i="1" dirty="0" smtClean="0"/>
              <a:t>objective</a:t>
            </a:r>
            <a:r>
              <a:rPr lang="en-US" b="0" dirty="0" smtClean="0"/>
              <a:t>, even here</a:t>
            </a:r>
          </a:p>
          <a:p>
            <a:pPr lvl="2"/>
            <a:r>
              <a:rPr lang="en-US" b="0" dirty="0" smtClean="0"/>
              <a:t>reflect </a:t>
            </a:r>
            <a:r>
              <a:rPr lang="en-US" b="0" i="1" dirty="0" smtClean="0"/>
              <a:t>both</a:t>
            </a:r>
            <a:r>
              <a:rPr lang="en-US" b="0" dirty="0" smtClean="0"/>
              <a:t> sides of the issue</a:t>
            </a:r>
            <a:endParaRPr lang="en-US" b="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747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Remain </a:t>
            </a:r>
            <a:r>
              <a:rPr lang="en-US" dirty="0">
                <a:solidFill>
                  <a:srgbClr val="FF0000"/>
                </a:solidFill>
              </a:rPr>
              <a:t>objective (*) </a:t>
            </a:r>
            <a:endParaRPr lang="en-US" b="0" dirty="0">
              <a:solidFill>
                <a:srgbClr val="FF0000"/>
              </a:solidFill>
            </a:endParaRPr>
          </a:p>
          <a:p>
            <a:pPr lvl="1"/>
            <a:r>
              <a:rPr lang="en-US" b="0" i="1" dirty="0" smtClean="0"/>
              <a:t>no </a:t>
            </a:r>
            <a:r>
              <a:rPr lang="en-US" b="0" dirty="0" smtClean="0"/>
              <a:t>opinion </a:t>
            </a:r>
            <a:endParaRPr lang="en-US" b="0" dirty="0"/>
          </a:p>
          <a:p>
            <a:pPr lvl="1"/>
            <a:r>
              <a:rPr lang="en-US" b="0" i="1" dirty="0"/>
              <a:t>no </a:t>
            </a:r>
            <a:r>
              <a:rPr lang="en-US" b="0" dirty="0" smtClean="0"/>
              <a:t>bias</a:t>
            </a:r>
            <a:r>
              <a:rPr lang="en-US" b="0" dirty="0"/>
              <a:t>, agenda </a:t>
            </a:r>
          </a:p>
          <a:p>
            <a:r>
              <a:rPr lang="en-US" dirty="0">
                <a:solidFill>
                  <a:srgbClr val="0000FF"/>
                </a:solidFill>
              </a:rPr>
              <a:t>Introduce the issue </a:t>
            </a:r>
          </a:p>
          <a:p>
            <a:pPr lvl="1"/>
            <a:r>
              <a:rPr lang="en-US" b="0" dirty="0" smtClean="0"/>
              <a:t>recent events, headlines </a:t>
            </a:r>
            <a:endParaRPr lang="en-US" b="0" dirty="0"/>
          </a:p>
          <a:p>
            <a:pPr lvl="1"/>
            <a:r>
              <a:rPr lang="en-US" b="0" dirty="0" smtClean="0"/>
              <a:t>legal </a:t>
            </a:r>
            <a:r>
              <a:rPr lang="en-US" b="0" dirty="0"/>
              <a:t>battles </a:t>
            </a:r>
          </a:p>
          <a:p>
            <a:pPr lvl="1"/>
            <a:r>
              <a:rPr lang="en-US" b="0" dirty="0" smtClean="0"/>
              <a:t>political </a:t>
            </a:r>
            <a:r>
              <a:rPr lang="en-US" b="0" dirty="0"/>
              <a:t>races </a:t>
            </a:r>
          </a:p>
          <a:p>
            <a:pPr lvl="1"/>
            <a:r>
              <a:rPr lang="en-US" b="0" dirty="0" smtClean="0"/>
              <a:t>“</a:t>
            </a:r>
            <a:r>
              <a:rPr lang="en-US" dirty="0"/>
              <a:t>General Context</a:t>
            </a:r>
            <a:r>
              <a:rPr lang="en-US" b="0" dirty="0"/>
              <a:t>” </a:t>
            </a:r>
          </a:p>
          <a:p>
            <a:r>
              <a:rPr lang="en-US" dirty="0">
                <a:solidFill>
                  <a:srgbClr val="0000FF"/>
                </a:solidFill>
              </a:rPr>
              <a:t>Identify both sides </a:t>
            </a:r>
          </a:p>
          <a:p>
            <a:pPr lvl="1"/>
            <a:r>
              <a:rPr lang="en-US" b="0" dirty="0" smtClean="0"/>
              <a:t>Opponents </a:t>
            </a:r>
            <a:endParaRPr lang="en-US" b="0" dirty="0"/>
          </a:p>
          <a:p>
            <a:pPr lvl="1"/>
            <a:r>
              <a:rPr lang="en-US" b="0" dirty="0" smtClean="0"/>
              <a:t>Proponents </a:t>
            </a:r>
            <a:endParaRPr lang="en-US" b="0" dirty="0"/>
          </a:p>
          <a:p>
            <a:pPr lvl="1"/>
            <a:r>
              <a:rPr lang="en-US" b="0" dirty="0" smtClean="0"/>
              <a:t>“</a:t>
            </a:r>
            <a:r>
              <a:rPr lang="en-US" dirty="0"/>
              <a:t>General Context</a:t>
            </a:r>
            <a:r>
              <a:rPr lang="en-US" b="0" dirty="0"/>
              <a:t>” </a:t>
            </a:r>
          </a:p>
          <a:p>
            <a:r>
              <a:rPr lang="en-US" dirty="0">
                <a:solidFill>
                  <a:srgbClr val="0000FF"/>
                </a:solidFill>
              </a:rPr>
              <a:t>End with a THESIS QUESTION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b="0" dirty="0" smtClean="0"/>
              <a:t>Should </a:t>
            </a:r>
            <a:r>
              <a:rPr lang="en-US" b="0" dirty="0"/>
              <a:t>we/ Shouldn’t we</a:t>
            </a:r>
            <a:r>
              <a:rPr lang="en-US" b="0" dirty="0" smtClean="0"/>
              <a:t>?</a:t>
            </a:r>
            <a:endParaRPr lang="en-US" b="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66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SIDE </a:t>
            </a:r>
            <a:r>
              <a:rPr lang="en-US" u="sng" dirty="0">
                <a:solidFill>
                  <a:srgbClr val="0000FF"/>
                </a:solidFill>
              </a:rPr>
              <a:t>#1</a:t>
            </a:r>
            <a:r>
              <a:rPr lang="en-US" dirty="0"/>
              <a:t> </a:t>
            </a:r>
            <a:r>
              <a:rPr lang="en-US" b="0" dirty="0"/>
              <a:t>– </a:t>
            </a:r>
          </a:p>
          <a:p>
            <a:pPr lvl="1"/>
            <a:r>
              <a:rPr lang="en-US" b="0" dirty="0" smtClean="0"/>
              <a:t>summarize </a:t>
            </a:r>
            <a:r>
              <a:rPr lang="en-US" b="0" dirty="0"/>
              <a:t>the main points/arguments raised by the side </a:t>
            </a:r>
            <a:endParaRPr lang="en-US" b="0" dirty="0" smtClean="0"/>
          </a:p>
          <a:p>
            <a:pPr lvl="2"/>
            <a:r>
              <a:rPr lang="en-US" b="0" dirty="0" smtClean="0"/>
              <a:t>Which side comes first?</a:t>
            </a:r>
          </a:p>
          <a:p>
            <a:pPr lvl="2"/>
            <a:r>
              <a:rPr lang="en-US" b="0" dirty="0" smtClean="0"/>
              <a:t>Typically the side you were against in your IOE</a:t>
            </a:r>
            <a:endParaRPr lang="en-US" b="0" dirty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fully</a:t>
            </a:r>
            <a:r>
              <a:rPr lang="en-US" i="1" dirty="0">
                <a:solidFill>
                  <a:srgbClr val="FF0000"/>
                </a:solidFill>
              </a:rPr>
              <a:t>, fairly, objectively 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b="0" dirty="0" smtClean="0"/>
              <a:t>present the </a:t>
            </a:r>
            <a:r>
              <a:rPr lang="en-US" b="0" dirty="0"/>
              <a:t>side 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3-5</a:t>
            </a:r>
            <a:r>
              <a:rPr lang="en-US" dirty="0" smtClean="0"/>
              <a:t> </a:t>
            </a:r>
            <a:r>
              <a:rPr lang="en-US" b="0" dirty="0"/>
              <a:t>points per side </a:t>
            </a:r>
            <a:endParaRPr lang="en-US" b="0" dirty="0" smtClean="0"/>
          </a:p>
          <a:p>
            <a:pPr lvl="2"/>
            <a:r>
              <a:rPr lang="en-US" b="0" dirty="0" smtClean="0"/>
              <a:t>usually 3</a:t>
            </a:r>
          </a:p>
          <a:p>
            <a:pPr lvl="2"/>
            <a:r>
              <a:rPr lang="en-US" b="0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3 most significant, important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0" dirty="0" smtClean="0"/>
              <a:t>arrange them in </a:t>
            </a:r>
            <a:r>
              <a:rPr lang="en-US" b="0" dirty="0"/>
              <a:t>the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Emphatic Order </a:t>
            </a:r>
            <a:endParaRPr lang="en-US" b="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194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SIDE #1</a:t>
            </a:r>
            <a:r>
              <a:rPr lang="en-US" dirty="0"/>
              <a:t> </a:t>
            </a:r>
            <a:r>
              <a:rPr lang="en-US" b="0" dirty="0"/>
              <a:t>– </a:t>
            </a:r>
          </a:p>
          <a:p>
            <a:pPr lvl="1"/>
            <a:r>
              <a:rPr lang="en-US" b="0" dirty="0" smtClean="0"/>
              <a:t>One </a:t>
            </a:r>
            <a:r>
              <a:rPr lang="en-US" b="0" dirty="0"/>
              <a:t>argument per paragraph 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Name</a:t>
            </a:r>
            <a:r>
              <a:rPr lang="en-US" dirty="0" smtClean="0"/>
              <a:t> </a:t>
            </a:r>
            <a:r>
              <a:rPr lang="en-US" b="0" dirty="0"/>
              <a:t>the point </a:t>
            </a:r>
          </a:p>
          <a:p>
            <a:pPr lvl="2"/>
            <a:r>
              <a:rPr lang="en-US" b="0" i="1" dirty="0"/>
              <a:t>Another point raised by proponents of __ concerns ___. </a:t>
            </a:r>
            <a:endParaRPr lang="en-US" b="0" dirty="0"/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Explain</a:t>
            </a:r>
            <a:r>
              <a:rPr lang="en-US" dirty="0" smtClean="0"/>
              <a:t> </a:t>
            </a:r>
            <a:r>
              <a:rPr lang="en-US" b="0" dirty="0"/>
              <a:t>it briefly </a:t>
            </a:r>
          </a:p>
          <a:p>
            <a:pPr lvl="2"/>
            <a:r>
              <a:rPr lang="en-US" b="0" i="1" dirty="0"/>
              <a:t>That is to say, In other words, </a:t>
            </a:r>
            <a:endParaRPr lang="en-US" b="0" dirty="0"/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Illustrate</a:t>
            </a:r>
            <a:r>
              <a:rPr lang="en-US" dirty="0" smtClean="0"/>
              <a:t> </a:t>
            </a:r>
            <a:r>
              <a:rPr lang="en-US" b="0" dirty="0"/>
              <a:t>it w/a representative quote from your sources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CITE! </a:t>
            </a:r>
            <a:endParaRPr lang="en-US" b="0" dirty="0">
              <a:solidFill>
                <a:srgbClr val="FF0000"/>
              </a:solidFill>
            </a:endParaRPr>
          </a:p>
          <a:p>
            <a:pPr lvl="2"/>
            <a:r>
              <a:rPr lang="en-US" b="0" i="1" dirty="0"/>
              <a:t>For example, Professor Jane Smyth notes in her Web article, “…” (par.6). </a:t>
            </a:r>
            <a:endParaRPr lang="en-US" b="0" dirty="0"/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Reiterate</a:t>
            </a:r>
            <a:r>
              <a:rPr lang="en-US" dirty="0" smtClean="0"/>
              <a:t> </a:t>
            </a:r>
            <a:r>
              <a:rPr lang="en-US" b="0" dirty="0"/>
              <a:t>it </a:t>
            </a:r>
          </a:p>
          <a:p>
            <a:pPr lvl="2"/>
            <a:r>
              <a:rPr lang="en-US" b="0" i="1" dirty="0" smtClean="0"/>
              <a:t>Thus/Therefore, as Smyth’s example shows, a key argument for proponents involves ___.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EEE-A9A8-4F5E-A0C3-752DAC298EC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982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1404</Words>
  <Application>Microsoft Office PowerPoint</Application>
  <PresentationFormat>On-screen Show (4:3)</PresentationFormat>
  <Paragraphs>209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RESEARCHED  IOE PAPER</vt:lpstr>
      <vt:lpstr>OBJECTIVES</vt:lpstr>
      <vt:lpstr>TOPICS</vt:lpstr>
      <vt:lpstr>INVESTIGATION</vt:lpstr>
      <vt:lpstr>ORGANIZATION</vt:lpstr>
      <vt:lpstr>TITLE</vt:lpstr>
      <vt:lpstr>INTRODUCTION</vt:lpstr>
      <vt:lpstr>BODY</vt:lpstr>
      <vt:lpstr>BODY</vt:lpstr>
      <vt:lpstr>BODY</vt:lpstr>
      <vt:lpstr>BODY</vt:lpstr>
      <vt:lpstr>CITATIONS</vt:lpstr>
      <vt:lpstr>CONCLUSION</vt:lpstr>
      <vt:lpstr>CONCLUSION</vt:lpstr>
      <vt:lpstr>CONCLUSION</vt:lpstr>
      <vt:lpstr>CONCLUSION</vt:lpstr>
      <vt:lpstr>CONCLUSION</vt:lpstr>
      <vt:lpstr>CONCLUSION</vt:lpstr>
      <vt:lpstr>CONCLUSION</vt:lpstr>
      <vt:lpstr>CONCLUSION</vt:lpstr>
      <vt:lpstr>CONCLUSION</vt:lpstr>
      <vt:lpstr>WORKS CONSULTED PAGE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RESEARCHED  IOE PAPER</dc:title>
  <dc:creator>JMD27</dc:creator>
  <cp:lastModifiedBy>Luzerne County Community College</cp:lastModifiedBy>
  <cp:revision>10</cp:revision>
  <dcterms:created xsi:type="dcterms:W3CDTF">2011-08-04T19:27:36Z</dcterms:created>
  <dcterms:modified xsi:type="dcterms:W3CDTF">2011-08-08T19:44:46Z</dcterms:modified>
</cp:coreProperties>
</file>