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303" r:id="rId3"/>
    <p:sldId id="257" r:id="rId4"/>
    <p:sldId id="281" r:id="rId5"/>
    <p:sldId id="283" r:id="rId6"/>
    <p:sldId id="284" r:id="rId7"/>
    <p:sldId id="285" r:id="rId8"/>
    <p:sldId id="286" r:id="rId9"/>
    <p:sldId id="287" r:id="rId10"/>
    <p:sldId id="288" r:id="rId11"/>
    <p:sldId id="290" r:id="rId12"/>
    <p:sldId id="289" r:id="rId13"/>
    <p:sldId id="304" r:id="rId14"/>
    <p:sldId id="282" r:id="rId15"/>
    <p:sldId id="291" r:id="rId16"/>
    <p:sldId id="292" r:id="rId17"/>
    <p:sldId id="294" r:id="rId18"/>
    <p:sldId id="305" r:id="rId19"/>
    <p:sldId id="293" r:id="rId20"/>
    <p:sldId id="296" r:id="rId21"/>
    <p:sldId id="297" r:id="rId22"/>
    <p:sldId id="298" r:id="rId23"/>
    <p:sldId id="306" r:id="rId24"/>
    <p:sldId id="295" r:id="rId25"/>
    <p:sldId id="299" r:id="rId26"/>
    <p:sldId id="301" r:id="rId27"/>
    <p:sldId id="30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00"/>
    <a:srgbClr val="000066"/>
    <a:srgbClr val="00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7C17890-9211-478A-B2DB-50BF46AFB652}" type="datetimeFigureOut">
              <a:rPr lang="en-US" smtClean="0"/>
              <a:t>6/5/2014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6FEFE30-F210-4D29-B541-E9FC7F8440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17890-9211-478A-B2DB-50BF46AFB652}"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FE30-F210-4D29-B541-E9FC7F8440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17890-9211-478A-B2DB-50BF46AFB652}"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FE30-F210-4D29-B541-E9FC7F8440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817582"/>
            <a:ext cx="7315199" cy="1202485"/>
          </a:xfrm>
        </p:spPr>
        <p:txBody>
          <a:bodyPr/>
          <a:lstStyle>
            <a:lvl1pPr>
              <a:defRPr b="1" u="sng">
                <a:solidFill>
                  <a:srgbClr val="00006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14400" y="2119256"/>
            <a:ext cx="7315200" cy="4052943"/>
          </a:xfrm>
        </p:spPr>
        <p:txBody>
          <a:bodyPr/>
          <a:lstStyle>
            <a:lvl1pPr marL="274320" indent="-274320">
              <a:buSzPct val="140000"/>
              <a:buFont typeface="Arial" panose="020B0604020202020204" pitchFamily="34" charset="0"/>
              <a:buChar char="•"/>
              <a:defRPr b="1"/>
            </a:lvl1pPr>
            <a:lvl2pPr marL="640080" indent="-274320">
              <a:buFont typeface="Wingdings" panose="05000000000000000000" pitchFamily="2" charset="2"/>
              <a:buChar char="Ø"/>
              <a:defRPr b="1"/>
            </a:lvl2pPr>
            <a:lvl3pPr>
              <a:defRPr b="1"/>
            </a:lvl3pPr>
            <a:lvl4pPr marL="1280160" indent="-228600">
              <a:buFont typeface="Wingdings" panose="05000000000000000000" pitchFamily="2" charset="2"/>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827977" y="5883275"/>
            <a:ext cx="554023" cy="365125"/>
          </a:xfrm>
        </p:spPr>
        <p:txBody>
          <a:bodyPr/>
          <a:lstStyle>
            <a:lvl1pPr>
              <a:defRPr b="1"/>
            </a:lvl1pPr>
          </a:lstStyle>
          <a:p>
            <a:fld id="{26FEFE30-F210-4D29-B541-E9FC7F84404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17890-9211-478A-B2DB-50BF46AFB652}"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EFE30-F210-4D29-B541-E9FC7F8440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7C17890-9211-478A-B2DB-50BF46AFB652}" type="datetimeFigureOut">
              <a:rPr lang="en-US" smtClean="0"/>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EFE30-F210-4D29-B541-E9FC7F844048}"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C17890-9211-478A-B2DB-50BF46AFB652}" type="datetimeFigureOut">
              <a:rPr lang="en-US" smtClean="0"/>
              <a:t>6/5/2014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EFE30-F210-4D29-B541-E9FC7F844048}"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17890-9211-478A-B2DB-50BF46AFB652}" type="datetimeFigureOut">
              <a:rPr lang="en-US" smtClean="0"/>
              <a:t>6/5/2014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EFE30-F210-4D29-B541-E9FC7F8440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17890-9211-478A-B2DB-50BF46AFB652}" type="datetimeFigureOut">
              <a:rPr lang="en-US" smtClean="0"/>
              <a:t>6/5/2014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EFE30-F210-4D29-B541-E9FC7F8440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C7C17890-9211-478A-B2DB-50BF46AFB652}" type="datetimeFigureOut">
              <a:rPr lang="en-US" smtClean="0"/>
              <a:t>6/5/2014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6FEFE30-F210-4D29-B541-E9FC7F8440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C7C17890-9211-478A-B2DB-50BF46AFB652}" type="datetimeFigureOut">
              <a:rPr lang="en-US" smtClean="0"/>
              <a:t>6/5/2014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6FEFE30-F210-4D29-B541-E9FC7F8440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7C17890-9211-478A-B2DB-50BF46AFB652}" type="datetimeFigureOut">
              <a:rPr lang="en-US" smtClean="0"/>
              <a:t>6/5/2014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6FEFE30-F210-4D29-B541-E9FC7F8440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0266" y="1794934"/>
            <a:ext cx="5723468" cy="3158066"/>
          </a:xfrm>
          <a:ln w="3175">
            <a:solidFill>
              <a:schemeClr val="tx1"/>
            </a:solidFill>
          </a:ln>
        </p:spPr>
        <p:txBody>
          <a:bodyPr>
            <a:noAutofit/>
          </a:bodyPr>
          <a:lstStyle/>
          <a:p>
            <a:r>
              <a:rPr lang="en-US" sz="6000" b="1" dirty="0" smtClean="0">
                <a:solidFill>
                  <a:schemeClr val="accent2">
                    <a:lumMod val="75000"/>
                  </a:schemeClr>
                </a:solidFill>
              </a:rPr>
              <a:t>LEAD-IN EXPRESSIONS</a:t>
            </a:r>
            <a:br>
              <a:rPr lang="en-US" sz="6000" b="1" dirty="0" smtClean="0">
                <a:solidFill>
                  <a:schemeClr val="accent2">
                    <a:lumMod val="75000"/>
                  </a:schemeClr>
                </a:solidFill>
              </a:rPr>
            </a:br>
            <a:endParaRPr lang="en-US" sz="6000" b="1" dirty="0">
              <a:solidFill>
                <a:schemeClr val="accent2">
                  <a:lumMod val="75000"/>
                </a:schemeClr>
              </a:solidFill>
            </a:endParaRPr>
          </a:p>
        </p:txBody>
      </p:sp>
    </p:spTree>
    <p:extLst>
      <p:ext uri="{BB962C8B-B14F-4D97-AF65-F5344CB8AC3E}">
        <p14:creationId xmlns:p14="http://schemas.microsoft.com/office/powerpoint/2010/main" val="3437642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fontScale="85000" lnSpcReduction="10000"/>
          </a:bodyPr>
          <a:lstStyle/>
          <a:p>
            <a:pPr lvl="0"/>
            <a:r>
              <a:rPr lang="en-US" sz="2200" u="sng" dirty="0" smtClean="0">
                <a:solidFill>
                  <a:srgbClr val="C00000"/>
                </a:solidFill>
              </a:rPr>
              <a:t>(5) CREDIBILITY:</a:t>
            </a:r>
            <a:endParaRPr lang="en-US" sz="2200" dirty="0">
              <a:solidFill>
                <a:srgbClr val="C00000"/>
              </a:solidFill>
            </a:endParaRPr>
          </a:p>
          <a:p>
            <a:pPr lvl="1"/>
            <a:r>
              <a:rPr lang="en-US" sz="2400" dirty="0"/>
              <a:t>Lead-In Expressions build your </a:t>
            </a:r>
            <a:r>
              <a:rPr lang="en-US" sz="2400" u="sng" dirty="0">
                <a:solidFill>
                  <a:srgbClr val="FF0000"/>
                </a:solidFill>
              </a:rPr>
              <a:t>ethos</a:t>
            </a:r>
            <a:r>
              <a:rPr lang="en-US" sz="2400" dirty="0">
                <a:solidFill>
                  <a:srgbClr val="FF0000"/>
                </a:solidFill>
              </a:rPr>
              <a:t> </a:t>
            </a:r>
            <a:r>
              <a:rPr lang="en-US" sz="2400" dirty="0"/>
              <a:t>as a writer by listing the author’s credentials the </a:t>
            </a:r>
            <a:r>
              <a:rPr lang="en-US" sz="2400" u="sng" dirty="0">
                <a:solidFill>
                  <a:srgbClr val="0000FF"/>
                </a:solidFill>
              </a:rPr>
              <a:t>first time</a:t>
            </a:r>
            <a:r>
              <a:rPr lang="en-US" sz="2400" dirty="0">
                <a:solidFill>
                  <a:srgbClr val="0000FF"/>
                </a:solidFill>
              </a:rPr>
              <a:t> </a:t>
            </a:r>
            <a:r>
              <a:rPr lang="en-US" sz="2400" dirty="0"/>
              <a:t>you employ her/his source  </a:t>
            </a:r>
          </a:p>
          <a:p>
            <a:pPr lvl="2"/>
            <a:r>
              <a:rPr lang="en-US" dirty="0">
                <a:solidFill>
                  <a:srgbClr val="00B050"/>
                </a:solidFill>
              </a:rPr>
              <a:t>educational, professional, experiential knowledge or expertise on the subject</a:t>
            </a:r>
          </a:p>
          <a:p>
            <a:pPr lvl="2"/>
            <a:r>
              <a:rPr lang="en-US" dirty="0">
                <a:solidFill>
                  <a:srgbClr val="00B050"/>
                </a:solidFill>
              </a:rPr>
              <a:t>establishes the source’s credibility </a:t>
            </a:r>
          </a:p>
          <a:p>
            <a:pPr lvl="3"/>
            <a:r>
              <a:rPr lang="en-US" dirty="0"/>
              <a:t>(if the source is credible, you are credible)</a:t>
            </a:r>
          </a:p>
          <a:p>
            <a:pPr lvl="2"/>
            <a:r>
              <a:rPr lang="en-US" dirty="0">
                <a:solidFill>
                  <a:srgbClr val="00B050"/>
                </a:solidFill>
              </a:rPr>
              <a:t>answers:  </a:t>
            </a:r>
            <a:r>
              <a:rPr lang="en-US" dirty="0">
                <a:solidFill>
                  <a:srgbClr val="7030A0"/>
                </a:solidFill>
              </a:rPr>
              <a:t>So What?!  </a:t>
            </a:r>
          </a:p>
          <a:p>
            <a:pPr lvl="3"/>
            <a:r>
              <a:rPr lang="en-US" dirty="0"/>
              <a:t>Why should the reader care what this source has to say?</a:t>
            </a:r>
          </a:p>
          <a:p>
            <a:pPr lvl="2"/>
            <a:r>
              <a:rPr lang="en-US" dirty="0"/>
              <a:t>(consult the handout on “Authorities” regarding credentials)</a:t>
            </a:r>
          </a:p>
          <a:p>
            <a:pPr lvl="1"/>
            <a:r>
              <a:rPr lang="en-US" sz="2400" i="1" dirty="0">
                <a:solidFill>
                  <a:srgbClr val="000066"/>
                </a:solidFill>
              </a:rPr>
              <a:t>Dr. Jeremiah Josephus Williams, </a:t>
            </a:r>
            <a:r>
              <a:rPr lang="en-US" sz="2400" i="1" dirty="0">
                <a:solidFill>
                  <a:srgbClr val="0070C0"/>
                </a:solidFill>
              </a:rPr>
              <a:t>former chairperson of the bioethics committee at Brown University and professor emeritus at Stanford University, </a:t>
            </a:r>
            <a:r>
              <a:rPr lang="en-US" sz="2400" i="1" dirty="0">
                <a:solidFill>
                  <a:srgbClr val="000066"/>
                </a:solidFill>
              </a:rPr>
              <a:t>asserts, “…” (245). </a:t>
            </a:r>
            <a:endParaRPr lang="en-US" sz="2400" dirty="0">
              <a:solidFill>
                <a:srgbClr val="000066"/>
              </a:solidFill>
            </a:endParaRPr>
          </a:p>
        </p:txBody>
      </p:sp>
    </p:spTree>
    <p:extLst>
      <p:ext uri="{BB962C8B-B14F-4D97-AF65-F5344CB8AC3E}">
        <p14:creationId xmlns:p14="http://schemas.microsoft.com/office/powerpoint/2010/main" val="2710750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a:bodyPr>
          <a:lstStyle/>
          <a:p>
            <a:pPr lvl="0"/>
            <a:r>
              <a:rPr lang="en-US" sz="2200" u="sng" dirty="0" smtClean="0">
                <a:solidFill>
                  <a:srgbClr val="C00000"/>
                </a:solidFill>
              </a:rPr>
              <a:t>(6) IDENTIFICATION:</a:t>
            </a:r>
            <a:endParaRPr lang="en-US" sz="2200" dirty="0">
              <a:solidFill>
                <a:srgbClr val="C00000"/>
              </a:solidFill>
            </a:endParaRPr>
          </a:p>
          <a:p>
            <a:pPr lvl="1"/>
            <a:r>
              <a:rPr lang="en-US" sz="2400" dirty="0"/>
              <a:t>As research writers, you retrieve information across a variety of media.</a:t>
            </a:r>
          </a:p>
          <a:p>
            <a:pPr lvl="1"/>
            <a:r>
              <a:rPr lang="en-US" sz="2400" dirty="0"/>
              <a:t>Lead-In Expressions also allow writers </a:t>
            </a:r>
            <a:r>
              <a:rPr lang="en-US" sz="2400" dirty="0">
                <a:solidFill>
                  <a:srgbClr val="0000FF"/>
                </a:solidFill>
              </a:rPr>
              <a:t>to identify </a:t>
            </a:r>
            <a:r>
              <a:rPr lang="en-US" sz="2400" dirty="0"/>
              <a:t>the medium of the source.</a:t>
            </a:r>
          </a:p>
          <a:p>
            <a:pPr lvl="1"/>
            <a:r>
              <a:rPr lang="en-US" sz="2400" dirty="0"/>
              <a:t>This is especially important when it comes to electronic sources</a:t>
            </a:r>
            <a:r>
              <a:rPr lang="en-US" sz="2400" dirty="0" smtClean="0"/>
              <a:t>.</a:t>
            </a:r>
            <a:endParaRPr lang="en-US" sz="2400" dirty="0"/>
          </a:p>
        </p:txBody>
      </p:sp>
    </p:spTree>
    <p:extLst>
      <p:ext uri="{BB962C8B-B14F-4D97-AF65-F5344CB8AC3E}">
        <p14:creationId xmlns:p14="http://schemas.microsoft.com/office/powerpoint/2010/main" val="3434130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fontScale="92500" lnSpcReduction="10000"/>
          </a:bodyPr>
          <a:lstStyle/>
          <a:p>
            <a:pPr lvl="0"/>
            <a:r>
              <a:rPr lang="en-US" sz="2200" u="sng" dirty="0" smtClean="0">
                <a:solidFill>
                  <a:srgbClr val="C00000"/>
                </a:solidFill>
              </a:rPr>
              <a:t>(6) IDENTIFICATION:</a:t>
            </a:r>
            <a:endParaRPr lang="en-US" sz="2200" dirty="0">
              <a:solidFill>
                <a:srgbClr val="C00000"/>
              </a:solidFill>
            </a:endParaRPr>
          </a:p>
          <a:p>
            <a:pPr lvl="1"/>
            <a:r>
              <a:rPr lang="en-US" sz="2400" dirty="0" smtClean="0"/>
              <a:t>Use </a:t>
            </a:r>
            <a:r>
              <a:rPr lang="en-US" sz="2400" dirty="0"/>
              <a:t>a preview sentence that identifies this source as one from an electronic medium:</a:t>
            </a:r>
          </a:p>
          <a:p>
            <a:pPr lvl="2"/>
            <a:r>
              <a:rPr lang="en-US" dirty="0">
                <a:solidFill>
                  <a:srgbClr val="7030A0"/>
                </a:solidFill>
              </a:rPr>
              <a:t>“Web article” </a:t>
            </a:r>
            <a:r>
              <a:rPr lang="en-US" dirty="0"/>
              <a:t>or </a:t>
            </a:r>
            <a:r>
              <a:rPr lang="en-US" dirty="0">
                <a:solidFill>
                  <a:srgbClr val="7030A0"/>
                </a:solidFill>
              </a:rPr>
              <a:t>“database essay” </a:t>
            </a:r>
            <a:r>
              <a:rPr lang="en-US" dirty="0"/>
              <a:t>or</a:t>
            </a:r>
            <a:r>
              <a:rPr lang="en-US" dirty="0">
                <a:solidFill>
                  <a:srgbClr val="7030A0"/>
                </a:solidFill>
              </a:rPr>
              <a:t> “Internet essay” </a:t>
            </a:r>
            <a:r>
              <a:rPr lang="en-US" dirty="0"/>
              <a:t>or</a:t>
            </a:r>
            <a:r>
              <a:rPr lang="en-US" dirty="0">
                <a:solidFill>
                  <a:srgbClr val="7030A0"/>
                </a:solidFill>
              </a:rPr>
              <a:t> “electronic source” </a:t>
            </a:r>
          </a:p>
          <a:p>
            <a:pPr lvl="1"/>
            <a:r>
              <a:rPr lang="en-US" sz="2400" dirty="0">
                <a:solidFill>
                  <a:srgbClr val="0070C0"/>
                </a:solidFill>
              </a:rPr>
              <a:t>According to the anonymous author of the </a:t>
            </a:r>
            <a:r>
              <a:rPr lang="en-US" sz="2400" i="1" dirty="0">
                <a:solidFill>
                  <a:srgbClr val="0070C0"/>
                </a:solidFill>
              </a:rPr>
              <a:t>Web article</a:t>
            </a:r>
            <a:r>
              <a:rPr lang="en-US" sz="2400" dirty="0">
                <a:solidFill>
                  <a:srgbClr val="0070C0"/>
                </a:solidFill>
              </a:rPr>
              <a:t> “Smoking Stinks,” “only butt-heads smoke” (6).</a:t>
            </a:r>
          </a:p>
          <a:p>
            <a:pPr lvl="2"/>
            <a:r>
              <a:rPr lang="en-US" dirty="0">
                <a:solidFill>
                  <a:srgbClr val="00B050"/>
                </a:solidFill>
              </a:rPr>
              <a:t>point = </a:t>
            </a:r>
            <a:r>
              <a:rPr lang="en-US" dirty="0"/>
              <a:t>attributed to a human author, the unknown writer</a:t>
            </a:r>
          </a:p>
          <a:p>
            <a:pPr lvl="2"/>
            <a:r>
              <a:rPr lang="en-US" dirty="0">
                <a:solidFill>
                  <a:srgbClr val="00B050"/>
                </a:solidFill>
              </a:rPr>
              <a:t>source’s medium = </a:t>
            </a:r>
            <a:r>
              <a:rPr lang="en-US" dirty="0"/>
              <a:t>identified (</a:t>
            </a:r>
            <a:r>
              <a:rPr lang="en-US" i="1" dirty="0"/>
              <a:t>italicized only for demonstration</a:t>
            </a:r>
            <a:r>
              <a:rPr lang="en-US" dirty="0"/>
              <a:t>)</a:t>
            </a:r>
          </a:p>
          <a:p>
            <a:pPr lvl="2"/>
            <a:r>
              <a:rPr lang="en-US" dirty="0">
                <a:solidFill>
                  <a:srgbClr val="00B050"/>
                </a:solidFill>
              </a:rPr>
              <a:t>title of the work = </a:t>
            </a:r>
            <a:r>
              <a:rPr lang="en-US" dirty="0"/>
              <a:t>identified</a:t>
            </a:r>
          </a:p>
          <a:p>
            <a:pPr lvl="2"/>
            <a:r>
              <a:rPr lang="en-US" dirty="0">
                <a:solidFill>
                  <a:srgbClr val="00B050"/>
                </a:solidFill>
              </a:rPr>
              <a:t>page number = </a:t>
            </a:r>
            <a:r>
              <a:rPr lang="en-US" dirty="0"/>
              <a:t>cited in the parenthetical citation</a:t>
            </a:r>
          </a:p>
        </p:txBody>
      </p:sp>
    </p:spTree>
    <p:extLst>
      <p:ext uri="{BB962C8B-B14F-4D97-AF65-F5344CB8AC3E}">
        <p14:creationId xmlns:p14="http://schemas.microsoft.com/office/powerpoint/2010/main" val="3851918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600200"/>
            <a:ext cx="5723468" cy="1828090"/>
          </a:xfrm>
        </p:spPr>
        <p:txBody>
          <a:bodyPr/>
          <a:lstStyle/>
          <a:p>
            <a:r>
              <a:rPr lang="en-US" dirty="0" smtClean="0"/>
              <a:t>Lead-In Expressions:</a:t>
            </a:r>
            <a:endParaRPr lang="en-US" dirty="0"/>
          </a:p>
        </p:txBody>
      </p:sp>
      <p:sp>
        <p:nvSpPr>
          <p:cNvPr id="3" name="Subtitle 2"/>
          <p:cNvSpPr>
            <a:spLocks noGrp="1"/>
          </p:cNvSpPr>
          <p:nvPr>
            <p:ph type="subTitle" idx="1"/>
          </p:nvPr>
        </p:nvSpPr>
        <p:spPr>
          <a:xfrm>
            <a:off x="1727200" y="3505200"/>
            <a:ext cx="5712179" cy="1524000"/>
          </a:xfrm>
        </p:spPr>
        <p:txBody>
          <a:bodyPr>
            <a:normAutofit/>
          </a:bodyPr>
          <a:lstStyle/>
          <a:p>
            <a:r>
              <a:rPr lang="en-US" sz="6600" b="1" u="sng" dirty="0" smtClean="0"/>
              <a:t>FORMAT</a:t>
            </a:r>
            <a:endParaRPr lang="en-US" sz="6600" b="1" u="sng" dirty="0"/>
          </a:p>
        </p:txBody>
      </p:sp>
    </p:spTree>
    <p:extLst>
      <p:ext uri="{BB962C8B-B14F-4D97-AF65-F5344CB8AC3E}">
        <p14:creationId xmlns:p14="http://schemas.microsoft.com/office/powerpoint/2010/main" val="130148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a:bodyPr>
          <a:lstStyle/>
          <a:p>
            <a:pPr lvl="0"/>
            <a:r>
              <a:rPr lang="en-US" sz="2200" u="sng" dirty="0" smtClean="0">
                <a:solidFill>
                  <a:srgbClr val="C00000"/>
                </a:solidFill>
              </a:rPr>
              <a:t>WHAT to INCLUDE:</a:t>
            </a:r>
            <a:endParaRPr lang="en-US" sz="2200" dirty="0">
              <a:solidFill>
                <a:srgbClr val="C00000"/>
              </a:solidFill>
            </a:endParaRPr>
          </a:p>
          <a:p>
            <a:pPr lvl="1"/>
            <a:r>
              <a:rPr lang="en-US" dirty="0"/>
              <a:t>name of the </a:t>
            </a:r>
            <a:r>
              <a:rPr lang="en-US" dirty="0">
                <a:solidFill>
                  <a:srgbClr val="0000FF"/>
                </a:solidFill>
              </a:rPr>
              <a:t>author </a:t>
            </a:r>
          </a:p>
          <a:p>
            <a:pPr lvl="1"/>
            <a:r>
              <a:rPr lang="en-US" dirty="0"/>
              <a:t>name of the </a:t>
            </a:r>
            <a:r>
              <a:rPr lang="en-US" dirty="0">
                <a:solidFill>
                  <a:srgbClr val="0000FF"/>
                </a:solidFill>
              </a:rPr>
              <a:t>article</a:t>
            </a:r>
            <a:r>
              <a:rPr lang="en-US" dirty="0"/>
              <a:t> (“  ”)</a:t>
            </a:r>
          </a:p>
          <a:p>
            <a:pPr lvl="2"/>
            <a:r>
              <a:rPr lang="en-US" dirty="0">
                <a:solidFill>
                  <a:srgbClr val="00B050"/>
                </a:solidFill>
              </a:rPr>
              <a:t>full title, </a:t>
            </a:r>
            <a:r>
              <a:rPr lang="en-US" dirty="0" smtClean="0">
                <a:solidFill>
                  <a:srgbClr val="00B050"/>
                </a:solidFill>
              </a:rPr>
              <a:t>unabridged, capitalized properly</a:t>
            </a:r>
            <a:endParaRPr lang="en-US" dirty="0">
              <a:solidFill>
                <a:srgbClr val="00B050"/>
              </a:solidFill>
            </a:endParaRPr>
          </a:p>
          <a:p>
            <a:pPr lvl="1"/>
            <a:r>
              <a:rPr lang="en-US" dirty="0">
                <a:solidFill>
                  <a:srgbClr val="0000FF"/>
                </a:solidFill>
              </a:rPr>
              <a:t>medium</a:t>
            </a:r>
          </a:p>
          <a:p>
            <a:pPr lvl="1"/>
            <a:r>
              <a:rPr lang="en-US" dirty="0"/>
              <a:t>author’s </a:t>
            </a:r>
            <a:r>
              <a:rPr lang="en-US" u="sng" dirty="0">
                <a:solidFill>
                  <a:srgbClr val="0000FF"/>
                </a:solidFill>
              </a:rPr>
              <a:t>credentials</a:t>
            </a:r>
            <a:r>
              <a:rPr lang="en-US" dirty="0">
                <a:solidFill>
                  <a:srgbClr val="0000FF"/>
                </a:solidFill>
              </a:rPr>
              <a:t> </a:t>
            </a:r>
          </a:p>
          <a:p>
            <a:pPr lvl="1"/>
            <a:r>
              <a:rPr lang="en-US" dirty="0"/>
              <a:t>medium’s </a:t>
            </a:r>
            <a:r>
              <a:rPr lang="en-US" u="sng" dirty="0">
                <a:solidFill>
                  <a:srgbClr val="0000FF"/>
                </a:solidFill>
              </a:rPr>
              <a:t>credentials</a:t>
            </a:r>
            <a:r>
              <a:rPr lang="en-US" dirty="0">
                <a:solidFill>
                  <a:srgbClr val="0000FF"/>
                </a:solidFill>
              </a:rPr>
              <a:t> </a:t>
            </a:r>
          </a:p>
          <a:p>
            <a:pPr lvl="2"/>
            <a:r>
              <a:rPr lang="en-US" dirty="0"/>
              <a:t>builds your </a:t>
            </a:r>
            <a:r>
              <a:rPr lang="en-US" dirty="0">
                <a:solidFill>
                  <a:srgbClr val="FF0000"/>
                </a:solidFill>
              </a:rPr>
              <a:t>ETHOS</a:t>
            </a:r>
            <a:r>
              <a:rPr lang="en-US" dirty="0"/>
              <a:t> as a writer</a:t>
            </a:r>
          </a:p>
          <a:p>
            <a:pPr lvl="2"/>
            <a:r>
              <a:rPr lang="en-US" dirty="0"/>
              <a:t>establishes credibility of your source</a:t>
            </a:r>
          </a:p>
          <a:p>
            <a:pPr lvl="1"/>
            <a:r>
              <a:rPr lang="en-US" i="1" dirty="0"/>
              <a:t>appropriate</a:t>
            </a:r>
            <a:r>
              <a:rPr lang="en-US" dirty="0"/>
              <a:t> </a:t>
            </a:r>
            <a:r>
              <a:rPr lang="en-US" dirty="0">
                <a:solidFill>
                  <a:srgbClr val="0000FF"/>
                </a:solidFill>
              </a:rPr>
              <a:t>lead-in verb </a:t>
            </a:r>
            <a:r>
              <a:rPr lang="en-US" dirty="0"/>
              <a:t>(see below)</a:t>
            </a:r>
          </a:p>
          <a:p>
            <a:endParaRPr lang="en-US" dirty="0"/>
          </a:p>
        </p:txBody>
      </p:sp>
    </p:spTree>
    <p:extLst>
      <p:ext uri="{BB962C8B-B14F-4D97-AF65-F5344CB8AC3E}">
        <p14:creationId xmlns:p14="http://schemas.microsoft.com/office/powerpoint/2010/main" val="179378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a:bodyPr>
          <a:lstStyle/>
          <a:p>
            <a:pPr lvl="0"/>
            <a:r>
              <a:rPr lang="en-US" sz="2200" u="sng" dirty="0" smtClean="0">
                <a:solidFill>
                  <a:srgbClr val="C00000"/>
                </a:solidFill>
              </a:rPr>
              <a:t>WHAT to INCLUDE:</a:t>
            </a:r>
            <a:endParaRPr lang="en-US" sz="2200" dirty="0">
              <a:solidFill>
                <a:srgbClr val="C00000"/>
              </a:solidFill>
            </a:endParaRPr>
          </a:p>
          <a:p>
            <a:pPr lvl="1"/>
            <a:r>
              <a:rPr lang="en-US" dirty="0"/>
              <a:t>name of the </a:t>
            </a:r>
            <a:r>
              <a:rPr lang="en-US" dirty="0">
                <a:solidFill>
                  <a:srgbClr val="0000FF"/>
                </a:solidFill>
              </a:rPr>
              <a:t>author </a:t>
            </a:r>
          </a:p>
          <a:p>
            <a:pPr lvl="1"/>
            <a:r>
              <a:rPr lang="en-US" dirty="0"/>
              <a:t>name of the </a:t>
            </a:r>
            <a:r>
              <a:rPr lang="en-US" dirty="0">
                <a:solidFill>
                  <a:srgbClr val="0000FF"/>
                </a:solidFill>
              </a:rPr>
              <a:t>article</a:t>
            </a:r>
            <a:r>
              <a:rPr lang="en-US" dirty="0"/>
              <a:t> (“  ”)</a:t>
            </a:r>
          </a:p>
          <a:p>
            <a:pPr lvl="2"/>
            <a:r>
              <a:rPr lang="en-US" dirty="0">
                <a:solidFill>
                  <a:srgbClr val="00B050"/>
                </a:solidFill>
              </a:rPr>
              <a:t>full title, </a:t>
            </a:r>
            <a:r>
              <a:rPr lang="en-US" dirty="0" smtClean="0">
                <a:solidFill>
                  <a:srgbClr val="00B050"/>
                </a:solidFill>
              </a:rPr>
              <a:t>unabridged, capitalized properly</a:t>
            </a:r>
            <a:endParaRPr lang="en-US" dirty="0">
              <a:solidFill>
                <a:srgbClr val="00B050"/>
              </a:solidFill>
            </a:endParaRPr>
          </a:p>
          <a:p>
            <a:pPr lvl="1"/>
            <a:r>
              <a:rPr lang="en-US" dirty="0">
                <a:solidFill>
                  <a:srgbClr val="0000FF"/>
                </a:solidFill>
              </a:rPr>
              <a:t>medium</a:t>
            </a:r>
          </a:p>
          <a:p>
            <a:pPr lvl="1"/>
            <a:r>
              <a:rPr lang="en-US" dirty="0"/>
              <a:t>author’s </a:t>
            </a:r>
            <a:r>
              <a:rPr lang="en-US" u="sng" dirty="0">
                <a:solidFill>
                  <a:srgbClr val="0000FF"/>
                </a:solidFill>
              </a:rPr>
              <a:t>credentials</a:t>
            </a:r>
            <a:r>
              <a:rPr lang="en-US" dirty="0">
                <a:solidFill>
                  <a:srgbClr val="0000FF"/>
                </a:solidFill>
              </a:rPr>
              <a:t> </a:t>
            </a:r>
          </a:p>
          <a:p>
            <a:pPr lvl="1"/>
            <a:r>
              <a:rPr lang="en-US" dirty="0"/>
              <a:t>medium’s </a:t>
            </a:r>
            <a:r>
              <a:rPr lang="en-US" u="sng" dirty="0">
                <a:solidFill>
                  <a:srgbClr val="0000FF"/>
                </a:solidFill>
              </a:rPr>
              <a:t>credentials</a:t>
            </a:r>
            <a:r>
              <a:rPr lang="en-US" dirty="0">
                <a:solidFill>
                  <a:srgbClr val="0000FF"/>
                </a:solidFill>
              </a:rPr>
              <a:t> </a:t>
            </a:r>
          </a:p>
          <a:p>
            <a:pPr lvl="2"/>
            <a:r>
              <a:rPr lang="en-US" dirty="0"/>
              <a:t>builds your </a:t>
            </a:r>
            <a:r>
              <a:rPr lang="en-US" dirty="0">
                <a:solidFill>
                  <a:srgbClr val="FF0000"/>
                </a:solidFill>
              </a:rPr>
              <a:t>ETHOS</a:t>
            </a:r>
            <a:r>
              <a:rPr lang="en-US" dirty="0"/>
              <a:t> as a writer</a:t>
            </a:r>
          </a:p>
          <a:p>
            <a:pPr lvl="2"/>
            <a:r>
              <a:rPr lang="en-US" dirty="0"/>
              <a:t>establishes credibility of your source</a:t>
            </a:r>
          </a:p>
          <a:p>
            <a:pPr lvl="1"/>
            <a:r>
              <a:rPr lang="en-US" i="1" dirty="0"/>
              <a:t>appropriate</a:t>
            </a:r>
            <a:r>
              <a:rPr lang="en-US" dirty="0"/>
              <a:t> </a:t>
            </a:r>
            <a:r>
              <a:rPr lang="en-US" dirty="0">
                <a:solidFill>
                  <a:srgbClr val="0000FF"/>
                </a:solidFill>
              </a:rPr>
              <a:t>lead-in verb </a:t>
            </a:r>
            <a:r>
              <a:rPr lang="en-US" dirty="0"/>
              <a:t>(see below)</a:t>
            </a:r>
          </a:p>
          <a:p>
            <a:endParaRPr lang="en-US" dirty="0"/>
          </a:p>
        </p:txBody>
      </p:sp>
    </p:spTree>
    <p:extLst>
      <p:ext uri="{BB962C8B-B14F-4D97-AF65-F5344CB8AC3E}">
        <p14:creationId xmlns:p14="http://schemas.microsoft.com/office/powerpoint/2010/main" val="3607368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lstStyle/>
          <a:p>
            <a:pPr lvl="0"/>
            <a:r>
              <a:rPr lang="en-US" sz="2200" u="sng" dirty="0">
                <a:solidFill>
                  <a:srgbClr val="C00000"/>
                </a:solidFill>
              </a:rPr>
              <a:t>WHAT to INCLUDE:</a:t>
            </a:r>
            <a:endParaRPr lang="en-US" sz="2200" dirty="0">
              <a:solidFill>
                <a:srgbClr val="C00000"/>
              </a:solidFill>
            </a:endParaRPr>
          </a:p>
          <a:p>
            <a:pPr lvl="1"/>
            <a:r>
              <a:rPr lang="en-US" dirty="0"/>
              <a:t>The </a:t>
            </a:r>
            <a:r>
              <a:rPr lang="en-US" u="sng" cap="all" dirty="0">
                <a:solidFill>
                  <a:srgbClr val="0000FF"/>
                </a:solidFill>
              </a:rPr>
              <a:t>first time</a:t>
            </a:r>
            <a:r>
              <a:rPr lang="en-US" dirty="0">
                <a:solidFill>
                  <a:srgbClr val="0000FF"/>
                </a:solidFill>
              </a:rPr>
              <a:t> </a:t>
            </a:r>
            <a:r>
              <a:rPr lang="en-US" dirty="0" smtClean="0">
                <a:solidFill>
                  <a:srgbClr val="0000FF"/>
                </a:solidFill>
              </a:rPr>
              <a:t> </a:t>
            </a:r>
            <a:r>
              <a:rPr lang="en-US" dirty="0" smtClean="0"/>
              <a:t>you </a:t>
            </a:r>
            <a:r>
              <a:rPr lang="en-US" dirty="0"/>
              <a:t>employ a source, use the author’s </a:t>
            </a:r>
            <a:r>
              <a:rPr lang="en-US" i="1" dirty="0">
                <a:solidFill>
                  <a:srgbClr val="00B050"/>
                </a:solidFill>
              </a:rPr>
              <a:t>full</a:t>
            </a:r>
            <a:r>
              <a:rPr lang="en-US" dirty="0">
                <a:solidFill>
                  <a:srgbClr val="00B050"/>
                </a:solidFill>
              </a:rPr>
              <a:t> </a:t>
            </a:r>
            <a:r>
              <a:rPr lang="en-US" dirty="0"/>
              <a:t>name (both the first and second names). </a:t>
            </a:r>
            <a:endParaRPr lang="en-US" dirty="0" smtClean="0"/>
          </a:p>
          <a:p>
            <a:pPr lvl="1"/>
            <a:r>
              <a:rPr lang="en-US" dirty="0" smtClean="0"/>
              <a:t>From </a:t>
            </a:r>
            <a:r>
              <a:rPr lang="en-US" dirty="0"/>
              <a:t>then on, you can refer to the author by her/his </a:t>
            </a:r>
            <a:r>
              <a:rPr lang="en-US" dirty="0">
                <a:solidFill>
                  <a:srgbClr val="7030A0"/>
                </a:solidFill>
              </a:rPr>
              <a:t>last name </a:t>
            </a:r>
            <a:r>
              <a:rPr lang="en-US" dirty="0"/>
              <a:t>and </a:t>
            </a:r>
            <a:r>
              <a:rPr lang="en-US" dirty="0">
                <a:solidFill>
                  <a:srgbClr val="7030A0"/>
                </a:solidFill>
              </a:rPr>
              <a:t>appropriate title</a:t>
            </a:r>
            <a:r>
              <a:rPr lang="en-US" dirty="0"/>
              <a:t>.</a:t>
            </a:r>
          </a:p>
          <a:p>
            <a:pPr lvl="2"/>
            <a:r>
              <a:rPr lang="de-DE" dirty="0"/>
              <a:t>Professor Jayne E. Smyth </a:t>
            </a:r>
            <a:r>
              <a:rPr lang="en-US" dirty="0">
                <a:sym typeface="Wingdings"/>
              </a:rPr>
              <a:t></a:t>
            </a:r>
            <a:r>
              <a:rPr lang="de-DE" dirty="0"/>
              <a:t> Dr. Smith</a:t>
            </a:r>
            <a:endParaRPr lang="en-US" dirty="0"/>
          </a:p>
          <a:p>
            <a:pPr lvl="2"/>
            <a:r>
              <a:rPr lang="en-US" i="1" dirty="0">
                <a:solidFill>
                  <a:srgbClr val="FF0000"/>
                </a:solidFill>
              </a:rPr>
              <a:t>never</a:t>
            </a:r>
            <a:r>
              <a:rPr lang="en-US" dirty="0">
                <a:solidFill>
                  <a:srgbClr val="FF0000"/>
                </a:solidFill>
              </a:rPr>
              <a:t> </a:t>
            </a:r>
            <a:r>
              <a:rPr lang="en-US" dirty="0"/>
              <a:t>by the first name alone</a:t>
            </a:r>
          </a:p>
          <a:p>
            <a:pPr lvl="2"/>
            <a:r>
              <a:rPr lang="en-US" i="1" dirty="0">
                <a:solidFill>
                  <a:srgbClr val="FF0000"/>
                </a:solidFill>
              </a:rPr>
              <a:t>always</a:t>
            </a:r>
            <a:r>
              <a:rPr lang="en-US" dirty="0">
                <a:solidFill>
                  <a:srgbClr val="FF0000"/>
                </a:solidFill>
              </a:rPr>
              <a:t> </a:t>
            </a:r>
            <a:r>
              <a:rPr lang="en-US" dirty="0"/>
              <a:t>show respect, even if you do not agree with the individual </a:t>
            </a:r>
          </a:p>
          <a:p>
            <a:endParaRPr lang="en-US" dirty="0"/>
          </a:p>
        </p:txBody>
      </p:sp>
    </p:spTree>
    <p:extLst>
      <p:ext uri="{BB962C8B-B14F-4D97-AF65-F5344CB8AC3E}">
        <p14:creationId xmlns:p14="http://schemas.microsoft.com/office/powerpoint/2010/main" val="2239821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a:bodyPr>
          <a:lstStyle/>
          <a:p>
            <a:pPr lvl="0"/>
            <a:r>
              <a:rPr lang="en-US" sz="2200" u="sng" dirty="0">
                <a:solidFill>
                  <a:srgbClr val="C00000"/>
                </a:solidFill>
              </a:rPr>
              <a:t>WHAT to INCLUDE:</a:t>
            </a:r>
            <a:endParaRPr lang="en-US" sz="2200" dirty="0">
              <a:solidFill>
                <a:srgbClr val="C00000"/>
              </a:solidFill>
            </a:endParaRPr>
          </a:p>
          <a:p>
            <a:pPr lvl="1"/>
            <a:r>
              <a:rPr lang="en-US" dirty="0"/>
              <a:t>If </a:t>
            </a:r>
            <a:r>
              <a:rPr lang="en-US" u="sng" cap="all" dirty="0">
                <a:solidFill>
                  <a:srgbClr val="0000FF"/>
                </a:solidFill>
              </a:rPr>
              <a:t>no author</a:t>
            </a:r>
            <a:r>
              <a:rPr lang="en-US" dirty="0">
                <a:solidFill>
                  <a:srgbClr val="0000FF"/>
                </a:solidFill>
              </a:rPr>
              <a:t> </a:t>
            </a:r>
            <a:r>
              <a:rPr lang="en-US" dirty="0"/>
              <a:t>is given for your source, you can inform the reader of this: </a:t>
            </a:r>
          </a:p>
          <a:p>
            <a:pPr lvl="2"/>
            <a:r>
              <a:rPr lang="en-US" dirty="0"/>
              <a:t>attribute the data to </a:t>
            </a:r>
            <a:r>
              <a:rPr lang="en-US" i="1" dirty="0">
                <a:solidFill>
                  <a:srgbClr val="00B050"/>
                </a:solidFill>
              </a:rPr>
              <a:t>the unknown, anonymous, unnamed, unspecified, unidentified</a:t>
            </a:r>
            <a:r>
              <a:rPr lang="en-US" i="1" dirty="0"/>
              <a:t> </a:t>
            </a:r>
            <a:r>
              <a:rPr lang="en-US" dirty="0"/>
              <a:t>author</a:t>
            </a:r>
            <a:r>
              <a:rPr lang="en-US" i="1" dirty="0"/>
              <a:t> </a:t>
            </a:r>
            <a:endParaRPr lang="en-US" dirty="0"/>
          </a:p>
          <a:p>
            <a:pPr lvl="3"/>
            <a:r>
              <a:rPr lang="en-US" dirty="0" smtClean="0">
                <a:solidFill>
                  <a:srgbClr val="7030A0"/>
                </a:solidFill>
              </a:rPr>
              <a:t>According to the </a:t>
            </a:r>
            <a:r>
              <a:rPr lang="en-US" dirty="0">
                <a:solidFill>
                  <a:srgbClr val="002060"/>
                </a:solidFill>
              </a:rPr>
              <a:t>anonymous author </a:t>
            </a:r>
            <a:r>
              <a:rPr lang="en-US" dirty="0">
                <a:solidFill>
                  <a:srgbClr val="7030A0"/>
                </a:solidFill>
              </a:rPr>
              <a:t>of “Truth in </a:t>
            </a:r>
            <a:r>
              <a:rPr lang="en-US" dirty="0" smtClean="0">
                <a:solidFill>
                  <a:srgbClr val="7030A0"/>
                </a:solidFill>
              </a:rPr>
              <a:t>Advertising,” all ads lie (67</a:t>
            </a:r>
            <a:r>
              <a:rPr lang="en-US" dirty="0">
                <a:solidFill>
                  <a:srgbClr val="7030A0"/>
                </a:solidFill>
              </a:rPr>
              <a:t>). </a:t>
            </a:r>
          </a:p>
          <a:p>
            <a:pPr lvl="3"/>
            <a:r>
              <a:rPr lang="en-US" dirty="0">
                <a:solidFill>
                  <a:srgbClr val="7030A0"/>
                </a:solidFill>
              </a:rPr>
              <a:t>In the </a:t>
            </a:r>
            <a:r>
              <a:rPr lang="en-US" u="sng" dirty="0">
                <a:solidFill>
                  <a:srgbClr val="7030A0"/>
                </a:solidFill>
              </a:rPr>
              <a:t>Opposing Viewpoints</a:t>
            </a:r>
            <a:r>
              <a:rPr lang="en-US" dirty="0">
                <a:solidFill>
                  <a:srgbClr val="7030A0"/>
                </a:solidFill>
              </a:rPr>
              <a:t> database article “There Are Two Sides to Every Story,” </a:t>
            </a:r>
            <a:r>
              <a:rPr lang="en-US" dirty="0">
                <a:solidFill>
                  <a:srgbClr val="002060"/>
                </a:solidFill>
              </a:rPr>
              <a:t>the unidentified writer </a:t>
            </a:r>
            <a:r>
              <a:rPr lang="en-US" dirty="0">
                <a:solidFill>
                  <a:srgbClr val="7030A0"/>
                </a:solidFill>
              </a:rPr>
              <a:t>asserts, “Most hot-button topics today have opposing viewpoints to them” (3).</a:t>
            </a:r>
          </a:p>
          <a:p>
            <a:endParaRPr lang="en-US" dirty="0"/>
          </a:p>
        </p:txBody>
      </p:sp>
    </p:spTree>
    <p:extLst>
      <p:ext uri="{BB962C8B-B14F-4D97-AF65-F5344CB8AC3E}">
        <p14:creationId xmlns:p14="http://schemas.microsoft.com/office/powerpoint/2010/main" val="3098854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600200"/>
            <a:ext cx="5723468" cy="1828090"/>
          </a:xfrm>
        </p:spPr>
        <p:txBody>
          <a:bodyPr/>
          <a:lstStyle/>
          <a:p>
            <a:r>
              <a:rPr lang="en-US" dirty="0" smtClean="0"/>
              <a:t>Lead-In Expressions:</a:t>
            </a:r>
            <a:endParaRPr lang="en-US" dirty="0"/>
          </a:p>
        </p:txBody>
      </p:sp>
      <p:sp>
        <p:nvSpPr>
          <p:cNvPr id="3" name="Subtitle 2"/>
          <p:cNvSpPr>
            <a:spLocks noGrp="1"/>
          </p:cNvSpPr>
          <p:nvPr>
            <p:ph type="subTitle" idx="1"/>
          </p:nvPr>
        </p:nvSpPr>
        <p:spPr>
          <a:xfrm>
            <a:off x="1727200" y="3505200"/>
            <a:ext cx="5712179" cy="1524000"/>
          </a:xfrm>
        </p:spPr>
        <p:txBody>
          <a:bodyPr>
            <a:normAutofit/>
          </a:bodyPr>
          <a:lstStyle/>
          <a:p>
            <a:r>
              <a:rPr lang="en-US" sz="6600" b="1" u="sng" dirty="0" smtClean="0"/>
              <a:t>PATTERNS</a:t>
            </a:r>
            <a:endParaRPr lang="en-US" sz="6600" b="1" u="sng" dirty="0"/>
          </a:p>
        </p:txBody>
      </p:sp>
    </p:spTree>
    <p:extLst>
      <p:ext uri="{BB962C8B-B14F-4D97-AF65-F5344CB8AC3E}">
        <p14:creationId xmlns:p14="http://schemas.microsoft.com/office/powerpoint/2010/main" val="1301488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3" name="Content Placeholder 2"/>
          <p:cNvSpPr>
            <a:spLocks noGrp="1"/>
          </p:cNvSpPr>
          <p:nvPr>
            <p:ph idx="1"/>
          </p:nvPr>
        </p:nvSpPr>
        <p:spPr/>
        <p:txBody>
          <a:bodyPr>
            <a:normAutofit/>
          </a:bodyPr>
          <a:lstStyle/>
          <a:p>
            <a:r>
              <a:rPr lang="en-US" sz="2200" u="sng" cap="all" dirty="0">
                <a:solidFill>
                  <a:srgbClr val="C00000"/>
                </a:solidFill>
              </a:rPr>
              <a:t>3 typical structures</a:t>
            </a:r>
            <a:r>
              <a:rPr lang="en-US" sz="2200" u="sng" dirty="0">
                <a:solidFill>
                  <a:srgbClr val="C00000"/>
                </a:solidFill>
              </a:rPr>
              <a:t>:</a:t>
            </a:r>
            <a:endParaRPr lang="en-US" sz="2200" dirty="0">
              <a:solidFill>
                <a:srgbClr val="C00000"/>
              </a:solidFill>
            </a:endParaRPr>
          </a:p>
          <a:p>
            <a:pPr lvl="1"/>
            <a:r>
              <a:rPr lang="en-US" i="1" dirty="0">
                <a:solidFill>
                  <a:srgbClr val="00B050"/>
                </a:solidFill>
              </a:rPr>
              <a:t>According to </a:t>
            </a:r>
            <a:r>
              <a:rPr lang="en-US" dirty="0">
                <a:solidFill>
                  <a:srgbClr val="00B050"/>
                </a:solidFill>
              </a:rPr>
              <a:t>Author, </a:t>
            </a:r>
            <a:r>
              <a:rPr lang="en-US" i="1" dirty="0">
                <a:solidFill>
                  <a:srgbClr val="00B050"/>
                </a:solidFill>
              </a:rPr>
              <a:t>appositive</a:t>
            </a:r>
            <a:r>
              <a:rPr lang="en-US" dirty="0">
                <a:solidFill>
                  <a:srgbClr val="00B050"/>
                </a:solidFill>
              </a:rPr>
              <a:t> regarding credentials, “Direct Quote” (citation).</a:t>
            </a:r>
          </a:p>
          <a:p>
            <a:pPr lvl="1"/>
            <a:r>
              <a:rPr lang="en-US" i="1" dirty="0">
                <a:solidFill>
                  <a:srgbClr val="7030A0"/>
                </a:solidFill>
              </a:rPr>
              <a:t>In </a:t>
            </a:r>
            <a:r>
              <a:rPr lang="en-US" dirty="0">
                <a:solidFill>
                  <a:srgbClr val="7030A0"/>
                </a:solidFill>
              </a:rPr>
              <a:t>+ source, Author (w/credentials) + intro verb, + “Direct Quote” (citation).</a:t>
            </a:r>
          </a:p>
          <a:p>
            <a:pPr lvl="1"/>
            <a:r>
              <a:rPr lang="en-US" dirty="0">
                <a:solidFill>
                  <a:srgbClr val="CC3300"/>
                </a:solidFill>
              </a:rPr>
              <a:t>Author, </a:t>
            </a:r>
            <a:r>
              <a:rPr lang="en-US" i="1" dirty="0">
                <a:solidFill>
                  <a:srgbClr val="CC3300"/>
                </a:solidFill>
              </a:rPr>
              <a:t>appositive</a:t>
            </a:r>
            <a:r>
              <a:rPr lang="en-US" dirty="0">
                <a:solidFill>
                  <a:srgbClr val="CC3300"/>
                </a:solidFill>
              </a:rPr>
              <a:t> regarding credentials, intro verb, + “Direct Quote” (citation).</a:t>
            </a:r>
            <a:endParaRPr lang="en-US" dirty="0">
              <a:solidFill>
                <a:srgbClr val="CC3300"/>
              </a:solidFill>
            </a:endParaRPr>
          </a:p>
        </p:txBody>
      </p:sp>
    </p:spTree>
    <p:extLst>
      <p:ext uri="{BB962C8B-B14F-4D97-AF65-F5344CB8AC3E}">
        <p14:creationId xmlns:p14="http://schemas.microsoft.com/office/powerpoint/2010/main" val="4353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600200"/>
            <a:ext cx="5723468" cy="1828090"/>
          </a:xfrm>
        </p:spPr>
        <p:txBody>
          <a:bodyPr/>
          <a:lstStyle/>
          <a:p>
            <a:r>
              <a:rPr lang="en-US" dirty="0" smtClean="0"/>
              <a:t>Lead-In Expressions:</a:t>
            </a:r>
            <a:endParaRPr lang="en-US" dirty="0"/>
          </a:p>
        </p:txBody>
      </p:sp>
      <p:sp>
        <p:nvSpPr>
          <p:cNvPr id="3" name="Subtitle 2"/>
          <p:cNvSpPr>
            <a:spLocks noGrp="1"/>
          </p:cNvSpPr>
          <p:nvPr>
            <p:ph type="subTitle" idx="1"/>
          </p:nvPr>
        </p:nvSpPr>
        <p:spPr>
          <a:xfrm>
            <a:off x="1727200" y="3505200"/>
            <a:ext cx="5712179" cy="1524000"/>
          </a:xfrm>
        </p:spPr>
        <p:txBody>
          <a:bodyPr>
            <a:normAutofit/>
          </a:bodyPr>
          <a:lstStyle/>
          <a:p>
            <a:r>
              <a:rPr lang="en-US" sz="6600" b="1" u="sng" dirty="0" smtClean="0"/>
              <a:t>PURPOSE</a:t>
            </a:r>
            <a:endParaRPr lang="en-US" sz="6600" b="1" u="sng" dirty="0"/>
          </a:p>
        </p:txBody>
      </p:sp>
    </p:spTree>
    <p:extLst>
      <p:ext uri="{BB962C8B-B14F-4D97-AF65-F5344CB8AC3E}">
        <p14:creationId xmlns:p14="http://schemas.microsoft.com/office/powerpoint/2010/main" val="4062646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3" name="Content Placeholder 2"/>
          <p:cNvSpPr>
            <a:spLocks noGrp="1"/>
          </p:cNvSpPr>
          <p:nvPr>
            <p:ph idx="1"/>
          </p:nvPr>
        </p:nvSpPr>
        <p:spPr/>
        <p:txBody>
          <a:bodyPr>
            <a:normAutofit fontScale="92500"/>
          </a:bodyPr>
          <a:lstStyle/>
          <a:p>
            <a:r>
              <a:rPr lang="en-US" u="sng" cap="all" dirty="0" smtClean="0">
                <a:solidFill>
                  <a:srgbClr val="C00000"/>
                </a:solidFill>
              </a:rPr>
              <a:t>PATTERN #1</a:t>
            </a:r>
            <a:r>
              <a:rPr lang="en-US" u="sng" dirty="0" smtClean="0">
                <a:solidFill>
                  <a:srgbClr val="C00000"/>
                </a:solidFill>
              </a:rPr>
              <a:t>:</a:t>
            </a:r>
            <a:endParaRPr lang="en-US" dirty="0">
              <a:solidFill>
                <a:srgbClr val="C00000"/>
              </a:solidFill>
            </a:endParaRPr>
          </a:p>
          <a:p>
            <a:pPr lvl="1"/>
            <a:r>
              <a:rPr lang="en-US" u="sng" dirty="0">
                <a:solidFill>
                  <a:srgbClr val="0000FF"/>
                </a:solidFill>
              </a:rPr>
              <a:t>Short Phrase lead-in </a:t>
            </a:r>
            <a:r>
              <a:rPr lang="en-US" u="sng" dirty="0" smtClean="0">
                <a:solidFill>
                  <a:srgbClr val="0000FF"/>
                </a:solidFill>
              </a:rPr>
              <a:t>+ </a:t>
            </a:r>
            <a:r>
              <a:rPr lang="en-US" i="1" u="sng" dirty="0" smtClean="0">
                <a:solidFill>
                  <a:srgbClr val="0000FF"/>
                </a:solidFill>
              </a:rPr>
              <a:t>comma</a:t>
            </a:r>
            <a:r>
              <a:rPr lang="en-US" u="sng" dirty="0" smtClean="0">
                <a:solidFill>
                  <a:srgbClr val="0000FF"/>
                </a:solidFill>
              </a:rPr>
              <a:t> </a:t>
            </a:r>
            <a:r>
              <a:rPr lang="en-US" u="sng" dirty="0">
                <a:solidFill>
                  <a:srgbClr val="0000FF"/>
                </a:solidFill>
              </a:rPr>
              <a:t>to set up the direct quote</a:t>
            </a:r>
            <a:r>
              <a:rPr lang="en-US" dirty="0">
                <a:solidFill>
                  <a:srgbClr val="0000FF"/>
                </a:solidFill>
              </a:rPr>
              <a:t> </a:t>
            </a:r>
          </a:p>
          <a:p>
            <a:pPr lvl="2"/>
            <a:r>
              <a:rPr lang="en-US" dirty="0" smtClean="0">
                <a:solidFill>
                  <a:srgbClr val="00B050"/>
                </a:solidFill>
              </a:rPr>
              <a:t>(Author + Introductory Verb</a:t>
            </a:r>
            <a:r>
              <a:rPr lang="en-US" dirty="0">
                <a:solidFill>
                  <a:srgbClr val="00B050"/>
                </a:solidFill>
              </a:rPr>
              <a:t>,  “…”): </a:t>
            </a:r>
          </a:p>
          <a:p>
            <a:pPr lvl="1"/>
            <a:r>
              <a:rPr lang="en-US" i="1" dirty="0">
                <a:solidFill>
                  <a:srgbClr val="7030A0"/>
                </a:solidFill>
              </a:rPr>
              <a:t>Jack B. Nimble suggests, “Freewriting often helps students overcome what is erroneously called ‘writer’s block’” (97).</a:t>
            </a:r>
            <a:r>
              <a:rPr lang="en-US" dirty="0">
                <a:solidFill>
                  <a:srgbClr val="7030A0"/>
                </a:solidFill>
              </a:rPr>
              <a:t> </a:t>
            </a:r>
          </a:p>
          <a:p>
            <a:pPr lvl="1"/>
            <a:r>
              <a:rPr lang="en-US" i="1" dirty="0">
                <a:solidFill>
                  <a:srgbClr val="7030A0"/>
                </a:solidFill>
              </a:rPr>
              <a:t>According to Peter Piper, “the initial stages of the writing process are extremely stressful” (55).</a:t>
            </a:r>
            <a:r>
              <a:rPr lang="en-US" dirty="0">
                <a:solidFill>
                  <a:srgbClr val="7030A0"/>
                </a:solidFill>
              </a:rPr>
              <a:t>  </a:t>
            </a:r>
          </a:p>
          <a:p>
            <a:pPr lvl="2"/>
            <a:r>
              <a:rPr lang="en-US" dirty="0"/>
              <a:t>*There is no need for a capital “t” here because the quote is part of the original sentence; if, however, you wrote </a:t>
            </a:r>
            <a:r>
              <a:rPr lang="en-US" i="1" dirty="0"/>
              <a:t>Mike Rose claims</a:t>
            </a:r>
            <a:r>
              <a:rPr lang="en-US" dirty="0"/>
              <a:t>, then you would need to capitalize the first word of the quote.</a:t>
            </a:r>
          </a:p>
        </p:txBody>
      </p:sp>
    </p:spTree>
    <p:extLst>
      <p:ext uri="{BB962C8B-B14F-4D97-AF65-F5344CB8AC3E}">
        <p14:creationId xmlns:p14="http://schemas.microsoft.com/office/powerpoint/2010/main" val="346696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3" name="Content Placeholder 2"/>
          <p:cNvSpPr>
            <a:spLocks noGrp="1"/>
          </p:cNvSpPr>
          <p:nvPr>
            <p:ph idx="1"/>
          </p:nvPr>
        </p:nvSpPr>
        <p:spPr/>
        <p:txBody>
          <a:bodyPr>
            <a:normAutofit fontScale="85000" lnSpcReduction="20000"/>
          </a:bodyPr>
          <a:lstStyle/>
          <a:p>
            <a:r>
              <a:rPr lang="en-US" sz="2600" u="sng" cap="all" dirty="0" smtClean="0">
                <a:solidFill>
                  <a:srgbClr val="C00000"/>
                </a:solidFill>
              </a:rPr>
              <a:t>PATTERN #2</a:t>
            </a:r>
            <a:r>
              <a:rPr lang="en-US" sz="2600" u="sng" dirty="0" smtClean="0">
                <a:solidFill>
                  <a:srgbClr val="C00000"/>
                </a:solidFill>
              </a:rPr>
              <a:t>:</a:t>
            </a:r>
            <a:endParaRPr lang="en-US" sz="2600" dirty="0">
              <a:solidFill>
                <a:srgbClr val="C00000"/>
              </a:solidFill>
            </a:endParaRPr>
          </a:p>
          <a:p>
            <a:pPr lvl="1"/>
            <a:r>
              <a:rPr lang="en-US" u="sng" dirty="0">
                <a:solidFill>
                  <a:srgbClr val="0000FF"/>
                </a:solidFill>
              </a:rPr>
              <a:t>Explanatory Complete Sentence lead-in using a </a:t>
            </a:r>
            <a:r>
              <a:rPr lang="en-US" i="1" u="sng" dirty="0">
                <a:solidFill>
                  <a:srgbClr val="0000FF"/>
                </a:solidFill>
              </a:rPr>
              <a:t>colon</a:t>
            </a:r>
            <a:r>
              <a:rPr lang="en-US" i="1" dirty="0">
                <a:solidFill>
                  <a:srgbClr val="0000FF"/>
                </a:solidFill>
              </a:rPr>
              <a:t> </a:t>
            </a:r>
          </a:p>
          <a:p>
            <a:pPr lvl="2"/>
            <a:r>
              <a:rPr lang="en-US" dirty="0">
                <a:solidFill>
                  <a:srgbClr val="00B050"/>
                </a:solidFill>
              </a:rPr>
              <a:t>(Independent clause that explains the forthcoming quote: “…” ): </a:t>
            </a:r>
          </a:p>
          <a:p>
            <a:pPr lvl="1"/>
            <a:r>
              <a:rPr lang="en-US" i="1" dirty="0">
                <a:solidFill>
                  <a:srgbClr val="7030A0"/>
                </a:solidFill>
              </a:rPr>
              <a:t>Peter Piper observes that students who allow the stress of generating ideas regarding their topics often perform worse on their writing assignments than those who do not: “[P]</a:t>
            </a:r>
            <a:r>
              <a:rPr lang="en-US" i="1" dirty="0" err="1">
                <a:solidFill>
                  <a:srgbClr val="7030A0"/>
                </a:solidFill>
              </a:rPr>
              <a:t>erformance</a:t>
            </a:r>
            <a:r>
              <a:rPr lang="en-US" i="1" dirty="0">
                <a:solidFill>
                  <a:srgbClr val="7030A0"/>
                </a:solidFill>
              </a:rPr>
              <a:t> anxiety for writers can often translate into performance disappointment” (56).</a:t>
            </a:r>
            <a:endParaRPr lang="en-US" dirty="0">
              <a:solidFill>
                <a:srgbClr val="7030A0"/>
              </a:solidFill>
            </a:endParaRPr>
          </a:p>
          <a:p>
            <a:pPr lvl="1"/>
            <a:r>
              <a:rPr lang="en-US" i="1" dirty="0">
                <a:solidFill>
                  <a:srgbClr val="7030A0"/>
                </a:solidFill>
              </a:rPr>
              <a:t>Jack B. Nimble advocates freewriting as a method for conquering students’ fears of the blank computer screen: “The prewriting technique called freewriting often helps students triumph over the paralyzing ‘blank-page syndrome’ that halts the writing process before it even begins” (96).</a:t>
            </a:r>
            <a:endParaRPr lang="en-US" dirty="0">
              <a:solidFill>
                <a:srgbClr val="7030A0"/>
              </a:solidFill>
            </a:endParaRPr>
          </a:p>
          <a:p>
            <a:pPr lvl="2"/>
            <a:r>
              <a:rPr lang="en-US" dirty="0"/>
              <a:t>*An effective writing practice dictates that an explanatory sentence can also </a:t>
            </a:r>
            <a:r>
              <a:rPr lang="en-US" i="1" dirty="0"/>
              <a:t>follow</a:t>
            </a:r>
            <a:r>
              <a:rPr lang="en-US" dirty="0"/>
              <a:t> the borrowed information (direct quote or paraphrase).</a:t>
            </a:r>
          </a:p>
        </p:txBody>
      </p:sp>
    </p:spTree>
    <p:extLst>
      <p:ext uri="{BB962C8B-B14F-4D97-AF65-F5344CB8AC3E}">
        <p14:creationId xmlns:p14="http://schemas.microsoft.com/office/powerpoint/2010/main" val="2168587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a:t>
            </a:r>
            <a:endParaRPr lang="en-US" dirty="0"/>
          </a:p>
        </p:txBody>
      </p:sp>
      <p:sp>
        <p:nvSpPr>
          <p:cNvPr id="3" name="Content Placeholder 2"/>
          <p:cNvSpPr>
            <a:spLocks noGrp="1"/>
          </p:cNvSpPr>
          <p:nvPr>
            <p:ph idx="1"/>
          </p:nvPr>
        </p:nvSpPr>
        <p:spPr/>
        <p:txBody>
          <a:bodyPr>
            <a:normAutofit fontScale="92500" lnSpcReduction="10000"/>
          </a:bodyPr>
          <a:lstStyle/>
          <a:p>
            <a:r>
              <a:rPr lang="en-US" u="sng" cap="all" dirty="0" smtClean="0">
                <a:solidFill>
                  <a:srgbClr val="C00000"/>
                </a:solidFill>
              </a:rPr>
              <a:t>PATTERN #3</a:t>
            </a:r>
            <a:r>
              <a:rPr lang="en-US" u="sng" dirty="0" smtClean="0">
                <a:solidFill>
                  <a:srgbClr val="C00000"/>
                </a:solidFill>
              </a:rPr>
              <a:t>:</a:t>
            </a:r>
            <a:endParaRPr lang="en-US" dirty="0">
              <a:solidFill>
                <a:srgbClr val="C00000"/>
              </a:solidFill>
            </a:endParaRPr>
          </a:p>
          <a:p>
            <a:pPr lvl="1"/>
            <a:r>
              <a:rPr lang="en-US" u="sng" dirty="0">
                <a:solidFill>
                  <a:srgbClr val="0000FF"/>
                </a:solidFill>
              </a:rPr>
              <a:t>Inserting select words into your own sentence using no additional punctuation</a:t>
            </a:r>
            <a:r>
              <a:rPr lang="en-US" dirty="0">
                <a:solidFill>
                  <a:srgbClr val="0000FF"/>
                </a:solidFill>
              </a:rPr>
              <a:t>: </a:t>
            </a:r>
          </a:p>
          <a:p>
            <a:pPr lvl="2"/>
            <a:r>
              <a:rPr lang="en-US" dirty="0"/>
              <a:t>(using only </a:t>
            </a:r>
            <a:r>
              <a:rPr lang="en-US" i="1" dirty="0"/>
              <a:t>part</a:t>
            </a:r>
            <a:r>
              <a:rPr lang="en-US" dirty="0"/>
              <a:t> of a quote and integrating it into your sentence, so </a:t>
            </a:r>
            <a:r>
              <a:rPr lang="en-US" i="1" dirty="0"/>
              <a:t>neither</a:t>
            </a:r>
            <a:r>
              <a:rPr lang="en-US" dirty="0"/>
              <a:t> comma </a:t>
            </a:r>
            <a:r>
              <a:rPr lang="en-US" i="1" dirty="0"/>
              <a:t>nor</a:t>
            </a:r>
            <a:r>
              <a:rPr lang="en-US" dirty="0"/>
              <a:t> capital letter is necessary)</a:t>
            </a:r>
          </a:p>
          <a:p>
            <a:pPr lvl="1"/>
            <a:r>
              <a:rPr lang="en-US" i="1" dirty="0">
                <a:solidFill>
                  <a:srgbClr val="7030A0"/>
                </a:solidFill>
              </a:rPr>
              <a:t>Peter Piper, PhD, contends that poor prewriting strategies “stunt the creative, intellectual, and emotional progress” (56) of freshman composition students.</a:t>
            </a:r>
            <a:r>
              <a:rPr lang="en-US" dirty="0">
                <a:solidFill>
                  <a:srgbClr val="7030A0"/>
                </a:solidFill>
              </a:rPr>
              <a:t> </a:t>
            </a:r>
          </a:p>
          <a:p>
            <a:pPr lvl="2"/>
            <a:r>
              <a:rPr lang="en-US" dirty="0"/>
              <a:t>*This is similar to the second example under Pattern 1; the quote is a continuation of the sentence.</a:t>
            </a:r>
          </a:p>
          <a:p>
            <a:pPr lvl="1"/>
            <a:r>
              <a:rPr lang="en-US" i="1" dirty="0">
                <a:solidFill>
                  <a:srgbClr val="7030A0"/>
                </a:solidFill>
              </a:rPr>
              <a:t>Professor Emeritus Jack B. Nimble believes that students who freewrite score better on their essays (96). </a:t>
            </a:r>
            <a:endParaRPr lang="en-US" dirty="0">
              <a:solidFill>
                <a:srgbClr val="7030A0"/>
              </a:solidFill>
            </a:endParaRPr>
          </a:p>
          <a:p>
            <a:pPr lvl="2"/>
            <a:r>
              <a:rPr lang="en-US" dirty="0"/>
              <a:t>*This is a summary and an indirect quotation.</a:t>
            </a:r>
          </a:p>
        </p:txBody>
      </p:sp>
    </p:spTree>
    <p:extLst>
      <p:ext uri="{BB962C8B-B14F-4D97-AF65-F5344CB8AC3E}">
        <p14:creationId xmlns:p14="http://schemas.microsoft.com/office/powerpoint/2010/main" val="3076465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600200"/>
            <a:ext cx="5723468" cy="1828090"/>
          </a:xfrm>
        </p:spPr>
        <p:txBody>
          <a:bodyPr/>
          <a:lstStyle/>
          <a:p>
            <a:r>
              <a:rPr lang="en-US" dirty="0" smtClean="0"/>
              <a:t>Lead-In Expressions:</a:t>
            </a:r>
            <a:endParaRPr lang="en-US" dirty="0"/>
          </a:p>
        </p:txBody>
      </p:sp>
      <p:sp>
        <p:nvSpPr>
          <p:cNvPr id="3" name="Subtitle 2"/>
          <p:cNvSpPr>
            <a:spLocks noGrp="1"/>
          </p:cNvSpPr>
          <p:nvPr>
            <p:ph type="subTitle" idx="1"/>
          </p:nvPr>
        </p:nvSpPr>
        <p:spPr>
          <a:xfrm>
            <a:off x="1727200" y="3505200"/>
            <a:ext cx="5712179" cy="1524000"/>
          </a:xfrm>
        </p:spPr>
        <p:txBody>
          <a:bodyPr>
            <a:normAutofit/>
          </a:bodyPr>
          <a:lstStyle/>
          <a:p>
            <a:r>
              <a:rPr lang="en-US" sz="6600" b="1" u="sng" dirty="0" smtClean="0"/>
              <a:t>VERBS</a:t>
            </a:r>
            <a:endParaRPr lang="en-US" sz="6600" b="1" u="sng" dirty="0"/>
          </a:p>
        </p:txBody>
      </p:sp>
    </p:spTree>
    <p:extLst>
      <p:ext uri="{BB962C8B-B14F-4D97-AF65-F5344CB8AC3E}">
        <p14:creationId xmlns:p14="http://schemas.microsoft.com/office/powerpoint/2010/main" val="1301488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 VERBS</a:t>
            </a:r>
            <a:endParaRPr lang="en-US" dirty="0"/>
          </a:p>
        </p:txBody>
      </p:sp>
      <p:sp>
        <p:nvSpPr>
          <p:cNvPr id="3" name="Content Placeholder 2"/>
          <p:cNvSpPr>
            <a:spLocks noGrp="1"/>
          </p:cNvSpPr>
          <p:nvPr>
            <p:ph idx="1"/>
          </p:nvPr>
        </p:nvSpPr>
        <p:spPr/>
        <p:txBody>
          <a:bodyPr>
            <a:normAutofit/>
          </a:bodyPr>
          <a:lstStyle/>
          <a:p>
            <a:r>
              <a:rPr lang="en-US" u="sng" dirty="0" smtClean="0">
                <a:solidFill>
                  <a:srgbClr val="C00000"/>
                </a:solidFill>
              </a:rPr>
              <a:t>Introductory Verbs</a:t>
            </a:r>
            <a:r>
              <a:rPr lang="en-US" dirty="0" smtClean="0">
                <a:solidFill>
                  <a:srgbClr val="C00000"/>
                </a:solidFill>
              </a:rPr>
              <a:t>:</a:t>
            </a:r>
          </a:p>
          <a:p>
            <a:pPr lvl="1"/>
            <a:r>
              <a:rPr lang="en-US" i="1" dirty="0">
                <a:solidFill>
                  <a:srgbClr val="0000FF"/>
                </a:solidFill>
              </a:rPr>
              <a:t>present</a:t>
            </a:r>
            <a:r>
              <a:rPr lang="en-US" dirty="0">
                <a:solidFill>
                  <a:srgbClr val="0000FF"/>
                </a:solidFill>
              </a:rPr>
              <a:t> </a:t>
            </a:r>
            <a:r>
              <a:rPr lang="en-US" dirty="0"/>
              <a:t>tense of the verb</a:t>
            </a:r>
          </a:p>
          <a:p>
            <a:pPr lvl="2"/>
            <a:r>
              <a:rPr lang="en-US" dirty="0"/>
              <a:t>the “eternal” or “literary” or historical” present tense</a:t>
            </a:r>
          </a:p>
          <a:p>
            <a:pPr lvl="2"/>
            <a:r>
              <a:rPr lang="en-US" dirty="0"/>
              <a:t>every time the article or chapter is read the author </a:t>
            </a:r>
            <a:r>
              <a:rPr lang="en-US" i="1" dirty="0"/>
              <a:t>asserts</a:t>
            </a:r>
            <a:endParaRPr lang="en-US" dirty="0"/>
          </a:p>
          <a:p>
            <a:pPr lvl="1"/>
            <a:r>
              <a:rPr lang="en-US" dirty="0"/>
              <a:t>use the proper verb</a:t>
            </a:r>
          </a:p>
          <a:p>
            <a:pPr lvl="2"/>
            <a:r>
              <a:rPr lang="en-US" dirty="0"/>
              <a:t>do not use “</a:t>
            </a:r>
            <a:r>
              <a:rPr lang="en-US" dirty="0">
                <a:solidFill>
                  <a:srgbClr val="0070C0"/>
                </a:solidFill>
              </a:rPr>
              <a:t>says</a:t>
            </a:r>
            <a:r>
              <a:rPr lang="en-US" dirty="0"/>
              <a:t>” when referring to a </a:t>
            </a:r>
            <a:r>
              <a:rPr lang="en-US" i="1" dirty="0"/>
              <a:t>written</a:t>
            </a:r>
            <a:r>
              <a:rPr lang="en-US" dirty="0"/>
              <a:t> document</a:t>
            </a:r>
          </a:p>
          <a:p>
            <a:pPr lvl="2"/>
            <a:r>
              <a:rPr lang="en-US" dirty="0"/>
              <a:t>“proper” lead-in or introductory verbs</a:t>
            </a:r>
            <a:endParaRPr lang="en-US" dirty="0"/>
          </a:p>
        </p:txBody>
      </p:sp>
    </p:spTree>
    <p:extLst>
      <p:ext uri="{BB962C8B-B14F-4D97-AF65-F5344CB8AC3E}">
        <p14:creationId xmlns:p14="http://schemas.microsoft.com/office/powerpoint/2010/main" val="8180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 VERBS</a:t>
            </a:r>
            <a:endParaRPr lang="en-US" dirty="0"/>
          </a:p>
        </p:txBody>
      </p:sp>
      <p:sp>
        <p:nvSpPr>
          <p:cNvPr id="3" name="Content Placeholder 2"/>
          <p:cNvSpPr>
            <a:spLocks noGrp="1"/>
          </p:cNvSpPr>
          <p:nvPr>
            <p:ph idx="1"/>
          </p:nvPr>
        </p:nvSpPr>
        <p:spPr/>
        <p:txBody>
          <a:bodyPr>
            <a:normAutofit/>
          </a:bodyPr>
          <a:lstStyle/>
          <a:p>
            <a:r>
              <a:rPr lang="en-US" sz="2200" u="sng" dirty="0" smtClean="0">
                <a:solidFill>
                  <a:srgbClr val="C00000"/>
                </a:solidFill>
              </a:rPr>
              <a:t>NEUTRAL</a:t>
            </a:r>
            <a:r>
              <a:rPr lang="en-US" sz="2200" dirty="0" smtClean="0">
                <a:solidFill>
                  <a:srgbClr val="C00000"/>
                </a:solidFill>
              </a:rPr>
              <a:t>:</a:t>
            </a:r>
          </a:p>
        </p:txBody>
      </p:sp>
      <p:graphicFrame>
        <p:nvGraphicFramePr>
          <p:cNvPr id="6" name="Table 5"/>
          <p:cNvGraphicFramePr>
            <a:graphicFrameLocks noGrp="1"/>
          </p:cNvGraphicFramePr>
          <p:nvPr>
            <p:extLst>
              <p:ext uri="{D42A27DB-BD31-4B8C-83A1-F6EECF244321}">
                <p14:modId xmlns:p14="http://schemas.microsoft.com/office/powerpoint/2010/main" val="1016605156"/>
              </p:ext>
            </p:extLst>
          </p:nvPr>
        </p:nvGraphicFramePr>
        <p:xfrm>
          <a:off x="1473993" y="2895600"/>
          <a:ext cx="6196014" cy="2775839"/>
        </p:xfrm>
        <a:graphic>
          <a:graphicData uri="http://schemas.openxmlformats.org/drawingml/2006/table">
            <a:tbl>
              <a:tblPr firstRow="1" firstCol="1" bandRow="1">
                <a:tableStyleId>{5C22544A-7EE6-4342-B048-85BDC9FD1C3A}</a:tableStyleId>
              </a:tblPr>
              <a:tblGrid>
                <a:gridCol w="2065338"/>
                <a:gridCol w="2065338"/>
                <a:gridCol w="2065338"/>
              </a:tblGrid>
              <a:tr h="1490283">
                <a:tc>
                  <a:txBody>
                    <a:bodyPr/>
                    <a:lstStyle/>
                    <a:p>
                      <a:pPr marL="342900" marR="0" lvl="0" indent="-342900">
                        <a:lnSpc>
                          <a:spcPct val="115000"/>
                        </a:lnSpc>
                        <a:spcBef>
                          <a:spcPts val="0"/>
                        </a:spcBef>
                        <a:spcAft>
                          <a:spcPts val="0"/>
                        </a:spcAft>
                        <a:buFont typeface="Symbol"/>
                        <a:buChar char=""/>
                      </a:pPr>
                      <a:r>
                        <a:rPr lang="en-US" sz="2000" dirty="0">
                          <a:effectLst/>
                        </a:rPr>
                        <a:t>analyzes </a:t>
                      </a:r>
                    </a:p>
                    <a:p>
                      <a:pPr marL="342900" marR="0" lvl="0" indent="-342900">
                        <a:lnSpc>
                          <a:spcPct val="115000"/>
                        </a:lnSpc>
                        <a:spcBef>
                          <a:spcPts val="0"/>
                        </a:spcBef>
                        <a:spcAft>
                          <a:spcPts val="0"/>
                        </a:spcAft>
                        <a:buFont typeface="Symbol"/>
                        <a:buChar char=""/>
                      </a:pPr>
                      <a:r>
                        <a:rPr lang="en-US" sz="2000" dirty="0">
                          <a:effectLst/>
                        </a:rPr>
                        <a:t>comments</a:t>
                      </a:r>
                    </a:p>
                    <a:p>
                      <a:pPr marL="342900" marR="0" lvl="0" indent="-342900">
                        <a:lnSpc>
                          <a:spcPct val="115000"/>
                        </a:lnSpc>
                        <a:spcBef>
                          <a:spcPts val="0"/>
                        </a:spcBef>
                        <a:spcAft>
                          <a:spcPts val="0"/>
                        </a:spcAft>
                        <a:buFont typeface="Symbol"/>
                        <a:buChar char=""/>
                      </a:pPr>
                      <a:r>
                        <a:rPr lang="en-US" sz="2000" dirty="0">
                          <a:effectLst/>
                        </a:rPr>
                        <a:t>compares</a:t>
                      </a:r>
                    </a:p>
                    <a:p>
                      <a:pPr marL="342900" marR="0" lvl="0" indent="-342900">
                        <a:lnSpc>
                          <a:spcPct val="115000"/>
                        </a:lnSpc>
                        <a:spcBef>
                          <a:spcPts val="0"/>
                        </a:spcBef>
                        <a:spcAft>
                          <a:spcPts val="0"/>
                        </a:spcAft>
                        <a:buFont typeface="Symbol"/>
                        <a:buChar char=""/>
                      </a:pPr>
                      <a:r>
                        <a:rPr lang="en-US" sz="2000" dirty="0">
                          <a:effectLst/>
                        </a:rPr>
                        <a:t>concludes</a:t>
                      </a:r>
                    </a:p>
                    <a:p>
                      <a:pPr marL="342900" marR="0" lvl="0" indent="-342900">
                        <a:lnSpc>
                          <a:spcPct val="115000"/>
                        </a:lnSpc>
                        <a:spcBef>
                          <a:spcPts val="0"/>
                        </a:spcBef>
                        <a:spcAft>
                          <a:spcPts val="0"/>
                        </a:spcAft>
                        <a:buFont typeface="Symbol"/>
                        <a:buChar char=""/>
                      </a:pPr>
                      <a:r>
                        <a:rPr lang="en-US" sz="2000" dirty="0">
                          <a:effectLst/>
                        </a:rPr>
                        <a:t>describes</a:t>
                      </a:r>
                    </a:p>
                    <a:p>
                      <a:pPr marL="342900" marR="0" lvl="0" indent="-342900">
                        <a:lnSpc>
                          <a:spcPct val="115000"/>
                        </a:lnSpc>
                        <a:spcBef>
                          <a:spcPts val="0"/>
                        </a:spcBef>
                        <a:spcAft>
                          <a:spcPts val="0"/>
                        </a:spcAft>
                        <a:buFont typeface="Symbol"/>
                        <a:buChar char=""/>
                      </a:pPr>
                      <a:r>
                        <a:rPr lang="en-US" sz="2000" dirty="0">
                          <a:effectLst/>
                        </a:rPr>
                        <a:t>discusses</a:t>
                      </a:r>
                    </a:p>
                    <a:p>
                      <a:pPr marL="342900" marR="0" lvl="0" indent="-342900">
                        <a:lnSpc>
                          <a:spcPct val="115000"/>
                        </a:lnSpc>
                        <a:spcBef>
                          <a:spcPts val="0"/>
                        </a:spcBef>
                        <a:spcAft>
                          <a:spcPts val="0"/>
                        </a:spcAft>
                        <a:buFont typeface="Symbol"/>
                        <a:buChar char=""/>
                      </a:pPr>
                      <a:r>
                        <a:rPr lang="en-US" sz="2000" dirty="0">
                          <a:effectLst/>
                        </a:rPr>
                        <a:t>explains</a:t>
                      </a:r>
                    </a:p>
                    <a:p>
                      <a:pPr marL="342900" marR="0" lvl="0" indent="-342900">
                        <a:lnSpc>
                          <a:spcPct val="115000"/>
                        </a:lnSpc>
                        <a:spcBef>
                          <a:spcPts val="0"/>
                        </a:spcBef>
                        <a:spcAft>
                          <a:spcPts val="0"/>
                        </a:spcAft>
                        <a:buFont typeface="Symbol"/>
                        <a:buChar char=""/>
                      </a:pPr>
                      <a:r>
                        <a:rPr lang="en-US" sz="2000" dirty="0">
                          <a:effectLst/>
                        </a:rPr>
                        <a:t>expresses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42900" marR="0" lvl="0" indent="-342900">
                        <a:lnSpc>
                          <a:spcPct val="115000"/>
                        </a:lnSpc>
                        <a:spcBef>
                          <a:spcPts val="0"/>
                        </a:spcBef>
                        <a:spcAft>
                          <a:spcPts val="0"/>
                        </a:spcAft>
                        <a:buFont typeface="Symbol"/>
                        <a:buChar char=""/>
                      </a:pPr>
                      <a:r>
                        <a:rPr lang="en-US" sz="2000" dirty="0">
                          <a:effectLst/>
                        </a:rPr>
                        <a:t>focuses on</a:t>
                      </a:r>
                    </a:p>
                    <a:p>
                      <a:pPr marL="342900" marR="0" lvl="0" indent="-342900">
                        <a:lnSpc>
                          <a:spcPct val="115000"/>
                        </a:lnSpc>
                        <a:spcBef>
                          <a:spcPts val="0"/>
                        </a:spcBef>
                        <a:spcAft>
                          <a:spcPts val="0"/>
                        </a:spcAft>
                        <a:buFont typeface="Symbol"/>
                        <a:buChar char=""/>
                      </a:pPr>
                      <a:r>
                        <a:rPr lang="en-US" sz="2000" dirty="0">
                          <a:effectLst/>
                        </a:rPr>
                        <a:t>illustrates</a:t>
                      </a:r>
                    </a:p>
                    <a:p>
                      <a:pPr marL="342900" marR="0" lvl="0" indent="-342900">
                        <a:lnSpc>
                          <a:spcPct val="115000"/>
                        </a:lnSpc>
                        <a:spcBef>
                          <a:spcPts val="0"/>
                        </a:spcBef>
                        <a:spcAft>
                          <a:spcPts val="0"/>
                        </a:spcAft>
                        <a:buFont typeface="Symbol"/>
                        <a:buChar char=""/>
                      </a:pPr>
                      <a:r>
                        <a:rPr lang="en-US" sz="2000" dirty="0">
                          <a:effectLst/>
                        </a:rPr>
                        <a:t>indicates</a:t>
                      </a:r>
                    </a:p>
                    <a:p>
                      <a:pPr marL="342900" marR="0" lvl="0" indent="-342900">
                        <a:lnSpc>
                          <a:spcPct val="115000"/>
                        </a:lnSpc>
                        <a:spcBef>
                          <a:spcPts val="0"/>
                        </a:spcBef>
                        <a:spcAft>
                          <a:spcPts val="0"/>
                        </a:spcAft>
                        <a:buFont typeface="Symbol"/>
                        <a:buChar char=""/>
                      </a:pPr>
                      <a:r>
                        <a:rPr lang="en-US" sz="2000" dirty="0">
                          <a:effectLst/>
                        </a:rPr>
                        <a:t>interprets</a:t>
                      </a:r>
                    </a:p>
                    <a:p>
                      <a:pPr marL="342900" marR="0" lvl="0" indent="-342900">
                        <a:lnSpc>
                          <a:spcPct val="115000"/>
                        </a:lnSpc>
                        <a:spcBef>
                          <a:spcPts val="0"/>
                        </a:spcBef>
                        <a:spcAft>
                          <a:spcPts val="0"/>
                        </a:spcAft>
                        <a:buFont typeface="Symbol"/>
                        <a:buChar char=""/>
                      </a:pPr>
                      <a:r>
                        <a:rPr lang="en-US" sz="2000" dirty="0">
                          <a:effectLst/>
                        </a:rPr>
                        <a:t>introduces</a:t>
                      </a:r>
                    </a:p>
                    <a:p>
                      <a:pPr marL="342900" marR="0" lvl="0" indent="-342900">
                        <a:lnSpc>
                          <a:spcPct val="115000"/>
                        </a:lnSpc>
                        <a:spcBef>
                          <a:spcPts val="0"/>
                        </a:spcBef>
                        <a:spcAft>
                          <a:spcPts val="0"/>
                        </a:spcAft>
                        <a:buFont typeface="Symbol"/>
                        <a:buChar char=""/>
                      </a:pPr>
                      <a:r>
                        <a:rPr lang="en-US" sz="2000" dirty="0">
                          <a:effectLst/>
                        </a:rPr>
                        <a:t>notes</a:t>
                      </a:r>
                    </a:p>
                    <a:p>
                      <a:pPr marL="342900" marR="0" lvl="0" indent="-342900">
                        <a:lnSpc>
                          <a:spcPct val="115000"/>
                        </a:lnSpc>
                        <a:spcBef>
                          <a:spcPts val="0"/>
                        </a:spcBef>
                        <a:spcAft>
                          <a:spcPts val="0"/>
                        </a:spcAft>
                        <a:buFont typeface="Symbol"/>
                        <a:buChar char=""/>
                      </a:pPr>
                      <a:r>
                        <a:rPr lang="en-US" sz="2000" dirty="0">
                          <a:effectLst/>
                        </a:rPr>
                        <a:t>observes</a:t>
                      </a:r>
                    </a:p>
                    <a:p>
                      <a:pPr marL="342900" marR="0" lvl="0" indent="-342900">
                        <a:lnSpc>
                          <a:spcPct val="115000"/>
                        </a:lnSpc>
                        <a:spcBef>
                          <a:spcPts val="0"/>
                        </a:spcBef>
                        <a:spcAft>
                          <a:spcPts val="0"/>
                        </a:spcAft>
                        <a:buFont typeface="Symbol"/>
                        <a:buChar char=""/>
                      </a:pPr>
                      <a:r>
                        <a:rPr lang="en-US" sz="2000" dirty="0">
                          <a:effectLst/>
                        </a:rPr>
                        <a:t>records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42900" marR="0" lvl="0" indent="-342900">
                        <a:lnSpc>
                          <a:spcPct val="115000"/>
                        </a:lnSpc>
                        <a:spcBef>
                          <a:spcPts val="0"/>
                        </a:spcBef>
                        <a:spcAft>
                          <a:spcPts val="0"/>
                        </a:spcAft>
                        <a:buFont typeface="Symbol"/>
                        <a:buChar char=""/>
                      </a:pPr>
                      <a:r>
                        <a:rPr lang="en-US" sz="2000" dirty="0">
                          <a:effectLst/>
                        </a:rPr>
                        <a:t>remarks</a:t>
                      </a:r>
                    </a:p>
                    <a:p>
                      <a:pPr marL="342900" marR="0" lvl="0" indent="-342900">
                        <a:lnSpc>
                          <a:spcPct val="115000"/>
                        </a:lnSpc>
                        <a:spcBef>
                          <a:spcPts val="0"/>
                        </a:spcBef>
                        <a:spcAft>
                          <a:spcPts val="0"/>
                        </a:spcAft>
                        <a:buFont typeface="Symbol"/>
                        <a:buChar char=""/>
                      </a:pPr>
                      <a:r>
                        <a:rPr lang="en-US" sz="2000" dirty="0">
                          <a:effectLst/>
                        </a:rPr>
                        <a:t>reports</a:t>
                      </a:r>
                    </a:p>
                    <a:p>
                      <a:pPr marL="342900" marR="0" lvl="0" indent="-342900">
                        <a:lnSpc>
                          <a:spcPct val="115000"/>
                        </a:lnSpc>
                        <a:spcBef>
                          <a:spcPts val="0"/>
                        </a:spcBef>
                        <a:spcAft>
                          <a:spcPts val="0"/>
                        </a:spcAft>
                        <a:buFont typeface="Symbol"/>
                        <a:buChar char=""/>
                      </a:pPr>
                      <a:r>
                        <a:rPr lang="en-US" sz="2000" dirty="0">
                          <a:effectLst/>
                        </a:rPr>
                        <a:t>says </a:t>
                      </a:r>
                      <a:r>
                        <a:rPr lang="en-US" sz="1300" dirty="0">
                          <a:effectLst/>
                        </a:rPr>
                        <a:t>(only if spoken)</a:t>
                      </a:r>
                    </a:p>
                    <a:p>
                      <a:pPr marL="342900" marR="0" lvl="0" indent="-342900">
                        <a:lnSpc>
                          <a:spcPct val="115000"/>
                        </a:lnSpc>
                        <a:spcBef>
                          <a:spcPts val="0"/>
                        </a:spcBef>
                        <a:spcAft>
                          <a:spcPts val="0"/>
                        </a:spcAft>
                        <a:buFont typeface="Symbol"/>
                        <a:buChar char=""/>
                      </a:pPr>
                      <a:r>
                        <a:rPr lang="en-US" sz="2000" dirty="0">
                          <a:effectLst/>
                        </a:rPr>
                        <a:t>shows</a:t>
                      </a:r>
                    </a:p>
                    <a:p>
                      <a:pPr marL="342900" marR="0" lvl="0" indent="-342900">
                        <a:lnSpc>
                          <a:spcPct val="115000"/>
                        </a:lnSpc>
                        <a:spcBef>
                          <a:spcPts val="0"/>
                        </a:spcBef>
                        <a:spcAft>
                          <a:spcPts val="0"/>
                        </a:spcAft>
                        <a:buFont typeface="Symbol"/>
                        <a:buChar char=""/>
                      </a:pPr>
                      <a:r>
                        <a:rPr lang="en-US" sz="2000" dirty="0">
                          <a:effectLst/>
                        </a:rPr>
                        <a:t>states</a:t>
                      </a:r>
                    </a:p>
                    <a:p>
                      <a:pPr marL="342900" marR="0" lvl="0" indent="-342900">
                        <a:lnSpc>
                          <a:spcPct val="115000"/>
                        </a:lnSpc>
                        <a:spcBef>
                          <a:spcPts val="0"/>
                        </a:spcBef>
                        <a:spcAft>
                          <a:spcPts val="0"/>
                        </a:spcAft>
                        <a:buFont typeface="Symbol"/>
                        <a:buChar char=""/>
                      </a:pPr>
                      <a:r>
                        <a:rPr lang="en-US" sz="2000" dirty="0">
                          <a:effectLst/>
                        </a:rPr>
                        <a:t>thinks</a:t>
                      </a:r>
                    </a:p>
                    <a:p>
                      <a:pPr marL="342900" marR="0" lvl="0" indent="-342900">
                        <a:lnSpc>
                          <a:spcPct val="115000"/>
                        </a:lnSpc>
                        <a:spcBef>
                          <a:spcPts val="0"/>
                        </a:spcBef>
                        <a:spcAft>
                          <a:spcPts val="0"/>
                        </a:spcAft>
                        <a:buFont typeface="Symbol"/>
                        <a:buChar char=""/>
                      </a:pPr>
                      <a:r>
                        <a:rPr lang="en-US" sz="2000" dirty="0">
                          <a:effectLst/>
                        </a:rPr>
                        <a:t>writes</a:t>
                      </a:r>
                    </a:p>
                    <a:p>
                      <a:pPr marL="0" marR="0">
                        <a:spcBef>
                          <a:spcPts val="0"/>
                        </a:spcBef>
                        <a:spcAft>
                          <a:spcPts val="0"/>
                        </a:spcAft>
                      </a:pPr>
                      <a:r>
                        <a:rPr lang="en-US" sz="2000" u="none" strike="noStrike" dirty="0">
                          <a:effectLst/>
                        </a:rPr>
                        <a:t> </a:t>
                      </a:r>
                      <a:endParaRPr lang="en-US" sz="2000" dirty="0">
                        <a:effectLst/>
                        <a:latin typeface="Times New Roman"/>
                        <a:ea typeface="Times New Roman"/>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bl>
          </a:graphicData>
        </a:graphic>
      </p:graphicFrame>
    </p:spTree>
    <p:extLst>
      <p:ext uri="{BB962C8B-B14F-4D97-AF65-F5344CB8AC3E}">
        <p14:creationId xmlns:p14="http://schemas.microsoft.com/office/powerpoint/2010/main" val="2498891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 VERBS</a:t>
            </a:r>
            <a:endParaRPr lang="en-US" dirty="0"/>
          </a:p>
        </p:txBody>
      </p:sp>
      <p:sp>
        <p:nvSpPr>
          <p:cNvPr id="3" name="Content Placeholder 2"/>
          <p:cNvSpPr>
            <a:spLocks noGrp="1"/>
          </p:cNvSpPr>
          <p:nvPr>
            <p:ph idx="1"/>
          </p:nvPr>
        </p:nvSpPr>
        <p:spPr/>
        <p:txBody>
          <a:bodyPr>
            <a:normAutofit/>
          </a:bodyPr>
          <a:lstStyle/>
          <a:p>
            <a:r>
              <a:rPr lang="en-US" sz="2200" u="sng" dirty="0" smtClean="0">
                <a:solidFill>
                  <a:srgbClr val="C00000"/>
                </a:solidFill>
              </a:rPr>
              <a:t>ARGUMENT</a:t>
            </a:r>
            <a:r>
              <a:rPr lang="en-US" sz="2200" dirty="0" smtClean="0">
                <a:solidFill>
                  <a:srgbClr val="C00000"/>
                </a:solidFill>
              </a:rPr>
              <a:t>:</a:t>
            </a:r>
          </a:p>
          <a:p>
            <a:endParaRPr lang="en-US" sz="2200" dirty="0">
              <a:solidFill>
                <a:srgbClr val="C00000"/>
              </a:solidFill>
            </a:endParaRPr>
          </a:p>
          <a:p>
            <a:endParaRPr lang="en-US" sz="2200" dirty="0" smtClean="0">
              <a:solidFill>
                <a:srgbClr val="C00000"/>
              </a:solidFill>
            </a:endParaRPr>
          </a:p>
          <a:p>
            <a:endParaRPr lang="en-US" sz="2200" dirty="0">
              <a:solidFill>
                <a:srgbClr val="C00000"/>
              </a:solidFill>
            </a:endParaRPr>
          </a:p>
          <a:p>
            <a:endParaRPr lang="en-US" sz="2200" dirty="0" smtClean="0">
              <a:solidFill>
                <a:srgbClr val="C00000"/>
              </a:solidFill>
            </a:endParaRPr>
          </a:p>
          <a:p>
            <a:endParaRPr lang="en-US" sz="2200" dirty="0">
              <a:solidFill>
                <a:srgbClr val="C00000"/>
              </a:solidFill>
            </a:endParaRPr>
          </a:p>
          <a:p>
            <a:endParaRPr lang="en-US" sz="2200" dirty="0" smtClean="0">
              <a:solidFill>
                <a:srgbClr val="C00000"/>
              </a:solidFill>
            </a:endParaRPr>
          </a:p>
          <a:p>
            <a:r>
              <a:rPr lang="en-US" sz="2200" u="sng" dirty="0" smtClean="0">
                <a:solidFill>
                  <a:srgbClr val="C00000"/>
                </a:solidFill>
              </a:rPr>
              <a:t>CONCESSION</a:t>
            </a:r>
            <a:r>
              <a:rPr lang="en-US" sz="2200" dirty="0" smtClean="0">
                <a:solidFill>
                  <a:srgbClr val="C00000"/>
                </a:solidFill>
              </a:rPr>
              <a:t>:</a:t>
            </a:r>
          </a:p>
        </p:txBody>
      </p:sp>
      <p:graphicFrame>
        <p:nvGraphicFramePr>
          <p:cNvPr id="4" name="Table 3"/>
          <p:cNvGraphicFramePr>
            <a:graphicFrameLocks noGrp="1"/>
          </p:cNvGraphicFramePr>
          <p:nvPr>
            <p:extLst>
              <p:ext uri="{D42A27DB-BD31-4B8C-83A1-F6EECF244321}">
                <p14:modId xmlns:p14="http://schemas.microsoft.com/office/powerpoint/2010/main" val="3002636351"/>
              </p:ext>
            </p:extLst>
          </p:nvPr>
        </p:nvGraphicFramePr>
        <p:xfrm>
          <a:off x="1473993" y="2590800"/>
          <a:ext cx="6196014" cy="2074799"/>
        </p:xfrm>
        <a:graphic>
          <a:graphicData uri="http://schemas.openxmlformats.org/drawingml/2006/table">
            <a:tbl>
              <a:tblPr firstRow="1" firstCol="1" bandRow="1">
                <a:tableStyleId>{5C22544A-7EE6-4342-B048-85BDC9FD1C3A}</a:tableStyleId>
              </a:tblPr>
              <a:tblGrid>
                <a:gridCol w="2065338"/>
                <a:gridCol w="2065338"/>
                <a:gridCol w="2065338"/>
              </a:tblGrid>
              <a:tr h="1117712">
                <a:tc>
                  <a:txBody>
                    <a:bodyPr/>
                    <a:lstStyle/>
                    <a:p>
                      <a:pPr marL="342900" marR="0" lvl="0" indent="-342900">
                        <a:lnSpc>
                          <a:spcPct val="115000"/>
                        </a:lnSpc>
                        <a:spcBef>
                          <a:spcPts val="0"/>
                        </a:spcBef>
                        <a:spcAft>
                          <a:spcPts val="0"/>
                        </a:spcAft>
                        <a:buFont typeface="Symbol"/>
                        <a:buChar char=""/>
                      </a:pPr>
                      <a:r>
                        <a:rPr lang="en-US" sz="2000" dirty="0">
                          <a:effectLst/>
                        </a:rPr>
                        <a:t>alleges </a:t>
                      </a:r>
                    </a:p>
                    <a:p>
                      <a:pPr marL="342900" marR="0" lvl="0" indent="-342900">
                        <a:lnSpc>
                          <a:spcPct val="115000"/>
                        </a:lnSpc>
                        <a:spcBef>
                          <a:spcPts val="0"/>
                        </a:spcBef>
                        <a:spcAft>
                          <a:spcPts val="0"/>
                        </a:spcAft>
                        <a:buFont typeface="Symbol"/>
                        <a:buChar char=""/>
                      </a:pPr>
                      <a:r>
                        <a:rPr lang="en-US" sz="2000" dirty="0">
                          <a:effectLst/>
                        </a:rPr>
                        <a:t>argues</a:t>
                      </a:r>
                    </a:p>
                    <a:p>
                      <a:pPr marL="342900" marR="0" lvl="0" indent="-342900">
                        <a:lnSpc>
                          <a:spcPct val="115000"/>
                        </a:lnSpc>
                        <a:spcBef>
                          <a:spcPts val="0"/>
                        </a:spcBef>
                        <a:spcAft>
                          <a:spcPts val="0"/>
                        </a:spcAft>
                        <a:buFont typeface="Symbol"/>
                        <a:buChar char=""/>
                      </a:pPr>
                      <a:r>
                        <a:rPr lang="en-US" sz="2000" dirty="0">
                          <a:effectLst/>
                        </a:rPr>
                        <a:t>asserts</a:t>
                      </a:r>
                    </a:p>
                    <a:p>
                      <a:pPr marL="342900" marR="0" lvl="0" indent="-342900">
                        <a:lnSpc>
                          <a:spcPct val="115000"/>
                        </a:lnSpc>
                        <a:spcBef>
                          <a:spcPts val="0"/>
                        </a:spcBef>
                        <a:spcAft>
                          <a:spcPts val="0"/>
                        </a:spcAft>
                        <a:buFont typeface="Symbol"/>
                        <a:buChar char=""/>
                      </a:pPr>
                      <a:r>
                        <a:rPr lang="en-US" sz="2000" dirty="0">
                          <a:effectLst/>
                        </a:rPr>
                        <a:t>assumes</a:t>
                      </a:r>
                    </a:p>
                    <a:p>
                      <a:pPr marL="342900" marR="0" lvl="0" indent="-342900">
                        <a:lnSpc>
                          <a:spcPct val="115000"/>
                        </a:lnSpc>
                        <a:spcBef>
                          <a:spcPts val="0"/>
                        </a:spcBef>
                        <a:spcAft>
                          <a:spcPts val="0"/>
                        </a:spcAft>
                        <a:buFont typeface="Symbol"/>
                        <a:buChar char=""/>
                      </a:pPr>
                      <a:r>
                        <a:rPr lang="en-US" sz="2000" dirty="0">
                          <a:effectLst/>
                        </a:rPr>
                        <a:t>believes</a:t>
                      </a:r>
                    </a:p>
                    <a:p>
                      <a:pPr marL="342900" marR="0" lvl="0" indent="-342900">
                        <a:lnSpc>
                          <a:spcPct val="115000"/>
                        </a:lnSpc>
                        <a:spcBef>
                          <a:spcPts val="0"/>
                        </a:spcBef>
                        <a:spcAft>
                          <a:spcPts val="0"/>
                        </a:spcAft>
                        <a:buFont typeface="Symbol"/>
                        <a:buChar char=""/>
                      </a:pPr>
                      <a:r>
                        <a:rPr lang="en-US" sz="2000" dirty="0">
                          <a:effectLst/>
                        </a:rPr>
                        <a:t>charges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42900" marR="0" lvl="0" indent="-342900">
                        <a:lnSpc>
                          <a:spcPct val="115000"/>
                        </a:lnSpc>
                        <a:spcBef>
                          <a:spcPts val="0"/>
                        </a:spcBef>
                        <a:spcAft>
                          <a:spcPts val="0"/>
                        </a:spcAft>
                        <a:buFont typeface="Symbol"/>
                        <a:buChar char=""/>
                      </a:pPr>
                      <a:r>
                        <a:rPr lang="en-US" sz="2000" dirty="0">
                          <a:effectLst/>
                        </a:rPr>
                        <a:t>claims</a:t>
                      </a:r>
                    </a:p>
                    <a:p>
                      <a:pPr marL="342900" marR="0" lvl="0" indent="-342900">
                        <a:lnSpc>
                          <a:spcPct val="115000"/>
                        </a:lnSpc>
                        <a:spcBef>
                          <a:spcPts val="0"/>
                        </a:spcBef>
                        <a:spcAft>
                          <a:spcPts val="0"/>
                        </a:spcAft>
                        <a:buFont typeface="Symbol"/>
                        <a:buChar char=""/>
                      </a:pPr>
                      <a:r>
                        <a:rPr lang="en-US" sz="2000" dirty="0">
                          <a:effectLst/>
                        </a:rPr>
                        <a:t>confirms</a:t>
                      </a:r>
                    </a:p>
                    <a:p>
                      <a:pPr marL="342900" marR="0" lvl="0" indent="-342900">
                        <a:lnSpc>
                          <a:spcPct val="115000"/>
                        </a:lnSpc>
                        <a:spcBef>
                          <a:spcPts val="0"/>
                        </a:spcBef>
                        <a:spcAft>
                          <a:spcPts val="0"/>
                        </a:spcAft>
                        <a:buFont typeface="Symbol"/>
                        <a:buChar char=""/>
                      </a:pPr>
                      <a:r>
                        <a:rPr lang="en-US" sz="2000" dirty="0">
                          <a:effectLst/>
                        </a:rPr>
                        <a:t>contends</a:t>
                      </a:r>
                    </a:p>
                    <a:p>
                      <a:pPr marL="342900" marR="0" lvl="0" indent="-342900">
                        <a:lnSpc>
                          <a:spcPct val="115000"/>
                        </a:lnSpc>
                        <a:spcBef>
                          <a:spcPts val="0"/>
                        </a:spcBef>
                        <a:spcAft>
                          <a:spcPts val="0"/>
                        </a:spcAft>
                        <a:buFont typeface="Symbol"/>
                        <a:buChar char=""/>
                      </a:pPr>
                      <a:r>
                        <a:rPr lang="en-US" sz="2000" dirty="0">
                          <a:effectLst/>
                        </a:rPr>
                        <a:t>demonstrates</a:t>
                      </a:r>
                    </a:p>
                    <a:p>
                      <a:pPr marL="342900" marR="0" lvl="0" indent="-342900">
                        <a:lnSpc>
                          <a:spcPct val="115000"/>
                        </a:lnSpc>
                        <a:spcBef>
                          <a:spcPts val="0"/>
                        </a:spcBef>
                        <a:spcAft>
                          <a:spcPts val="0"/>
                        </a:spcAft>
                        <a:buFont typeface="Symbol"/>
                        <a:buChar char=""/>
                      </a:pPr>
                      <a:r>
                        <a:rPr lang="en-US" sz="2000" dirty="0">
                          <a:effectLst/>
                        </a:rPr>
                        <a:t>finds</a:t>
                      </a:r>
                    </a:p>
                    <a:p>
                      <a:pPr marL="342900" marR="0" lvl="0" indent="-342900">
                        <a:lnSpc>
                          <a:spcPct val="115000"/>
                        </a:lnSpc>
                        <a:spcBef>
                          <a:spcPts val="0"/>
                        </a:spcBef>
                        <a:spcAft>
                          <a:spcPts val="0"/>
                        </a:spcAft>
                        <a:buFont typeface="Symbol"/>
                        <a:buChar char=""/>
                      </a:pPr>
                      <a:r>
                        <a:rPr lang="en-US" sz="2000" dirty="0">
                          <a:effectLst/>
                        </a:rPr>
                        <a:t>holds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42900" marR="0" lvl="0" indent="-342900">
                        <a:lnSpc>
                          <a:spcPct val="115000"/>
                        </a:lnSpc>
                        <a:spcBef>
                          <a:spcPts val="0"/>
                        </a:spcBef>
                        <a:spcAft>
                          <a:spcPts val="0"/>
                        </a:spcAft>
                        <a:buFont typeface="Symbol"/>
                        <a:buChar char=""/>
                      </a:pPr>
                      <a:r>
                        <a:rPr lang="en-US" sz="2000" dirty="0">
                          <a:effectLst/>
                        </a:rPr>
                        <a:t>maintains</a:t>
                      </a:r>
                    </a:p>
                    <a:p>
                      <a:pPr marL="342900" marR="0" lvl="0" indent="-342900">
                        <a:lnSpc>
                          <a:spcPct val="115000"/>
                        </a:lnSpc>
                        <a:spcBef>
                          <a:spcPts val="0"/>
                        </a:spcBef>
                        <a:spcAft>
                          <a:spcPts val="0"/>
                        </a:spcAft>
                        <a:buFont typeface="Symbol"/>
                        <a:buChar char=""/>
                      </a:pPr>
                      <a:r>
                        <a:rPr lang="en-US" sz="2000" dirty="0">
                          <a:effectLst/>
                        </a:rPr>
                        <a:t>points out</a:t>
                      </a:r>
                    </a:p>
                    <a:p>
                      <a:pPr marL="342900" marR="0" lvl="0" indent="-342900">
                        <a:lnSpc>
                          <a:spcPct val="115000"/>
                        </a:lnSpc>
                        <a:spcBef>
                          <a:spcPts val="0"/>
                        </a:spcBef>
                        <a:spcAft>
                          <a:spcPts val="0"/>
                        </a:spcAft>
                        <a:buFont typeface="Symbol"/>
                        <a:buChar char=""/>
                      </a:pPr>
                      <a:r>
                        <a:rPr lang="en-US" sz="2000" dirty="0">
                          <a:effectLst/>
                        </a:rPr>
                        <a:t>proposes </a:t>
                      </a:r>
                    </a:p>
                    <a:p>
                      <a:pPr marL="342900" marR="0" lvl="0" indent="-342900">
                        <a:lnSpc>
                          <a:spcPct val="115000"/>
                        </a:lnSpc>
                        <a:spcBef>
                          <a:spcPts val="0"/>
                        </a:spcBef>
                        <a:spcAft>
                          <a:spcPts val="0"/>
                        </a:spcAft>
                        <a:buFont typeface="Symbol"/>
                        <a:buChar char=""/>
                      </a:pPr>
                      <a:r>
                        <a:rPr lang="en-US" sz="2000" dirty="0">
                          <a:effectLst/>
                        </a:rPr>
                        <a:t>recommends</a:t>
                      </a:r>
                    </a:p>
                    <a:p>
                      <a:pPr marL="342900" marR="0" lvl="0" indent="-342900">
                        <a:lnSpc>
                          <a:spcPct val="115000"/>
                        </a:lnSpc>
                        <a:spcBef>
                          <a:spcPts val="0"/>
                        </a:spcBef>
                        <a:spcAft>
                          <a:spcPts val="0"/>
                        </a:spcAft>
                        <a:buFont typeface="Symbol"/>
                        <a:buChar char=""/>
                      </a:pPr>
                      <a:r>
                        <a:rPr lang="en-US" sz="2000" dirty="0">
                          <a:effectLst/>
                        </a:rPr>
                        <a:t>suggests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4529244"/>
              </p:ext>
            </p:extLst>
          </p:nvPr>
        </p:nvGraphicFramePr>
        <p:xfrm>
          <a:off x="1473994" y="5410200"/>
          <a:ext cx="6196012" cy="672719"/>
        </p:xfrm>
        <a:graphic>
          <a:graphicData uri="http://schemas.openxmlformats.org/drawingml/2006/table">
            <a:tbl>
              <a:tblPr firstRow="1" firstCol="1" bandRow="1">
                <a:tableStyleId>{5C22544A-7EE6-4342-B048-85BDC9FD1C3A}</a:tableStyleId>
              </a:tblPr>
              <a:tblGrid>
                <a:gridCol w="3098006"/>
                <a:gridCol w="3098006"/>
              </a:tblGrid>
              <a:tr h="372571">
                <a:tc>
                  <a:txBody>
                    <a:bodyPr/>
                    <a:lstStyle/>
                    <a:p>
                      <a:pPr marL="342900" marR="0" lvl="0" indent="-342900">
                        <a:lnSpc>
                          <a:spcPct val="115000"/>
                        </a:lnSpc>
                        <a:spcBef>
                          <a:spcPts val="0"/>
                        </a:spcBef>
                        <a:spcAft>
                          <a:spcPts val="0"/>
                        </a:spcAft>
                        <a:buFont typeface="Symbol"/>
                        <a:buChar char=""/>
                      </a:pPr>
                      <a:r>
                        <a:rPr lang="en-US" sz="2000" dirty="0">
                          <a:effectLst/>
                        </a:rPr>
                        <a:t>acknowledges</a:t>
                      </a:r>
                    </a:p>
                    <a:p>
                      <a:pPr marL="342900" marR="0" lvl="0" indent="-342900">
                        <a:lnSpc>
                          <a:spcPct val="115000"/>
                        </a:lnSpc>
                        <a:spcBef>
                          <a:spcPts val="0"/>
                        </a:spcBef>
                        <a:spcAft>
                          <a:spcPts val="0"/>
                        </a:spcAft>
                        <a:buFont typeface="Symbol"/>
                        <a:buChar char=""/>
                      </a:pPr>
                      <a:r>
                        <a:rPr lang="en-US" sz="2000" dirty="0">
                          <a:effectLst/>
                        </a:rPr>
                        <a:t>admits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42900" marR="0" lvl="0" indent="-342900">
                        <a:lnSpc>
                          <a:spcPct val="115000"/>
                        </a:lnSpc>
                        <a:spcBef>
                          <a:spcPts val="0"/>
                        </a:spcBef>
                        <a:spcAft>
                          <a:spcPts val="0"/>
                        </a:spcAft>
                        <a:buFont typeface="Symbol"/>
                        <a:buChar char=""/>
                      </a:pPr>
                      <a:r>
                        <a:rPr lang="en-US" sz="2000" dirty="0">
                          <a:effectLst/>
                        </a:rPr>
                        <a:t>concedes</a:t>
                      </a:r>
                    </a:p>
                    <a:p>
                      <a:pPr marL="342900" marR="0" lvl="0" indent="-342900">
                        <a:lnSpc>
                          <a:spcPct val="115000"/>
                        </a:lnSpc>
                        <a:spcBef>
                          <a:spcPts val="0"/>
                        </a:spcBef>
                        <a:spcAft>
                          <a:spcPts val="0"/>
                        </a:spcAft>
                        <a:buFont typeface="Symbol"/>
                        <a:buChar char=""/>
                      </a:pPr>
                      <a:r>
                        <a:rPr lang="en-US" sz="2000" dirty="0">
                          <a:effectLst/>
                        </a:rPr>
                        <a:t>grants</a:t>
                      </a:r>
                      <a:endParaRPr lang="en-US" sz="2000" dirty="0">
                        <a:effectLst/>
                        <a:latin typeface="Times New Roman"/>
                        <a:ea typeface="Calibri"/>
                      </a:endParaRPr>
                    </a:p>
                  </a:txBody>
                  <a:tcPr marL="60745" marR="6074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bl>
          </a:graphicData>
        </a:graphic>
      </p:graphicFrame>
    </p:spTree>
    <p:extLst>
      <p:ext uri="{BB962C8B-B14F-4D97-AF65-F5344CB8AC3E}">
        <p14:creationId xmlns:p14="http://schemas.microsoft.com/office/powerpoint/2010/main" val="2396191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 VERBS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18314694"/>
              </p:ext>
            </p:extLst>
          </p:nvPr>
        </p:nvGraphicFramePr>
        <p:xfrm>
          <a:off x="1943100" y="1940560"/>
          <a:ext cx="5257800" cy="3926840"/>
        </p:xfrm>
        <a:graphic>
          <a:graphicData uri="http://schemas.openxmlformats.org/drawingml/2006/table">
            <a:tbl>
              <a:tblPr firstRow="1" firstCol="1" lastRow="1" lastCol="1" bandRow="1" bandCol="1">
                <a:tableStyleId>{5C22544A-7EE6-4342-B048-85BDC9FD1C3A}</a:tableStyleId>
              </a:tblPr>
              <a:tblGrid>
                <a:gridCol w="2628900"/>
                <a:gridCol w="2628900"/>
              </a:tblGrid>
              <a:tr h="0">
                <a:tc>
                  <a:txBody>
                    <a:bodyPr/>
                    <a:lstStyle/>
                    <a:p>
                      <a:pPr marL="0" marR="0" algn="ctr">
                        <a:spcBef>
                          <a:spcPts val="0"/>
                        </a:spcBef>
                        <a:spcAft>
                          <a:spcPts val="0"/>
                        </a:spcAft>
                      </a:pPr>
                      <a:r>
                        <a:rPr lang="en-US" sz="2000" u="sng" dirty="0">
                          <a:effectLst/>
                        </a:rPr>
                        <a:t>AGREEMENT:</a:t>
                      </a:r>
                      <a:endParaRPr lang="en-US" sz="2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algn="ctr">
                        <a:spcBef>
                          <a:spcPts val="0"/>
                        </a:spcBef>
                        <a:spcAft>
                          <a:spcPts val="0"/>
                        </a:spcAft>
                      </a:pPr>
                      <a:r>
                        <a:rPr lang="en-US" sz="2000" u="sng" dirty="0">
                          <a:effectLst/>
                        </a:rPr>
                        <a:t>DISAGREEMENT:</a:t>
                      </a:r>
                      <a:endParaRPr lang="en-US" sz="20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0">
                <a:tc>
                  <a:txBody>
                    <a:bodyPr/>
                    <a:lstStyle/>
                    <a:p>
                      <a:pPr marL="342900" marR="0" lvl="0" indent="-342900">
                        <a:lnSpc>
                          <a:spcPct val="115000"/>
                        </a:lnSpc>
                        <a:spcBef>
                          <a:spcPts val="0"/>
                        </a:spcBef>
                        <a:spcAft>
                          <a:spcPts val="0"/>
                        </a:spcAft>
                        <a:buFont typeface="Symbol"/>
                        <a:buChar char=""/>
                        <a:tabLst>
                          <a:tab pos="457200" algn="l"/>
                        </a:tabLst>
                      </a:pPr>
                      <a:r>
                        <a:rPr lang="en-US" sz="1600" dirty="0">
                          <a:effectLst/>
                        </a:rPr>
                        <a:t>agrees</a:t>
                      </a:r>
                    </a:p>
                    <a:p>
                      <a:pPr marL="342900" marR="0" lvl="0" indent="-342900">
                        <a:lnSpc>
                          <a:spcPct val="115000"/>
                        </a:lnSpc>
                        <a:spcBef>
                          <a:spcPts val="0"/>
                        </a:spcBef>
                        <a:spcAft>
                          <a:spcPts val="0"/>
                        </a:spcAft>
                        <a:buFont typeface="Symbol"/>
                        <a:buChar char=""/>
                        <a:tabLst>
                          <a:tab pos="457200" algn="l"/>
                        </a:tabLst>
                      </a:pPr>
                      <a:r>
                        <a:rPr lang="en-US" sz="1600" dirty="0">
                          <a:effectLst/>
                        </a:rPr>
                        <a:t>concurs</a:t>
                      </a:r>
                    </a:p>
                    <a:p>
                      <a:pPr marL="342900" marR="0" lvl="0" indent="-342900">
                        <a:lnSpc>
                          <a:spcPct val="115000"/>
                        </a:lnSpc>
                        <a:spcBef>
                          <a:spcPts val="0"/>
                        </a:spcBef>
                        <a:spcAft>
                          <a:spcPts val="0"/>
                        </a:spcAft>
                        <a:buFont typeface="Symbol"/>
                        <a:buChar char=""/>
                        <a:tabLst>
                          <a:tab pos="457200" algn="l"/>
                        </a:tabLst>
                      </a:pPr>
                      <a:r>
                        <a:rPr lang="en-US" sz="1600" dirty="0">
                          <a:effectLst/>
                        </a:rPr>
                        <a:t>confirms</a:t>
                      </a:r>
                    </a:p>
                    <a:p>
                      <a:pPr marL="342900" marR="0" lvl="0" indent="-342900">
                        <a:lnSpc>
                          <a:spcPct val="115000"/>
                        </a:lnSpc>
                        <a:spcBef>
                          <a:spcPts val="0"/>
                        </a:spcBef>
                        <a:spcAft>
                          <a:spcPts val="0"/>
                        </a:spcAft>
                        <a:buFont typeface="Symbol"/>
                        <a:buChar char=""/>
                        <a:tabLst>
                          <a:tab pos="457200" algn="l"/>
                        </a:tabLst>
                      </a:pPr>
                      <a:r>
                        <a:rPr lang="en-US" sz="1600" dirty="0">
                          <a:effectLst/>
                        </a:rPr>
                        <a:t>echoes</a:t>
                      </a:r>
                    </a:p>
                    <a:p>
                      <a:pPr marL="342900" marR="0" lvl="0" indent="-342900">
                        <a:lnSpc>
                          <a:spcPct val="115000"/>
                        </a:lnSpc>
                        <a:spcBef>
                          <a:spcPts val="0"/>
                        </a:spcBef>
                        <a:spcAft>
                          <a:spcPts val="0"/>
                        </a:spcAft>
                        <a:buFont typeface="Symbol"/>
                        <a:buChar char=""/>
                        <a:tabLst>
                          <a:tab pos="457200" algn="l"/>
                        </a:tabLst>
                      </a:pPr>
                      <a:r>
                        <a:rPr lang="en-US" sz="1600" dirty="0">
                          <a:effectLst/>
                        </a:rPr>
                        <a:t>reiterates</a:t>
                      </a:r>
                    </a:p>
                    <a:p>
                      <a:pPr marL="342900" marR="0" lvl="0" indent="-342900">
                        <a:lnSpc>
                          <a:spcPct val="115000"/>
                        </a:lnSpc>
                        <a:spcBef>
                          <a:spcPts val="0"/>
                        </a:spcBef>
                        <a:spcAft>
                          <a:spcPts val="0"/>
                        </a:spcAft>
                        <a:buFont typeface="Symbol"/>
                        <a:buChar char=""/>
                        <a:tabLst>
                          <a:tab pos="457200" algn="l"/>
                        </a:tabLst>
                      </a:pPr>
                      <a:r>
                        <a:rPr lang="en-US" sz="1600" dirty="0" smtClean="0">
                          <a:effectLst/>
                        </a:rPr>
                        <a:t>supports</a:t>
                      </a:r>
                      <a:endParaRPr lang="en-US" sz="1600" dirty="0">
                        <a:effectLst/>
                        <a:latin typeface="Times New Roman"/>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342900" marR="0" lvl="0" indent="-342900">
                        <a:lnSpc>
                          <a:spcPct val="115000"/>
                        </a:lnSpc>
                        <a:spcBef>
                          <a:spcPts val="0"/>
                        </a:spcBef>
                        <a:spcAft>
                          <a:spcPts val="0"/>
                        </a:spcAft>
                        <a:buFont typeface="Symbol"/>
                        <a:buChar char=""/>
                        <a:tabLst>
                          <a:tab pos="202565" algn="l"/>
                          <a:tab pos="231140" algn="l"/>
                        </a:tabLst>
                      </a:pPr>
                      <a:r>
                        <a:rPr lang="en-US" sz="1600" dirty="0" smtClean="0">
                          <a:effectLst/>
                        </a:rPr>
                        <a:t>challenges</a:t>
                      </a:r>
                    </a:p>
                    <a:p>
                      <a:pPr marL="342900" marR="0" lvl="0" indent="-342900">
                        <a:lnSpc>
                          <a:spcPct val="115000"/>
                        </a:lnSpc>
                        <a:spcBef>
                          <a:spcPts val="0"/>
                        </a:spcBef>
                        <a:spcAft>
                          <a:spcPts val="0"/>
                        </a:spcAft>
                        <a:buFont typeface="Symbol"/>
                        <a:buChar char=""/>
                        <a:tabLst>
                          <a:tab pos="202565" algn="l"/>
                        </a:tabLst>
                      </a:pPr>
                      <a:r>
                        <a:rPr lang="en-US" sz="1600" dirty="0" smtClean="0">
                          <a:effectLst/>
                        </a:rPr>
                        <a:t>complains</a:t>
                      </a:r>
                    </a:p>
                    <a:p>
                      <a:pPr marL="342900" marR="0" lvl="0" indent="-342900">
                        <a:lnSpc>
                          <a:spcPct val="115000"/>
                        </a:lnSpc>
                        <a:spcBef>
                          <a:spcPts val="0"/>
                        </a:spcBef>
                        <a:spcAft>
                          <a:spcPts val="0"/>
                        </a:spcAft>
                        <a:buFont typeface="Symbol"/>
                        <a:buChar char=""/>
                        <a:tabLst>
                          <a:tab pos="202565" algn="l"/>
                        </a:tabLst>
                      </a:pPr>
                      <a:r>
                        <a:rPr lang="en-US" sz="1600" dirty="0" smtClean="0">
                          <a:effectLst/>
                        </a:rPr>
                        <a:t>contradicts</a:t>
                      </a:r>
                    </a:p>
                    <a:p>
                      <a:pPr marL="342900" marR="0" lvl="0" indent="-342900">
                        <a:lnSpc>
                          <a:spcPct val="115000"/>
                        </a:lnSpc>
                        <a:spcBef>
                          <a:spcPts val="0"/>
                        </a:spcBef>
                        <a:spcAft>
                          <a:spcPts val="0"/>
                        </a:spcAft>
                        <a:buFont typeface="Symbol"/>
                        <a:buChar char=""/>
                        <a:tabLst>
                          <a:tab pos="202565" algn="l"/>
                        </a:tabLst>
                      </a:pPr>
                      <a:r>
                        <a:rPr lang="en-US" sz="1600" dirty="0" smtClean="0">
                          <a:effectLst/>
                        </a:rPr>
                        <a:t>contends</a:t>
                      </a:r>
                    </a:p>
                    <a:p>
                      <a:pPr marL="342900" marR="0" lvl="0" indent="-342900">
                        <a:lnSpc>
                          <a:spcPct val="115000"/>
                        </a:lnSpc>
                        <a:spcBef>
                          <a:spcPts val="0"/>
                        </a:spcBef>
                        <a:spcAft>
                          <a:spcPts val="0"/>
                        </a:spcAft>
                        <a:buFont typeface="Symbol"/>
                        <a:buChar char=""/>
                        <a:tabLst>
                          <a:tab pos="202565" algn="l"/>
                        </a:tabLst>
                      </a:pPr>
                      <a:r>
                        <a:rPr lang="en-US" sz="1600" dirty="0" smtClean="0">
                          <a:effectLst/>
                        </a:rPr>
                        <a:t>counters</a:t>
                      </a:r>
                    </a:p>
                    <a:p>
                      <a:pPr marL="342900" marR="0" lvl="0" indent="-342900">
                        <a:lnSpc>
                          <a:spcPct val="115000"/>
                        </a:lnSpc>
                        <a:spcBef>
                          <a:spcPts val="0"/>
                        </a:spcBef>
                        <a:spcAft>
                          <a:spcPts val="0"/>
                        </a:spcAft>
                        <a:buFont typeface="Symbol"/>
                        <a:buChar char=""/>
                        <a:tabLst>
                          <a:tab pos="202565" algn="l"/>
                        </a:tabLst>
                      </a:pPr>
                      <a:r>
                        <a:rPr lang="en-US" sz="1600" dirty="0" smtClean="0">
                          <a:effectLst/>
                        </a:rPr>
                        <a:t>criticizes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denies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disputes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questions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refutes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rejects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warns</a:t>
                      </a:r>
                    </a:p>
                    <a:p>
                      <a:pPr marL="342900" marR="0" lvl="0" indent="-342900">
                        <a:lnSpc>
                          <a:spcPct val="115000"/>
                        </a:lnSpc>
                        <a:spcBef>
                          <a:spcPts val="0"/>
                        </a:spcBef>
                        <a:spcAft>
                          <a:spcPts val="0"/>
                        </a:spcAft>
                        <a:buFont typeface="Symbol"/>
                        <a:buChar char=""/>
                        <a:tabLst>
                          <a:tab pos="241935" algn="l"/>
                        </a:tabLst>
                      </a:pPr>
                      <a:r>
                        <a:rPr lang="en-US" sz="1600" dirty="0" smtClean="0">
                          <a:effectLst/>
                        </a:rPr>
                        <a:t>disagrees </a:t>
                      </a:r>
                      <a:endParaRPr lang="en-US" sz="1600"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bl>
          </a:graphicData>
        </a:graphic>
      </p:graphicFrame>
    </p:spTree>
    <p:extLst>
      <p:ext uri="{BB962C8B-B14F-4D97-AF65-F5344CB8AC3E}">
        <p14:creationId xmlns:p14="http://schemas.microsoft.com/office/powerpoint/2010/main" val="404386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fontScale="92500" lnSpcReduction="10000"/>
          </a:bodyPr>
          <a:lstStyle/>
          <a:p>
            <a:pPr lvl="0"/>
            <a:r>
              <a:rPr lang="en-US" u="sng" dirty="0" smtClean="0">
                <a:solidFill>
                  <a:srgbClr val="C00000"/>
                </a:solidFill>
              </a:rPr>
              <a:t>(1) LEAD </a:t>
            </a:r>
            <a:r>
              <a:rPr lang="en-US" u="sng" dirty="0">
                <a:solidFill>
                  <a:srgbClr val="C00000"/>
                </a:solidFill>
              </a:rPr>
              <a:t>IN:</a:t>
            </a:r>
            <a:endParaRPr lang="en-US" dirty="0">
              <a:solidFill>
                <a:srgbClr val="C00000"/>
              </a:solidFill>
            </a:endParaRPr>
          </a:p>
          <a:p>
            <a:pPr lvl="1"/>
            <a:r>
              <a:rPr lang="en-US" sz="2400" dirty="0"/>
              <a:t>While you are researchers, you are writers first.</a:t>
            </a:r>
          </a:p>
          <a:p>
            <a:pPr lvl="2"/>
            <a:r>
              <a:rPr lang="en-US" dirty="0"/>
              <a:t>Without quality writing, valuable ideas are lost or ignored.</a:t>
            </a:r>
          </a:p>
          <a:p>
            <a:pPr lvl="2"/>
            <a:r>
              <a:rPr lang="en-US" dirty="0"/>
              <a:t>If attribution is uneasy to determine or if sentences are difficult to read or if logic is hard to follow, you will not be trusted, not be persuasive, and not be read.</a:t>
            </a:r>
          </a:p>
          <a:p>
            <a:pPr lvl="2"/>
            <a:r>
              <a:rPr lang="en-US" dirty="0"/>
              <a:t>Readers equate poor writing quality with poor investigative, analytical, and ethical quality.</a:t>
            </a:r>
          </a:p>
          <a:p>
            <a:pPr lvl="3"/>
            <a:r>
              <a:rPr lang="en-US" dirty="0"/>
              <a:t>Bad writing = bad research, bad critical thinking, and bad credibility.</a:t>
            </a:r>
          </a:p>
          <a:p>
            <a:pPr lvl="1"/>
            <a:r>
              <a:rPr lang="en-US" sz="2400" dirty="0"/>
              <a:t>One solution is to employ </a:t>
            </a:r>
            <a:r>
              <a:rPr lang="en-US" sz="2400" u="sng" dirty="0">
                <a:solidFill>
                  <a:srgbClr val="0000FF"/>
                </a:solidFill>
              </a:rPr>
              <a:t>Lead-In Expressions</a:t>
            </a:r>
            <a:r>
              <a:rPr lang="en-US" sz="2400" dirty="0"/>
              <a:t>.</a:t>
            </a:r>
          </a:p>
          <a:p>
            <a:pPr lvl="2"/>
            <a:r>
              <a:rPr lang="en-US" dirty="0"/>
              <a:t>aka, </a:t>
            </a:r>
            <a:r>
              <a:rPr lang="en-US" i="1" dirty="0">
                <a:solidFill>
                  <a:srgbClr val="00B050"/>
                </a:solidFill>
              </a:rPr>
              <a:t>preview </a:t>
            </a:r>
            <a:r>
              <a:rPr lang="en-US" i="1" dirty="0" smtClean="0">
                <a:solidFill>
                  <a:srgbClr val="00B050"/>
                </a:solidFill>
              </a:rPr>
              <a:t>sentences</a:t>
            </a:r>
            <a:endParaRPr lang="en-US" i="1" dirty="0">
              <a:solidFill>
                <a:srgbClr val="00B050"/>
              </a:solidFill>
            </a:endParaRPr>
          </a:p>
        </p:txBody>
      </p:sp>
    </p:spTree>
    <p:extLst>
      <p:ext uri="{BB962C8B-B14F-4D97-AF65-F5344CB8AC3E}">
        <p14:creationId xmlns:p14="http://schemas.microsoft.com/office/powerpoint/2010/main" val="515291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fontScale="92500" lnSpcReduction="20000"/>
          </a:bodyPr>
          <a:lstStyle/>
          <a:p>
            <a:pPr lvl="0"/>
            <a:r>
              <a:rPr lang="en-US" u="sng" dirty="0" smtClean="0">
                <a:solidFill>
                  <a:srgbClr val="C00000"/>
                </a:solidFill>
              </a:rPr>
              <a:t>(1) LEAD </a:t>
            </a:r>
            <a:r>
              <a:rPr lang="en-US" u="sng" dirty="0">
                <a:solidFill>
                  <a:srgbClr val="C00000"/>
                </a:solidFill>
              </a:rPr>
              <a:t>IN:</a:t>
            </a:r>
            <a:endParaRPr lang="en-US" dirty="0">
              <a:solidFill>
                <a:srgbClr val="C00000"/>
              </a:solidFill>
            </a:endParaRPr>
          </a:p>
          <a:p>
            <a:pPr lvl="1"/>
            <a:r>
              <a:rPr lang="en-US" sz="2400" dirty="0" smtClean="0"/>
              <a:t>Lead-in </a:t>
            </a:r>
            <a:r>
              <a:rPr lang="en-US" sz="2400" dirty="0"/>
              <a:t>expressions </a:t>
            </a:r>
            <a:r>
              <a:rPr lang="en-US" sz="2400" u="sng" dirty="0">
                <a:solidFill>
                  <a:srgbClr val="0000FF"/>
                </a:solidFill>
              </a:rPr>
              <a:t>set up</a:t>
            </a:r>
            <a:r>
              <a:rPr lang="en-US" sz="2400" dirty="0">
                <a:solidFill>
                  <a:srgbClr val="0000FF"/>
                </a:solidFill>
              </a:rPr>
              <a:t> </a:t>
            </a:r>
            <a:r>
              <a:rPr lang="en-US" sz="2400" dirty="0"/>
              <a:t>(or “lead in to”) borrowed information.</a:t>
            </a:r>
          </a:p>
          <a:p>
            <a:pPr lvl="1"/>
            <a:r>
              <a:rPr lang="en-US" sz="2400" dirty="0"/>
              <a:t>They allow research writers to introduce </a:t>
            </a:r>
            <a:r>
              <a:rPr lang="en-US" sz="2400" i="1" dirty="0">
                <a:solidFill>
                  <a:srgbClr val="00B050"/>
                </a:solidFill>
              </a:rPr>
              <a:t>smoothly</a:t>
            </a:r>
            <a:r>
              <a:rPr lang="en-US" sz="2400" dirty="0"/>
              <a:t>, </a:t>
            </a:r>
            <a:r>
              <a:rPr lang="en-US" sz="2400" i="1" dirty="0">
                <a:solidFill>
                  <a:srgbClr val="00B050"/>
                </a:solidFill>
              </a:rPr>
              <a:t>coherently</a:t>
            </a:r>
            <a:r>
              <a:rPr lang="en-US" sz="2400" dirty="0"/>
              <a:t>, and </a:t>
            </a:r>
            <a:r>
              <a:rPr lang="en-US" sz="2400" i="1" dirty="0">
                <a:solidFill>
                  <a:srgbClr val="00B050"/>
                </a:solidFill>
              </a:rPr>
              <a:t>efficiently</a:t>
            </a:r>
            <a:r>
              <a:rPr lang="en-US" sz="2400" dirty="0">
                <a:solidFill>
                  <a:srgbClr val="00B050"/>
                </a:solidFill>
              </a:rPr>
              <a:t> </a:t>
            </a:r>
            <a:r>
              <a:rPr lang="en-US" sz="2400" dirty="0"/>
              <a:t>source material.</a:t>
            </a:r>
          </a:p>
          <a:p>
            <a:pPr lvl="1"/>
            <a:r>
              <a:rPr lang="en-US" sz="2400" dirty="0"/>
              <a:t>Thus, they have a </a:t>
            </a:r>
            <a:r>
              <a:rPr lang="en-US" sz="2400" i="1" dirty="0">
                <a:solidFill>
                  <a:srgbClr val="660033"/>
                </a:solidFill>
              </a:rPr>
              <a:t>transitional</a:t>
            </a:r>
            <a:r>
              <a:rPr lang="en-US" sz="2400" dirty="0">
                <a:solidFill>
                  <a:srgbClr val="660033"/>
                </a:solidFill>
              </a:rPr>
              <a:t> function</a:t>
            </a:r>
            <a:r>
              <a:rPr lang="en-US" sz="2400" dirty="0"/>
              <a:t>. </a:t>
            </a:r>
          </a:p>
          <a:p>
            <a:pPr lvl="1"/>
            <a:r>
              <a:rPr lang="en-US" sz="2400" dirty="0"/>
              <a:t>Sample paragraph (name, explain, </a:t>
            </a:r>
            <a:r>
              <a:rPr lang="en-US" sz="2400" u="sng" dirty="0"/>
              <a:t>illustrate</a:t>
            </a:r>
            <a:r>
              <a:rPr lang="en-US" sz="2400" dirty="0"/>
              <a:t>, reiterate) with lead-ins:</a:t>
            </a:r>
          </a:p>
          <a:p>
            <a:pPr lvl="2"/>
            <a:r>
              <a:rPr lang="en-US" dirty="0"/>
              <a:t>Topic Sentence. Clarifying sentence.  Illustration:  </a:t>
            </a:r>
            <a:r>
              <a:rPr lang="en-US" u="sng" dirty="0">
                <a:solidFill>
                  <a:srgbClr val="00B0F0"/>
                </a:solidFill>
              </a:rPr>
              <a:t>Jayne Smyth, founder of the Ethics in Politics Association and author of the Web article “The Ethical Deportments of the 2008 Presidential Candidates,”</a:t>
            </a:r>
            <a:r>
              <a:rPr lang="en-US" u="sng" dirty="0"/>
              <a:t> asserts, “…” (par.6).  She further notes that “…” (par.3).</a:t>
            </a:r>
            <a:r>
              <a:rPr lang="en-US" dirty="0"/>
              <a:t>  In other words, brief explanation.  Thus, warrant statement.</a:t>
            </a:r>
          </a:p>
        </p:txBody>
      </p:sp>
    </p:spTree>
    <p:extLst>
      <p:ext uri="{BB962C8B-B14F-4D97-AF65-F5344CB8AC3E}">
        <p14:creationId xmlns:p14="http://schemas.microsoft.com/office/powerpoint/2010/main" val="3689739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a:bodyPr>
          <a:lstStyle/>
          <a:p>
            <a:pPr lvl="0"/>
            <a:r>
              <a:rPr lang="en-US" sz="2200" u="sng" dirty="0" smtClean="0">
                <a:solidFill>
                  <a:srgbClr val="C00000"/>
                </a:solidFill>
              </a:rPr>
              <a:t>(2) ACKNOWLEDGEMENT:</a:t>
            </a:r>
            <a:endParaRPr lang="en-US" sz="2200" dirty="0">
              <a:solidFill>
                <a:srgbClr val="C00000"/>
              </a:solidFill>
            </a:endParaRPr>
          </a:p>
          <a:p>
            <a:pPr lvl="1"/>
            <a:r>
              <a:rPr lang="en-US" dirty="0"/>
              <a:t>As research writers, you want </a:t>
            </a:r>
            <a:r>
              <a:rPr lang="en-US" dirty="0">
                <a:solidFill>
                  <a:srgbClr val="0000FF"/>
                </a:solidFill>
              </a:rPr>
              <a:t>to acknowledge </a:t>
            </a:r>
            <a:r>
              <a:rPr lang="en-US" dirty="0"/>
              <a:t>the originator of data, ideas.</a:t>
            </a:r>
          </a:p>
          <a:p>
            <a:pPr lvl="1"/>
            <a:r>
              <a:rPr lang="en-US" dirty="0"/>
              <a:t>Lead-In Expressions allow you </a:t>
            </a:r>
            <a:r>
              <a:rPr lang="en-US" dirty="0">
                <a:solidFill>
                  <a:srgbClr val="00B050"/>
                </a:solidFill>
              </a:rPr>
              <a:t>to give credit to </a:t>
            </a:r>
            <a:r>
              <a:rPr lang="en-US" dirty="0"/>
              <a:t>someone else’s hard work and critical thinking while admitting that an idea is not your own.</a:t>
            </a:r>
          </a:p>
        </p:txBody>
      </p:sp>
    </p:spTree>
    <p:extLst>
      <p:ext uri="{BB962C8B-B14F-4D97-AF65-F5344CB8AC3E}">
        <p14:creationId xmlns:p14="http://schemas.microsoft.com/office/powerpoint/2010/main" val="73797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a:bodyPr>
          <a:lstStyle/>
          <a:p>
            <a:pPr lvl="0"/>
            <a:r>
              <a:rPr lang="en-US" sz="2200" u="sng" dirty="0" smtClean="0">
                <a:solidFill>
                  <a:srgbClr val="C00000"/>
                </a:solidFill>
              </a:rPr>
              <a:t>(3) DEMARCATION:</a:t>
            </a:r>
            <a:endParaRPr lang="en-US" sz="2200" dirty="0">
              <a:solidFill>
                <a:srgbClr val="C00000"/>
              </a:solidFill>
            </a:endParaRPr>
          </a:p>
          <a:p>
            <a:pPr lvl="1"/>
            <a:r>
              <a:rPr lang="en-US" dirty="0"/>
              <a:t>As research writers, you want </a:t>
            </a:r>
            <a:r>
              <a:rPr lang="en-US" dirty="0">
                <a:solidFill>
                  <a:srgbClr val="0000FF"/>
                </a:solidFill>
              </a:rPr>
              <a:t>to differentiate </a:t>
            </a:r>
            <a:r>
              <a:rPr lang="en-US" dirty="0"/>
              <a:t>clearly between </a:t>
            </a:r>
            <a:r>
              <a:rPr lang="en-US" dirty="0">
                <a:solidFill>
                  <a:srgbClr val="00B050"/>
                </a:solidFill>
              </a:rPr>
              <a:t>your own ideas </a:t>
            </a:r>
            <a:r>
              <a:rPr lang="en-US" dirty="0"/>
              <a:t>and </a:t>
            </a:r>
            <a:r>
              <a:rPr lang="en-US" dirty="0">
                <a:solidFill>
                  <a:srgbClr val="00B050"/>
                </a:solidFill>
              </a:rPr>
              <a:t>those of your sources</a:t>
            </a:r>
            <a:r>
              <a:rPr lang="en-US" dirty="0"/>
              <a:t>.</a:t>
            </a:r>
          </a:p>
          <a:p>
            <a:pPr lvl="1"/>
            <a:r>
              <a:rPr lang="en-US" dirty="0"/>
              <a:t>Lead-In Expressions are one manner of </a:t>
            </a:r>
            <a:r>
              <a:rPr lang="en-US" i="1" dirty="0"/>
              <a:t>demarcation</a:t>
            </a:r>
            <a:r>
              <a:rPr lang="en-US" dirty="0"/>
              <a:t>, which provide an </a:t>
            </a:r>
            <a:r>
              <a:rPr lang="en-US" dirty="0">
                <a:solidFill>
                  <a:srgbClr val="7030A0"/>
                </a:solidFill>
              </a:rPr>
              <a:t>evident marker </a:t>
            </a:r>
            <a:r>
              <a:rPr lang="en-US" dirty="0"/>
              <a:t>and </a:t>
            </a:r>
            <a:r>
              <a:rPr lang="en-US" dirty="0">
                <a:solidFill>
                  <a:srgbClr val="7030A0"/>
                </a:solidFill>
              </a:rPr>
              <a:t>smooth transition </a:t>
            </a:r>
            <a:r>
              <a:rPr lang="en-US" dirty="0"/>
              <a:t>from your ideas to those of your source. </a:t>
            </a:r>
          </a:p>
          <a:p>
            <a:pPr lvl="3"/>
            <a:r>
              <a:rPr lang="en-US" dirty="0"/>
              <a:t>Informs readers whose idea is whose.</a:t>
            </a:r>
          </a:p>
          <a:p>
            <a:pPr lvl="3"/>
            <a:r>
              <a:rPr lang="en-US" dirty="0"/>
              <a:t>Is this the writer’s idea, opinion </a:t>
            </a:r>
            <a:r>
              <a:rPr lang="en-US" u="sng" dirty="0"/>
              <a:t>or</a:t>
            </a:r>
            <a:r>
              <a:rPr lang="en-US" dirty="0"/>
              <a:t> is it a source’s fact, proof?</a:t>
            </a:r>
          </a:p>
        </p:txBody>
      </p:sp>
    </p:spTree>
    <p:extLst>
      <p:ext uri="{BB962C8B-B14F-4D97-AF65-F5344CB8AC3E}">
        <p14:creationId xmlns:p14="http://schemas.microsoft.com/office/powerpoint/2010/main" val="1378166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fontScale="92500" lnSpcReduction="10000"/>
          </a:bodyPr>
          <a:lstStyle/>
          <a:p>
            <a:pPr lvl="0"/>
            <a:r>
              <a:rPr lang="en-US" u="sng" dirty="0" smtClean="0">
                <a:solidFill>
                  <a:srgbClr val="C00000"/>
                </a:solidFill>
              </a:rPr>
              <a:t>(4) CLARITY:</a:t>
            </a:r>
            <a:endParaRPr lang="en-US" dirty="0">
              <a:solidFill>
                <a:srgbClr val="C00000"/>
              </a:solidFill>
            </a:endParaRPr>
          </a:p>
          <a:p>
            <a:pPr lvl="1"/>
            <a:r>
              <a:rPr lang="en-US" sz="2400" dirty="0"/>
              <a:t>As research writers, you often place ideas or information into your own words, typically because you can convey the idea more concisely or clearly than the original.</a:t>
            </a:r>
          </a:p>
          <a:p>
            <a:pPr lvl="1"/>
            <a:r>
              <a:rPr lang="en-US" sz="2400" dirty="0"/>
              <a:t>Consequently, a source-identifying lead-in is particularly important with </a:t>
            </a:r>
            <a:r>
              <a:rPr lang="en-US" sz="2400" dirty="0">
                <a:solidFill>
                  <a:srgbClr val="0000FF"/>
                </a:solidFill>
              </a:rPr>
              <a:t>paraphrases</a:t>
            </a:r>
            <a:r>
              <a:rPr lang="en-US" sz="2400" dirty="0"/>
              <a:t> and </a:t>
            </a:r>
            <a:r>
              <a:rPr lang="en-US" sz="2400" dirty="0">
                <a:solidFill>
                  <a:srgbClr val="0000FF"/>
                </a:solidFill>
              </a:rPr>
              <a:t>summaries</a:t>
            </a:r>
            <a:r>
              <a:rPr lang="en-US" sz="2400" dirty="0"/>
              <a:t>. </a:t>
            </a:r>
          </a:p>
          <a:p>
            <a:pPr lvl="1"/>
            <a:r>
              <a:rPr lang="en-US" sz="2400" dirty="0">
                <a:solidFill>
                  <a:srgbClr val="00B050"/>
                </a:solidFill>
              </a:rPr>
              <a:t>Without the lead-in, your reader will not know where the paraphrase (the source’s ideas) begins </a:t>
            </a:r>
          </a:p>
          <a:p>
            <a:pPr lvl="2"/>
            <a:r>
              <a:rPr lang="en-US" i="1" dirty="0"/>
              <a:t>because</a:t>
            </a:r>
            <a:r>
              <a:rPr lang="en-US" dirty="0"/>
              <a:t> you use no quotation marks and </a:t>
            </a:r>
          </a:p>
          <a:p>
            <a:pPr lvl="2"/>
            <a:r>
              <a:rPr lang="en-US" i="1" dirty="0"/>
              <a:t>because</a:t>
            </a:r>
            <a:r>
              <a:rPr lang="en-US" dirty="0"/>
              <a:t> you are using your own words</a:t>
            </a:r>
          </a:p>
        </p:txBody>
      </p:sp>
    </p:spTree>
    <p:extLst>
      <p:ext uri="{BB962C8B-B14F-4D97-AF65-F5344CB8AC3E}">
        <p14:creationId xmlns:p14="http://schemas.microsoft.com/office/powerpoint/2010/main" val="2593390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lnSpcReduction="10000"/>
          </a:bodyPr>
          <a:lstStyle/>
          <a:p>
            <a:pPr lvl="0"/>
            <a:r>
              <a:rPr lang="en-US" sz="2200" u="sng" dirty="0" smtClean="0">
                <a:solidFill>
                  <a:srgbClr val="C00000"/>
                </a:solidFill>
              </a:rPr>
              <a:t>(4) CLARITY:</a:t>
            </a:r>
            <a:endParaRPr lang="en-US" sz="2200" dirty="0">
              <a:solidFill>
                <a:srgbClr val="C00000"/>
              </a:solidFill>
            </a:endParaRPr>
          </a:p>
          <a:p>
            <a:pPr lvl="1"/>
            <a:r>
              <a:rPr lang="en-US" sz="2400" dirty="0"/>
              <a:t>Paraphrase example with required lead-in: (Any of the three lead-in patterns could be used):</a:t>
            </a:r>
          </a:p>
          <a:p>
            <a:pPr lvl="2"/>
            <a:r>
              <a:rPr lang="en-US" i="1" dirty="0">
                <a:solidFill>
                  <a:srgbClr val="7030A0"/>
                </a:solidFill>
              </a:rPr>
              <a:t>Jack B. Nimble believes composition teachers can eliminate the crippling fear students experience when they face an empty screen or a blank sheet of paper by making the young writers routinely practice the free-writing process (97).</a:t>
            </a:r>
            <a:r>
              <a:rPr lang="en-US" dirty="0">
                <a:solidFill>
                  <a:srgbClr val="7030A0"/>
                </a:solidFill>
              </a:rPr>
              <a:t> </a:t>
            </a:r>
          </a:p>
          <a:p>
            <a:pPr lvl="2"/>
            <a:r>
              <a:rPr lang="en-US" u="sng" dirty="0">
                <a:solidFill>
                  <a:srgbClr val="00B0F0"/>
                </a:solidFill>
              </a:rPr>
              <a:t>Note</a:t>
            </a:r>
            <a:r>
              <a:rPr lang="en-US" dirty="0"/>
              <a:t>: The example above is a paraphrase, so you do not need to surround the words with quotation marks. However, the idea still needs a citation (97). The same applies to summaries. </a:t>
            </a:r>
          </a:p>
        </p:txBody>
      </p:sp>
    </p:spTree>
    <p:extLst>
      <p:ext uri="{BB962C8B-B14F-4D97-AF65-F5344CB8AC3E}">
        <p14:creationId xmlns:p14="http://schemas.microsoft.com/office/powerpoint/2010/main" val="3723043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66"/>
                </a:solidFill>
              </a:rPr>
              <a:t>PURPOSE</a:t>
            </a:r>
            <a:endParaRPr lang="en-US" dirty="0">
              <a:solidFill>
                <a:srgbClr val="000066"/>
              </a:solidFill>
            </a:endParaRPr>
          </a:p>
        </p:txBody>
      </p:sp>
      <p:sp>
        <p:nvSpPr>
          <p:cNvPr id="3" name="Content Placeholder 2"/>
          <p:cNvSpPr>
            <a:spLocks noGrp="1"/>
          </p:cNvSpPr>
          <p:nvPr>
            <p:ph idx="1"/>
          </p:nvPr>
        </p:nvSpPr>
        <p:spPr/>
        <p:txBody>
          <a:bodyPr>
            <a:normAutofit/>
          </a:bodyPr>
          <a:lstStyle/>
          <a:p>
            <a:pPr lvl="0"/>
            <a:r>
              <a:rPr lang="en-US" sz="2200" u="sng" dirty="0" smtClean="0">
                <a:solidFill>
                  <a:srgbClr val="C00000"/>
                </a:solidFill>
              </a:rPr>
              <a:t>(5) CREDIBILITY:</a:t>
            </a:r>
            <a:endParaRPr lang="en-US" sz="2200" dirty="0">
              <a:solidFill>
                <a:srgbClr val="C00000"/>
              </a:solidFill>
            </a:endParaRPr>
          </a:p>
          <a:p>
            <a:pPr lvl="1"/>
            <a:r>
              <a:rPr lang="en-US" dirty="0"/>
              <a:t>As research writers, your </a:t>
            </a:r>
            <a:r>
              <a:rPr lang="en-US" dirty="0">
                <a:solidFill>
                  <a:srgbClr val="0000FF"/>
                </a:solidFill>
              </a:rPr>
              <a:t>credibility</a:t>
            </a:r>
            <a:r>
              <a:rPr lang="en-US" dirty="0"/>
              <a:t> (</a:t>
            </a:r>
            <a:r>
              <a:rPr lang="en-US" i="1" dirty="0">
                <a:solidFill>
                  <a:srgbClr val="00B050"/>
                </a:solidFill>
              </a:rPr>
              <a:t>trustworthiness or reliabilit</a:t>
            </a:r>
            <a:r>
              <a:rPr lang="en-US" dirty="0"/>
              <a:t>y) is crucial – </a:t>
            </a:r>
            <a:endParaRPr lang="en-US" dirty="0" smtClean="0"/>
          </a:p>
          <a:p>
            <a:pPr lvl="2"/>
            <a:r>
              <a:rPr lang="en-US" dirty="0" smtClean="0"/>
              <a:t>to </a:t>
            </a:r>
            <a:r>
              <a:rPr lang="en-US" dirty="0"/>
              <a:t>be </a:t>
            </a:r>
            <a:r>
              <a:rPr lang="en-US" dirty="0">
                <a:solidFill>
                  <a:srgbClr val="7030A0"/>
                </a:solidFill>
              </a:rPr>
              <a:t>successfully persuasive or argumentative </a:t>
            </a:r>
            <a:r>
              <a:rPr lang="en-US" dirty="0"/>
              <a:t>or to be </a:t>
            </a:r>
            <a:r>
              <a:rPr lang="en-US" dirty="0">
                <a:solidFill>
                  <a:srgbClr val="7030A0"/>
                </a:solidFill>
              </a:rPr>
              <a:t>seriously received </a:t>
            </a:r>
            <a:r>
              <a:rPr lang="en-US" dirty="0"/>
              <a:t>or believed by the reader.  </a:t>
            </a:r>
            <a:endParaRPr lang="en-US" dirty="0" smtClean="0"/>
          </a:p>
          <a:p>
            <a:pPr lvl="1"/>
            <a:r>
              <a:rPr lang="en-US" dirty="0" smtClean="0"/>
              <a:t>Think </a:t>
            </a:r>
            <a:r>
              <a:rPr lang="en-US" dirty="0"/>
              <a:t>of this credibility akin to what Shakespeare in </a:t>
            </a:r>
            <a:r>
              <a:rPr lang="en-US" u="sng" dirty="0"/>
              <a:t>Othello</a:t>
            </a:r>
            <a:r>
              <a:rPr lang="en-US" dirty="0"/>
              <a:t> calls “reputation” (2:3) or “my good name” (3:3), without which “makes me poor indeed” (3:3).</a:t>
            </a:r>
          </a:p>
        </p:txBody>
      </p:sp>
    </p:spTree>
    <p:extLst>
      <p:ext uri="{BB962C8B-B14F-4D97-AF65-F5344CB8AC3E}">
        <p14:creationId xmlns:p14="http://schemas.microsoft.com/office/powerpoint/2010/main" val="2047822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223</TotalTime>
  <Words>1681</Words>
  <Application>Microsoft Office PowerPoint</Application>
  <PresentationFormat>On-screen Show (4:3)</PresentationFormat>
  <Paragraphs>224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Pushpin</vt:lpstr>
      <vt:lpstr>LEAD-IN EXPRESSIONS </vt:lpstr>
      <vt:lpstr>Lead-In Expressions:</vt:lpstr>
      <vt:lpstr>PURPOSE</vt:lpstr>
      <vt:lpstr>PURPOSE</vt:lpstr>
      <vt:lpstr>PURPOSE</vt:lpstr>
      <vt:lpstr>PURPOSE</vt:lpstr>
      <vt:lpstr>PURPOSE</vt:lpstr>
      <vt:lpstr>PURPOSE</vt:lpstr>
      <vt:lpstr>PURPOSE</vt:lpstr>
      <vt:lpstr>PURPOSE</vt:lpstr>
      <vt:lpstr>PURPOSE</vt:lpstr>
      <vt:lpstr>PURPOSE</vt:lpstr>
      <vt:lpstr>Lead-In Expressions:</vt:lpstr>
      <vt:lpstr>FORMAT</vt:lpstr>
      <vt:lpstr>FORMAT</vt:lpstr>
      <vt:lpstr>FORMAT</vt:lpstr>
      <vt:lpstr>FORMAT</vt:lpstr>
      <vt:lpstr>Lead-In Expressions:</vt:lpstr>
      <vt:lpstr>PATTERNS</vt:lpstr>
      <vt:lpstr>PATTERNS</vt:lpstr>
      <vt:lpstr>PATTERNS</vt:lpstr>
      <vt:lpstr>PATTERNS</vt:lpstr>
      <vt:lpstr>Lead-In Expressions:</vt:lpstr>
      <vt:lpstr>LEAD-IN VERBS</vt:lpstr>
      <vt:lpstr>LEAD-IN VERBS</vt:lpstr>
      <vt:lpstr>LEAD-IN VERBS</vt:lpstr>
      <vt:lpstr>LEAD-IN VERBS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JMD27</dc:creator>
  <cp:lastModifiedBy>LCCC</cp:lastModifiedBy>
  <cp:revision>18</cp:revision>
  <dcterms:created xsi:type="dcterms:W3CDTF">2014-05-20T14:40:14Z</dcterms:created>
  <dcterms:modified xsi:type="dcterms:W3CDTF">2014-06-05T16:55:30Z</dcterms:modified>
</cp:coreProperties>
</file>