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9" r:id="rId10"/>
    <p:sldId id="262" r:id="rId11"/>
    <p:sldId id="263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15200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15200" cy="4052943"/>
          </a:xfrm>
        </p:spPr>
        <p:txBody>
          <a:bodyPr/>
          <a:lstStyle>
            <a:lvl1pPr>
              <a:defRPr b="1"/>
            </a:lvl1pPr>
            <a:lvl2pPr marL="640080" indent="-274320">
              <a:buFont typeface="Wingdings" panose="05000000000000000000" pitchFamily="2" charset="2"/>
              <a:buChar char="§"/>
              <a:defRPr b="1"/>
            </a:lvl2pPr>
            <a:lvl3pPr marL="914400" indent="-228600">
              <a:buFont typeface="Courier New" panose="02070309020205020404" pitchFamily="49" charset="0"/>
              <a:buChar char="o"/>
              <a:defRPr b="1"/>
            </a:lvl3pPr>
            <a:lvl4pPr marL="128016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2575" y="5809152"/>
            <a:ext cx="299425" cy="3651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fld id="{9F89D1FD-FF34-4CF2-925B-9B0556C035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11E38E-B86D-4A8C-9947-25221C140B3F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89D1FD-FF34-4CF2-925B-9B0556C035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CRITICAL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SKILLS</a:t>
            </a:r>
          </a:p>
        </p:txBody>
      </p:sp>
    </p:spTree>
    <p:extLst>
      <p:ext uri="{BB962C8B-B14F-4D97-AF65-F5344CB8AC3E}">
        <p14:creationId xmlns:p14="http://schemas.microsoft.com/office/powerpoint/2010/main" val="5888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(8) </a:t>
            </a:r>
            <a:r>
              <a:rPr lang="en-US" dirty="0"/>
              <a:t>SUBTEXT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Subtle </a:t>
            </a:r>
            <a:r>
              <a:rPr lang="en-US" dirty="0"/>
              <a:t>P</a:t>
            </a:r>
            <a:r>
              <a:rPr lang="en-US" dirty="0" smtClean="0"/>
              <a:t>sychology of Persuasive Discourse</a:t>
            </a:r>
          </a:p>
          <a:p>
            <a:pPr lvl="1"/>
            <a:r>
              <a:rPr lang="en-US" dirty="0" smtClean="0"/>
              <a:t>Argumentative Archeology</a:t>
            </a:r>
            <a:endParaRPr lang="en-US" dirty="0"/>
          </a:p>
          <a:p>
            <a:pPr lvl="0"/>
            <a:r>
              <a:rPr lang="en-US" dirty="0"/>
              <a:t>n</a:t>
            </a:r>
            <a:r>
              <a:rPr lang="en-US" dirty="0" smtClean="0"/>
              <a:t>ote </a:t>
            </a:r>
            <a:r>
              <a:rPr lang="en-US" dirty="0"/>
              <a:t>the author’s </a:t>
            </a:r>
            <a:endParaRPr lang="en-US" dirty="0" smtClean="0"/>
          </a:p>
          <a:p>
            <a:pPr lvl="1"/>
            <a:r>
              <a:rPr lang="en-US" u="sng" dirty="0" smtClean="0"/>
              <a:t>suggested/implied/inferred </a:t>
            </a:r>
          </a:p>
          <a:p>
            <a:pPr lvl="2"/>
            <a:r>
              <a:rPr lang="en-US" dirty="0" smtClean="0"/>
              <a:t>values</a:t>
            </a:r>
            <a:r>
              <a:rPr lang="en-US" dirty="0"/>
              <a:t>, attitudes, </a:t>
            </a:r>
            <a:r>
              <a:rPr lang="en-US" dirty="0" smtClean="0"/>
              <a:t>beliefs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read between the lines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(9) </a:t>
            </a:r>
            <a:r>
              <a:rPr lang="en-US" dirty="0"/>
              <a:t>OUTLINE, SUMMARIZE, REPORT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Outline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remain </a:t>
            </a:r>
            <a:r>
              <a:rPr lang="en-US" dirty="0"/>
              <a:t>objective, paraphrase or directly quote, create skeletal view of argument in </a:t>
            </a:r>
            <a:r>
              <a:rPr lang="en-US" dirty="0" smtClean="0"/>
              <a:t>order</a:t>
            </a:r>
            <a:endParaRPr lang="en-US" dirty="0"/>
          </a:p>
          <a:p>
            <a:pPr lvl="0"/>
            <a:r>
              <a:rPr lang="en-US" u="sng" dirty="0"/>
              <a:t>Summary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remain </a:t>
            </a:r>
            <a:r>
              <a:rPr lang="en-US" dirty="0"/>
              <a:t>objective; give author, title, date, thesis; paraphrase or directly quote; follow author’s organization of main reasons &amp; examples; write a 1-paragraph detailed compression of the </a:t>
            </a:r>
            <a:r>
              <a:rPr lang="en-US" dirty="0" smtClean="0"/>
              <a:t>original</a:t>
            </a:r>
            <a:endParaRPr lang="en-US" dirty="0"/>
          </a:p>
          <a:p>
            <a:pPr lvl="0"/>
            <a:r>
              <a:rPr lang="en-US" u="sng" dirty="0"/>
              <a:t>Report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Outline </a:t>
            </a:r>
            <a:r>
              <a:rPr lang="en-US" dirty="0"/>
              <a:t>+ Summary + Essay Basics/</a:t>
            </a:r>
            <a:r>
              <a:rPr lang="en-US" dirty="0" err="1"/>
              <a:t>Toulmin</a:t>
            </a:r>
            <a:r>
              <a:rPr lang="en-US" dirty="0"/>
              <a:t> Method + “analyze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(10) </a:t>
            </a:r>
            <a:r>
              <a:rPr lang="en-US" dirty="0"/>
              <a:t>LOGICAL FALLACIES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Analyze author’s </a:t>
            </a:r>
            <a:endParaRPr lang="en-US" dirty="0" smtClean="0"/>
          </a:p>
          <a:p>
            <a:pPr lvl="1"/>
            <a:r>
              <a:rPr lang="en-US" u="sng" dirty="0" smtClean="0"/>
              <a:t>Induction </a:t>
            </a:r>
            <a:r>
              <a:rPr lang="en-US" u="sng" dirty="0"/>
              <a:t>and Deduction</a:t>
            </a:r>
            <a:endParaRPr lang="en-US" dirty="0"/>
          </a:p>
          <a:p>
            <a:pPr lvl="0"/>
            <a:r>
              <a:rPr lang="en-US" dirty="0"/>
              <a:t>Determine if claims are based on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acts vs. </a:t>
            </a:r>
            <a:r>
              <a:rPr lang="en-US" u="sng" dirty="0"/>
              <a:t>implications, assumptions, inferences</a:t>
            </a:r>
            <a:endParaRPr lang="en-US" dirty="0"/>
          </a:p>
          <a:p>
            <a:pPr lvl="0"/>
            <a:r>
              <a:rPr lang="en-US" dirty="0"/>
              <a:t>Note author’s use of </a:t>
            </a:r>
            <a:endParaRPr lang="en-US" dirty="0" smtClean="0"/>
          </a:p>
          <a:p>
            <a:pPr lvl="1"/>
            <a:r>
              <a:rPr lang="en-US" u="sng" dirty="0" smtClean="0"/>
              <a:t>insufficient</a:t>
            </a:r>
            <a:r>
              <a:rPr lang="en-US" u="sng" dirty="0"/>
              <a:t>, irrelevant, ambiguous evidence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u="sng" dirty="0"/>
              <a:t>faulty reasoning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</a:t>
            </a:r>
            <a:r>
              <a:rPr lang="en-US" dirty="0" smtClean="0"/>
              <a:t>11) </a:t>
            </a:r>
            <a:r>
              <a:rPr lang="en-US" dirty="0"/>
              <a:t>DOCUMENTATION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Does the author cite sources for her/his claims and grounds? </a:t>
            </a:r>
          </a:p>
          <a:p>
            <a:pPr lvl="0"/>
            <a:r>
              <a:rPr lang="en-US" dirty="0"/>
              <a:t>Are there parenthetical citations?  </a:t>
            </a:r>
          </a:p>
          <a:p>
            <a:pPr lvl="0"/>
            <a:r>
              <a:rPr lang="en-US" dirty="0"/>
              <a:t>Are there footnotes or endnotes?  </a:t>
            </a:r>
          </a:p>
          <a:p>
            <a:pPr lvl="0"/>
            <a:r>
              <a:rPr lang="en-US" dirty="0"/>
              <a:t>Is there a Works Cited, Works Consulted, or Bibliography page?</a:t>
            </a:r>
          </a:p>
          <a:p>
            <a:pPr lvl="0"/>
            <a:r>
              <a:rPr lang="en-US" dirty="0"/>
              <a:t>Are the sources in proper MLA format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</a:t>
            </a:r>
            <a:r>
              <a:rPr lang="en-US" dirty="0" smtClean="0"/>
              <a:t>11) </a:t>
            </a:r>
            <a:r>
              <a:rPr lang="en-US" dirty="0"/>
              <a:t>DOCUMENTATION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Are </a:t>
            </a:r>
            <a:r>
              <a:rPr lang="en-US" dirty="0"/>
              <a:t>the sources relevant, impartial, balanced, professional, and scholarly?  </a:t>
            </a:r>
          </a:p>
          <a:p>
            <a:pPr lvl="0"/>
            <a:r>
              <a:rPr lang="en-US" dirty="0"/>
              <a:t>Is there a list of references or works for further reading?</a:t>
            </a:r>
          </a:p>
          <a:p>
            <a:pPr lvl="0"/>
            <a:r>
              <a:rPr lang="en-US" dirty="0"/>
              <a:t>Is there any evidence of plagiarism, substandard research, or lazy documentation?</a:t>
            </a:r>
          </a:p>
          <a:p>
            <a:pPr lvl="0"/>
            <a:r>
              <a:rPr lang="en-US" dirty="0"/>
              <a:t>Does the author correctly paraphrase and summarize borrowed information?</a:t>
            </a:r>
          </a:p>
          <a:p>
            <a:pPr lvl="0"/>
            <a:r>
              <a:rPr lang="en-US" dirty="0"/>
              <a:t>Does the author directly quote sources in a proper manner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(1) ESSAY BASICS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Title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topic </a:t>
            </a:r>
            <a:r>
              <a:rPr lang="en-US" dirty="0"/>
              <a:t>+ main </a:t>
            </a:r>
            <a:r>
              <a:rPr lang="en-US" dirty="0" smtClean="0"/>
              <a:t>idea</a:t>
            </a:r>
            <a:endParaRPr lang="en-US" dirty="0"/>
          </a:p>
          <a:p>
            <a:pPr lvl="0"/>
            <a:r>
              <a:rPr lang="en-US" u="sng" dirty="0"/>
              <a:t>Thesis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topic </a:t>
            </a:r>
            <a:r>
              <a:rPr lang="en-US" dirty="0"/>
              <a:t>+ main idea + </a:t>
            </a:r>
            <a:r>
              <a:rPr lang="en-US" dirty="0" smtClean="0"/>
              <a:t>support</a:t>
            </a:r>
            <a:endParaRPr lang="en-US" dirty="0"/>
          </a:p>
          <a:p>
            <a:pPr lvl="0"/>
            <a:r>
              <a:rPr lang="en-US" u="sng" dirty="0"/>
              <a:t>Support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order</a:t>
            </a:r>
            <a:r>
              <a:rPr lang="en-US" dirty="0"/>
              <a:t>, tone, relevance, </a:t>
            </a:r>
            <a:r>
              <a:rPr lang="en-US" dirty="0" smtClean="0"/>
              <a:t>accuracy</a:t>
            </a:r>
            <a:endParaRPr lang="en-US" dirty="0"/>
          </a:p>
          <a:p>
            <a:pPr lvl="0"/>
            <a:r>
              <a:rPr lang="en-US" u="sng" dirty="0"/>
              <a:t>Conclusion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reiteration</a:t>
            </a:r>
            <a:r>
              <a:rPr lang="en-US" dirty="0"/>
              <a:t>, justification, </a:t>
            </a:r>
            <a:endParaRPr lang="en-US" dirty="0" smtClean="0"/>
          </a:p>
          <a:p>
            <a:pPr lvl="1"/>
            <a:r>
              <a:rPr lang="en-US" dirty="0" smtClean="0"/>
              <a:t>conclusions, recommendations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(2) TOULMIN METHOD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u="sng" dirty="0"/>
              <a:t>Claims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evaluate </a:t>
            </a:r>
            <a:r>
              <a:rPr lang="en-US" dirty="0"/>
              <a:t>author’s thesis, main </a:t>
            </a:r>
            <a:r>
              <a:rPr lang="en-US" dirty="0" smtClean="0"/>
              <a:t>point</a:t>
            </a:r>
            <a:endParaRPr lang="en-US" dirty="0"/>
          </a:p>
          <a:p>
            <a:pPr lvl="0"/>
            <a:r>
              <a:rPr lang="en-US" u="sng" dirty="0"/>
              <a:t>Grounds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evaluate </a:t>
            </a:r>
            <a:r>
              <a:rPr lang="en-US" dirty="0"/>
              <a:t>support, </a:t>
            </a:r>
            <a:r>
              <a:rPr lang="en-US" dirty="0" smtClean="0"/>
              <a:t>proof</a:t>
            </a:r>
            <a:endParaRPr lang="en-US" dirty="0"/>
          </a:p>
          <a:p>
            <a:pPr lvl="0"/>
            <a:r>
              <a:rPr lang="en-US" u="sng" dirty="0"/>
              <a:t>Warrants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justification, So What</a:t>
            </a:r>
            <a:r>
              <a:rPr lang="en-US" dirty="0" smtClean="0"/>
              <a:t>?!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supporting their claims with ample, accurate, and relevant evidence, reliable sources should take their ideas to the next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they </a:t>
            </a:r>
            <a:r>
              <a:rPr lang="en-US" dirty="0"/>
              <a:t>should make recommendations and/or suggestions</a:t>
            </a:r>
            <a:r>
              <a:rPr lang="en-US" dirty="0" smtClean="0"/>
              <a:t>—</a:t>
            </a:r>
          </a:p>
          <a:p>
            <a:pPr lvl="2"/>
            <a:r>
              <a:rPr lang="en-US" dirty="0" smtClean="0"/>
              <a:t>fodder </a:t>
            </a:r>
            <a:r>
              <a:rPr lang="en-US" dirty="0"/>
              <a:t>for the next </a:t>
            </a:r>
            <a:r>
              <a:rPr lang="en-US" dirty="0" smtClean="0"/>
              <a:t>essay</a:t>
            </a:r>
          </a:p>
          <a:p>
            <a:pPr lvl="3"/>
            <a:r>
              <a:rPr lang="en-US" dirty="0" smtClean="0"/>
              <a:t>more </a:t>
            </a:r>
            <a:r>
              <a:rPr lang="en-US" dirty="0"/>
              <a:t>than just </a:t>
            </a:r>
            <a:r>
              <a:rPr lang="en-US" dirty="0" smtClean="0"/>
              <a:t>griping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(3) </a:t>
            </a:r>
            <a:r>
              <a:rPr lang="en-US" dirty="0"/>
              <a:t>ROGERIAN METHOD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Does the author 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a </a:t>
            </a:r>
            <a:r>
              <a:rPr lang="en-US" u="sng" dirty="0"/>
              <a:t>full, fair, objective presentation</a:t>
            </a:r>
            <a:r>
              <a:rPr lang="en-US" dirty="0"/>
              <a:t> of material?</a:t>
            </a:r>
          </a:p>
          <a:p>
            <a:pPr lvl="0"/>
            <a:r>
              <a:rPr lang="en-US" dirty="0"/>
              <a:t>Does the author </a:t>
            </a:r>
            <a:endParaRPr lang="en-US" dirty="0" smtClean="0"/>
          </a:p>
          <a:p>
            <a:pPr lvl="1"/>
            <a:r>
              <a:rPr lang="en-US" dirty="0" smtClean="0"/>
              <a:t>present </a:t>
            </a:r>
            <a:r>
              <a:rPr lang="en-US" i="1" u="sng" dirty="0"/>
              <a:t>both</a:t>
            </a:r>
            <a:r>
              <a:rPr lang="en-US" u="sng" dirty="0"/>
              <a:t> sides of the issue</a:t>
            </a:r>
            <a:r>
              <a:rPr lang="en-US" dirty="0"/>
              <a:t> (if not more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is the Other Side presented fully, fairly, objectively?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(4) </a:t>
            </a:r>
            <a:r>
              <a:rPr lang="en-US" dirty="0"/>
              <a:t>PERSUASIVE APPEALS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Logos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logical</a:t>
            </a:r>
            <a:r>
              <a:rPr lang="en-US" dirty="0" smtClean="0"/>
              <a:t> </a:t>
            </a:r>
            <a:r>
              <a:rPr lang="en-US" dirty="0"/>
              <a:t>appeals:  </a:t>
            </a:r>
            <a:endParaRPr lang="en-US" dirty="0" smtClean="0"/>
          </a:p>
          <a:p>
            <a:pPr lvl="1"/>
            <a:r>
              <a:rPr lang="en-US" dirty="0" smtClean="0"/>
              <a:t>reasons</a:t>
            </a:r>
            <a:r>
              <a:rPr lang="en-US" dirty="0"/>
              <a:t>, stats, facts, figures, </a:t>
            </a:r>
            <a:r>
              <a:rPr lang="en-US" dirty="0" smtClean="0"/>
              <a:t>examples</a:t>
            </a:r>
            <a:endParaRPr lang="en-US" dirty="0"/>
          </a:p>
          <a:p>
            <a:pPr lvl="0"/>
            <a:r>
              <a:rPr lang="en-US" u="sng" dirty="0"/>
              <a:t>Pathos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emotional</a:t>
            </a:r>
            <a:r>
              <a:rPr lang="en-US" dirty="0" smtClean="0"/>
              <a:t> </a:t>
            </a:r>
            <a:r>
              <a:rPr lang="en-US" dirty="0"/>
              <a:t>appeals:  </a:t>
            </a:r>
            <a:endParaRPr lang="en-US" dirty="0" smtClean="0"/>
          </a:p>
          <a:p>
            <a:pPr lvl="1"/>
            <a:r>
              <a:rPr lang="en-US" dirty="0" smtClean="0"/>
              <a:t>eye-witness </a:t>
            </a:r>
            <a:r>
              <a:rPr lang="en-US" dirty="0"/>
              <a:t>accounts, anecdotes, pleas, </a:t>
            </a:r>
            <a:r>
              <a:rPr lang="en-US" dirty="0" smtClean="0"/>
              <a:t>graphics</a:t>
            </a:r>
            <a:endParaRPr lang="en-US" dirty="0"/>
          </a:p>
          <a:p>
            <a:pPr lvl="0"/>
            <a:r>
              <a:rPr lang="en-US" u="sng" dirty="0"/>
              <a:t>Ethos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ethical</a:t>
            </a:r>
            <a:r>
              <a:rPr lang="en-US" dirty="0" smtClean="0"/>
              <a:t> </a:t>
            </a:r>
            <a:r>
              <a:rPr lang="en-US" dirty="0"/>
              <a:t>appeals:  </a:t>
            </a:r>
            <a:endParaRPr lang="en-US" dirty="0" smtClean="0"/>
          </a:p>
          <a:p>
            <a:pPr lvl="1"/>
            <a:r>
              <a:rPr lang="en-US" dirty="0" smtClean="0"/>
              <a:t>credibility</a:t>
            </a:r>
            <a:r>
              <a:rPr lang="en-US" dirty="0"/>
              <a:t>; full, fair, objective treatment; </a:t>
            </a:r>
            <a:r>
              <a:rPr lang="en-US" dirty="0" smtClean="0"/>
              <a:t>credentials</a:t>
            </a:r>
          </a:p>
          <a:p>
            <a:pPr lvl="1"/>
            <a:r>
              <a:rPr lang="en-US" dirty="0" err="1" smtClean="0"/>
              <a:t>Rogerian</a:t>
            </a:r>
            <a:r>
              <a:rPr lang="en-US" dirty="0" smtClean="0"/>
              <a:t> Method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(5) </a:t>
            </a:r>
            <a:r>
              <a:rPr lang="en-US" dirty="0"/>
              <a:t>“ANALYZE</a:t>
            </a:r>
            <a:r>
              <a:rPr lang="en-US" dirty="0" smtClean="0"/>
              <a:t>”: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/>
              <a:t>Questions</a:t>
            </a:r>
            <a:r>
              <a:rPr lang="en-US" dirty="0"/>
              <a:t> (?) </a:t>
            </a:r>
            <a:endParaRPr lang="en-US" dirty="0" smtClean="0"/>
          </a:p>
          <a:p>
            <a:pPr lvl="1"/>
            <a:r>
              <a:rPr lang="en-US" dirty="0" smtClean="0"/>
              <a:t>ask </a:t>
            </a:r>
            <a:r>
              <a:rPr lang="en-US" dirty="0"/>
              <a:t>questions raised by the essay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reader=skeptical of a point/fact)</a:t>
            </a:r>
          </a:p>
          <a:p>
            <a:pPr lvl="0"/>
            <a:r>
              <a:rPr lang="en-US" u="sng" dirty="0"/>
              <a:t>Insights</a:t>
            </a:r>
            <a:r>
              <a:rPr lang="en-US" dirty="0"/>
              <a:t> (!)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great lines, insightful remarks, </a:t>
            </a:r>
            <a:endParaRPr lang="en-US" dirty="0" smtClean="0"/>
          </a:p>
          <a:p>
            <a:pPr lvl="1"/>
            <a:r>
              <a:rPr lang="en-US" dirty="0" smtClean="0"/>
              <a:t>quotes </a:t>
            </a:r>
            <a:r>
              <a:rPr lang="en-US" dirty="0"/>
              <a:t>for </a:t>
            </a:r>
            <a:r>
              <a:rPr lang="en-US" i="1" dirty="0"/>
              <a:t>your</a:t>
            </a:r>
            <a:r>
              <a:rPr lang="en-US" dirty="0"/>
              <a:t> essay</a:t>
            </a:r>
          </a:p>
          <a:p>
            <a:pPr lvl="0"/>
            <a:r>
              <a:rPr lang="en-US" u="sng" dirty="0"/>
              <a:t>Assumptions</a:t>
            </a:r>
            <a:r>
              <a:rPr lang="en-US" dirty="0"/>
              <a:t> 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where the author assumes rather than states facts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groundless claims) </a:t>
            </a:r>
          </a:p>
          <a:p>
            <a:pPr lvl="0"/>
            <a:r>
              <a:rPr lang="en-US" u="sng" dirty="0"/>
              <a:t>Overgeneralizations</a:t>
            </a:r>
            <a:r>
              <a:rPr lang="en-US" dirty="0"/>
              <a:t> (?!)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where the author relies on stereotypes and </a:t>
            </a:r>
            <a:r>
              <a:rPr lang="en-US" dirty="0" smtClean="0"/>
              <a:t>overgeneralizations, oversimplifications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(6) </a:t>
            </a:r>
            <a:r>
              <a:rPr lang="en-US" dirty="0"/>
              <a:t>“</a:t>
            </a:r>
            <a:r>
              <a:rPr lang="en-US" dirty="0" smtClean="0"/>
              <a:t>ARGUMENT CULTURE”: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/>
              <a:t>Dr. </a:t>
            </a:r>
            <a:r>
              <a:rPr lang="en-US" u="sng" dirty="0" err="1" smtClean="0"/>
              <a:t>Tannen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Does the source demonstrate binary thinking:  </a:t>
            </a:r>
          </a:p>
          <a:p>
            <a:pPr lvl="2"/>
            <a:r>
              <a:rPr lang="en-US" dirty="0" smtClean="0"/>
              <a:t>only 2 sides of the debate exist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ight/wrong, right/left, for/against</a:t>
            </a:r>
          </a:p>
          <a:p>
            <a:pPr lvl="1"/>
            <a:r>
              <a:rPr lang="en-US" dirty="0" smtClean="0"/>
              <a:t>Does the author use war metaphors:</a:t>
            </a:r>
          </a:p>
          <a:p>
            <a:pPr lvl="2"/>
            <a:r>
              <a:rPr lang="en-US" dirty="0" smtClean="0"/>
              <a:t>to make it a win-or-lose situation</a:t>
            </a:r>
          </a:p>
          <a:p>
            <a:pPr lvl="1"/>
            <a:r>
              <a:rPr lang="en-US" dirty="0" smtClean="0"/>
              <a:t>Does the author seem inclusive</a:t>
            </a:r>
          </a:p>
          <a:p>
            <a:pPr lvl="2"/>
            <a:r>
              <a:rPr lang="en-US" dirty="0" smtClean="0"/>
              <a:t>to establish a dialogue as opposed to a debate</a:t>
            </a:r>
            <a:endParaRPr lang="en-US" dirty="0"/>
          </a:p>
          <a:p>
            <a:pPr lvl="1"/>
            <a:r>
              <a:rPr lang="en-US" dirty="0" smtClean="0"/>
              <a:t>Does the author explore other sides to the issue</a:t>
            </a:r>
          </a:p>
          <a:p>
            <a:pPr lvl="2"/>
            <a:r>
              <a:rPr lang="en-US" dirty="0" smtClean="0"/>
              <a:t>Side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(7) </a:t>
            </a:r>
            <a:r>
              <a:rPr lang="en-US" dirty="0"/>
              <a:t>AUTHORITIES and STATISTICS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Authorities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the source’s </a:t>
            </a:r>
            <a:r>
              <a:rPr lang="en-US" dirty="0" smtClean="0"/>
              <a:t>credentials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experience</a:t>
            </a:r>
          </a:p>
          <a:p>
            <a:pPr lvl="2"/>
            <a:r>
              <a:rPr lang="en-US" dirty="0" smtClean="0"/>
              <a:t>related to the </a:t>
            </a:r>
            <a:r>
              <a:rPr lang="en-US" i="1" dirty="0" smtClean="0"/>
              <a:t>field at hand</a:t>
            </a:r>
          </a:p>
          <a:p>
            <a:pPr lvl="2"/>
            <a:r>
              <a:rPr lang="en-US" dirty="0" smtClean="0"/>
              <a:t>professional associations  &amp; affiliations</a:t>
            </a:r>
          </a:p>
          <a:p>
            <a:pPr lvl="2"/>
            <a:r>
              <a:rPr lang="en-US" dirty="0" smtClean="0"/>
              <a:t>achievements </a:t>
            </a:r>
            <a:r>
              <a:rPr lang="en-US" i="1" dirty="0" smtClean="0"/>
              <a:t>in the field</a:t>
            </a:r>
          </a:p>
          <a:p>
            <a:pPr lvl="1"/>
            <a:r>
              <a:rPr lang="en-US" dirty="0" smtClean="0"/>
              <a:t>beware of false or misleading credentials</a:t>
            </a:r>
          </a:p>
          <a:p>
            <a:pPr lvl="1"/>
            <a:r>
              <a:rPr lang="en-US" dirty="0" smtClean="0"/>
              <a:t>beware </a:t>
            </a:r>
            <a:r>
              <a:rPr lang="en-US" dirty="0"/>
              <a:t>of bias related to </a:t>
            </a:r>
            <a:r>
              <a:rPr lang="en-US" dirty="0" smtClean="0"/>
              <a:t>credentials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(7) </a:t>
            </a:r>
            <a:r>
              <a:rPr lang="en-US" dirty="0"/>
              <a:t>AUTHORITIES and STATISTICS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/>
              <a:t>Stats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beware </a:t>
            </a:r>
            <a:r>
              <a:rPr lang="en-US" dirty="0"/>
              <a:t>of too </a:t>
            </a:r>
            <a:r>
              <a:rPr lang="en-US" dirty="0" smtClean="0"/>
              <a:t>many or </a:t>
            </a:r>
            <a:r>
              <a:rPr lang="en-US" dirty="0" smtClean="0"/>
              <a:t>misleading</a:t>
            </a:r>
          </a:p>
          <a:p>
            <a:pPr lvl="1"/>
            <a:r>
              <a:rPr lang="en-US" dirty="0" smtClean="0"/>
              <a:t>author </a:t>
            </a:r>
            <a:r>
              <a:rPr lang="en-US" dirty="0"/>
              <a:t>should </a:t>
            </a:r>
            <a:endParaRPr lang="en-US" dirty="0" smtClean="0"/>
          </a:p>
          <a:p>
            <a:pPr lvl="2"/>
            <a:r>
              <a:rPr lang="en-US" dirty="0" smtClean="0"/>
              <a:t>qualify</a:t>
            </a:r>
            <a:r>
              <a:rPr lang="en-US" dirty="0"/>
              <a:t>; contextualize</a:t>
            </a:r>
            <a:endParaRPr lang="en-US" dirty="0" smtClean="0"/>
          </a:p>
          <a:p>
            <a:pPr lvl="2"/>
            <a:r>
              <a:rPr lang="en-US" dirty="0" smtClean="0"/>
              <a:t>explain</a:t>
            </a:r>
            <a:r>
              <a:rPr lang="en-US" dirty="0"/>
              <a:t>, interpret, </a:t>
            </a:r>
            <a:r>
              <a:rPr lang="en-US" dirty="0" smtClean="0"/>
              <a:t>infer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the author round up/down, convert to a more favorable mode, omit anything?</a:t>
            </a:r>
          </a:p>
          <a:p>
            <a:pPr lvl="1"/>
            <a:r>
              <a:rPr lang="en-US" dirty="0" smtClean="0"/>
              <a:t>Are the figures accurate, relevant, complete?</a:t>
            </a:r>
          </a:p>
          <a:p>
            <a:pPr lvl="1"/>
            <a:r>
              <a:rPr lang="en-US" dirty="0" smtClean="0"/>
              <a:t>Where do they come from?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Follow the money:  who’s paying?!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</TotalTime>
  <Words>673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CRITICAL</vt:lpstr>
      <vt:lpstr>(1) ESSAY BASICS:</vt:lpstr>
      <vt:lpstr>(2) TOULMIN METHOD:</vt:lpstr>
      <vt:lpstr>(3) ROGERIAN METHOD:</vt:lpstr>
      <vt:lpstr>(4) PERSUASIVE APPEALS:</vt:lpstr>
      <vt:lpstr>(5) “ANALYZE”:</vt:lpstr>
      <vt:lpstr>(6) “ARGUMENT CULTURE”:</vt:lpstr>
      <vt:lpstr>(7) AUTHORITIES and STATISTICS:</vt:lpstr>
      <vt:lpstr>(7) AUTHORITIES and STATISTICS:</vt:lpstr>
      <vt:lpstr>(8) SUBTEXT:</vt:lpstr>
      <vt:lpstr>(9) OUTLINE, SUMMARIZE, REPORT:</vt:lpstr>
      <vt:lpstr>(10) LOGICAL FALLACIES:</vt:lpstr>
      <vt:lpstr>(11) DOCUMENTATION:</vt:lpstr>
      <vt:lpstr>(11) DOCUMENTATION: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</dc:title>
  <dc:creator>LCCC</dc:creator>
  <cp:lastModifiedBy>LCCC</cp:lastModifiedBy>
  <cp:revision>7</cp:revision>
  <dcterms:created xsi:type="dcterms:W3CDTF">2015-03-11T11:40:27Z</dcterms:created>
  <dcterms:modified xsi:type="dcterms:W3CDTF">2015-06-18T17:03:22Z</dcterms:modified>
</cp:coreProperties>
</file>