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FFFF00"/>
    <a:srgbClr val="FF99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15200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4052943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q"/>
              <a:defRPr b="1"/>
            </a:lvl1pPr>
            <a:lvl2pPr>
              <a:defRPr b="1"/>
            </a:lvl2pPr>
            <a:lvl3pPr marL="914400" indent="-228600">
              <a:buFont typeface="Wingdings" panose="05000000000000000000" pitchFamily="2" charset="2"/>
              <a:buChar char="§"/>
              <a:defRPr b="1"/>
            </a:lvl3pPr>
            <a:lvl4pPr marL="128016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8775" y="5883275"/>
            <a:ext cx="223225" cy="3651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fld id="{661147B8-8247-4A2D-8098-4FF09819E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4814E8-70F9-49BE-BD9E-2CED46AF213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61147B8-8247-4A2D-8098-4FF09819EC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AUTHORITIES &amp; </a:t>
            </a:r>
            <a:r>
              <a:rPr lang="en-US" b="1" u="sng" dirty="0" smtClean="0"/>
              <a:t>STATISTICS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2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2. BIAS: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*</a:t>
            </a:r>
            <a:r>
              <a:rPr lang="en-US" dirty="0"/>
              <a:t>Although you do not want to rely solely or heavily upon a biased source, you may be able to perform some “</a:t>
            </a:r>
            <a:r>
              <a:rPr lang="en-US" dirty="0">
                <a:solidFill>
                  <a:srgbClr val="FF0000"/>
                </a:solidFill>
              </a:rPr>
              <a:t>damage control</a:t>
            </a:r>
            <a:r>
              <a:rPr lang="en-US" dirty="0"/>
              <a:t>:”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admit the bias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use other sources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defend or qualify or “spin”</a:t>
            </a:r>
          </a:p>
        </p:txBody>
      </p:sp>
    </p:spTree>
    <p:extLst>
      <p:ext uri="{BB962C8B-B14F-4D97-AF65-F5344CB8AC3E}">
        <p14:creationId xmlns:p14="http://schemas.microsoft.com/office/powerpoint/2010/main" val="100794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3. HOW to INTRODUCE AUTHORITIES: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>
                <a:solidFill>
                  <a:srgbClr val="00B050"/>
                </a:solidFill>
              </a:rPr>
              <a:t>A) conjunctive adverbs</a:t>
            </a:r>
            <a:r>
              <a:rPr lang="en-US" dirty="0">
                <a:solidFill>
                  <a:srgbClr val="00B050"/>
                </a:solidFill>
              </a:rPr>
              <a:t>: </a:t>
            </a:r>
          </a:p>
          <a:p>
            <a:pPr lvl="1"/>
            <a:r>
              <a:rPr lang="en-US" dirty="0"/>
              <a:t>Furthermore, However, Additionally, On the other hand, On the contrary, 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(*relate authority to your topic, authority=support of your ideas</a:t>
            </a:r>
            <a:r>
              <a:rPr lang="en-US" dirty="0"/>
              <a:t>)</a:t>
            </a:r>
          </a:p>
          <a:p>
            <a:r>
              <a:rPr lang="en-US" u="sng" dirty="0">
                <a:solidFill>
                  <a:srgbClr val="00B050"/>
                </a:solidFill>
              </a:rPr>
              <a:t>B) “according to”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/>
              <a:t>Name (with title) + credentials</a:t>
            </a:r>
          </a:p>
          <a:p>
            <a:r>
              <a:rPr lang="en-US" u="sng" dirty="0">
                <a:solidFill>
                  <a:srgbClr val="00B050"/>
                </a:solidFill>
              </a:rPr>
              <a:t>C) credentials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“Furthermore, according to Dr. Jane Doe, </a:t>
            </a:r>
          </a:p>
          <a:p>
            <a:pPr lvl="1"/>
            <a:r>
              <a:rPr lang="en-US" dirty="0"/>
              <a:t>professor of bioethics (</a:t>
            </a:r>
            <a:r>
              <a:rPr lang="en-US" i="1" dirty="0">
                <a:solidFill>
                  <a:srgbClr val="7030A0"/>
                </a:solidFill>
              </a:rPr>
              <a:t>on topic</a:t>
            </a:r>
            <a:r>
              <a:rPr lang="en-US" dirty="0"/>
              <a:t>) at Stanford University</a:t>
            </a:r>
          </a:p>
          <a:p>
            <a:pPr lvl="1"/>
            <a:r>
              <a:rPr lang="en-US" dirty="0"/>
              <a:t>author of such papers as ---- (</a:t>
            </a:r>
            <a:r>
              <a:rPr lang="en-US" i="1" dirty="0">
                <a:solidFill>
                  <a:srgbClr val="7030A0"/>
                </a:solidFill>
              </a:rPr>
              <a:t>on topic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award-winning psychologist (</a:t>
            </a:r>
            <a:r>
              <a:rPr lang="en-US" i="1" dirty="0">
                <a:solidFill>
                  <a:srgbClr val="7030A0"/>
                </a:solidFill>
              </a:rPr>
              <a:t>on topic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leading scientist in the field who has performed numerous studies on --- (</a:t>
            </a:r>
            <a:r>
              <a:rPr lang="en-US" i="1" dirty="0">
                <a:solidFill>
                  <a:srgbClr val="7030A0"/>
                </a:solidFill>
              </a:rPr>
              <a:t>on topic</a:t>
            </a:r>
            <a:r>
              <a:rPr lang="en-US" dirty="0"/>
              <a:t>)” </a:t>
            </a:r>
          </a:p>
        </p:txBody>
      </p:sp>
      <p:sp>
        <p:nvSpPr>
          <p:cNvPr id="4" name="U-Turn Arrow 3"/>
          <p:cNvSpPr/>
          <p:nvPr/>
        </p:nvSpPr>
        <p:spPr>
          <a:xfrm rot="5400000">
            <a:off x="7467600" y="4381500"/>
            <a:ext cx="6858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1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i="1" dirty="0" smtClean="0">
                <a:solidFill>
                  <a:srgbClr val="0000FF"/>
                </a:solidFill>
              </a:rPr>
              <a:t>There </a:t>
            </a:r>
            <a:r>
              <a:rPr lang="en-US" i="1" dirty="0">
                <a:solidFill>
                  <a:srgbClr val="0000FF"/>
                </a:solidFill>
              </a:rPr>
              <a:t>are three kinds of lies</a:t>
            </a:r>
            <a:r>
              <a:rPr lang="en-US" i="1" dirty="0" smtClean="0">
                <a:solidFill>
                  <a:srgbClr val="0000FF"/>
                </a:solidFill>
              </a:rPr>
              <a:t>:  </a:t>
            </a:r>
            <a:r>
              <a:rPr lang="en-US" i="1" dirty="0">
                <a:solidFill>
                  <a:srgbClr val="0000FF"/>
                </a:solidFill>
              </a:rPr>
              <a:t>lies, damned lies, and </a:t>
            </a:r>
            <a:r>
              <a:rPr lang="en-US" i="1" u="sng" dirty="0">
                <a:solidFill>
                  <a:srgbClr val="0000FF"/>
                </a:solidFill>
              </a:rPr>
              <a:t>statistics</a:t>
            </a:r>
            <a:r>
              <a:rPr lang="en-US" dirty="0">
                <a:solidFill>
                  <a:srgbClr val="0000FF"/>
                </a:solidFill>
              </a:rPr>
              <a:t>.” </a:t>
            </a:r>
          </a:p>
          <a:p>
            <a:r>
              <a:rPr lang="en-US" dirty="0" smtClean="0"/>
              <a:t>(often </a:t>
            </a:r>
            <a:r>
              <a:rPr lang="en-US" dirty="0"/>
              <a:t>attributed to Mark Twain in his autobiography)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27" name="Picture 3" descr="C:\Users\shousenick\AppData\Local\Microsoft\Windows\Temporary Internet Files\Content.IE5\4172VBDM\mark-twain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4648200"/>
            <a:ext cx="2075311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8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00FF"/>
                </a:solidFill>
              </a:rPr>
              <a:t>#, %</a:t>
            </a:r>
          </a:p>
          <a:p>
            <a:pPr lvl="0"/>
            <a:r>
              <a:rPr lang="en-US" i="1" dirty="0">
                <a:solidFill>
                  <a:srgbClr val="00B050"/>
                </a:solidFill>
              </a:rPr>
              <a:t>numbers, percentages, figures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i="1" dirty="0">
                <a:solidFill>
                  <a:srgbClr val="00B050"/>
                </a:solidFill>
              </a:rPr>
              <a:t>charts, tables, graphs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7030A0"/>
                </a:solidFill>
              </a:rPr>
              <a:t>quantitative 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expressed </a:t>
            </a:r>
            <a:r>
              <a:rPr lang="en-US" dirty="0"/>
              <a:t>as a quantity, </a:t>
            </a:r>
            <a:r>
              <a:rPr lang="en-US" dirty="0" smtClean="0"/>
              <a:t>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*CRITICAL </a:t>
            </a:r>
            <a:r>
              <a:rPr lang="en-US" u="sng" dirty="0">
                <a:solidFill>
                  <a:srgbClr val="FF0000"/>
                </a:solidFill>
              </a:rPr>
              <a:t>ANALYSIS of </a:t>
            </a:r>
            <a:r>
              <a:rPr lang="en-US" u="sng" dirty="0" smtClean="0">
                <a:solidFill>
                  <a:srgbClr val="FF0000"/>
                </a:solidFill>
              </a:rPr>
              <a:t>STATS*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Appropriate </a:t>
            </a:r>
            <a:r>
              <a:rPr lang="en-US" u="sng" dirty="0">
                <a:solidFill>
                  <a:srgbClr val="0000FF"/>
                </a:solidFill>
              </a:rPr>
              <a:t>Use of Stats</a:t>
            </a:r>
            <a:r>
              <a:rPr lang="en-US" dirty="0">
                <a:solidFill>
                  <a:srgbClr val="0000FF"/>
                </a:solidFill>
              </a:rPr>
              <a:t>: 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(Critical Thinker’s Question</a:t>
            </a:r>
            <a:r>
              <a:rPr lang="en-US" sz="2400" dirty="0"/>
              <a:t>:  </a:t>
            </a:r>
            <a:r>
              <a:rPr lang="en-US" sz="2400" dirty="0">
                <a:solidFill>
                  <a:srgbClr val="00B050"/>
                </a:solidFill>
              </a:rPr>
              <a:t>Are the figures…?</a:t>
            </a:r>
            <a:r>
              <a:rPr lang="en-US" sz="2400" dirty="0"/>
              <a:t>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reliable, accurate, </a:t>
            </a:r>
            <a:r>
              <a:rPr lang="en-US" dirty="0" smtClean="0">
                <a:solidFill>
                  <a:srgbClr val="7030A0"/>
                </a:solidFill>
              </a:rPr>
              <a:t>relevant, from an unbiased </a:t>
            </a:r>
            <a:r>
              <a:rPr lang="en-US" dirty="0">
                <a:solidFill>
                  <a:srgbClr val="7030A0"/>
                </a:solidFill>
              </a:rPr>
              <a:t>source, 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altered, interpreted, contextualized, qualified,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complete</a:t>
            </a:r>
            <a:r>
              <a:rPr lang="en-US" dirty="0">
                <a:solidFill>
                  <a:srgbClr val="7030A0"/>
                </a:solidFill>
              </a:rPr>
              <a:t>, representative </a:t>
            </a:r>
            <a:endParaRPr lang="en-US" dirty="0" smtClean="0">
              <a:solidFill>
                <a:srgbClr val="7030A0"/>
              </a:solidFill>
            </a:endParaRP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Interpretation </a:t>
            </a:r>
            <a:r>
              <a:rPr lang="en-US" u="sng" dirty="0">
                <a:solidFill>
                  <a:srgbClr val="0000FF"/>
                </a:solidFill>
              </a:rPr>
              <a:t>of Figures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sz="2400" i="1" dirty="0">
                <a:solidFill>
                  <a:srgbClr val="00B050"/>
                </a:solidFill>
              </a:rPr>
              <a:t>charts, graphs, </a:t>
            </a:r>
            <a:r>
              <a:rPr lang="en-US" sz="2400" i="1" dirty="0" smtClean="0">
                <a:solidFill>
                  <a:srgbClr val="00B050"/>
                </a:solidFill>
              </a:rPr>
              <a:t>tables --</a:t>
            </a:r>
            <a:endParaRPr lang="en-US" sz="2400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</a:rPr>
              <a:t>Anything left out, omitted, ignored?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Anything exaggerated?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Anything labeled incorrectly?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Where did it come from?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Who compiled it</a:t>
            </a:r>
            <a:r>
              <a:rPr lang="en-US" dirty="0" smtClean="0">
                <a:solidFill>
                  <a:srgbClr val="7030A0"/>
                </a:solidFill>
              </a:rPr>
              <a:t>? Who </a:t>
            </a:r>
            <a:r>
              <a:rPr lang="en-US" dirty="0" smtClean="0">
                <a:solidFill>
                  <a:srgbClr val="FF0000"/>
                </a:solidFill>
              </a:rPr>
              <a:t>PAID</a:t>
            </a:r>
            <a:r>
              <a:rPr lang="en-US" dirty="0" smtClean="0">
                <a:solidFill>
                  <a:srgbClr val="7030A0"/>
                </a:solidFill>
              </a:rPr>
              <a:t> for it?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sz="2400" dirty="0" smtClean="0"/>
              <a:t>Were the figures </a:t>
            </a:r>
            <a:r>
              <a:rPr lang="en-US" sz="2400" dirty="0" smtClean="0">
                <a:solidFill>
                  <a:srgbClr val="00B050"/>
                </a:solidFill>
              </a:rPr>
              <a:t>converted </a:t>
            </a:r>
            <a:r>
              <a:rPr lang="en-US" sz="2400" dirty="0">
                <a:solidFill>
                  <a:srgbClr val="00B050"/>
                </a:solidFill>
              </a:rPr>
              <a:t>in to </a:t>
            </a:r>
            <a:r>
              <a:rPr lang="en-US" sz="2400" dirty="0" smtClean="0">
                <a:solidFill>
                  <a:srgbClr val="00B050"/>
                </a:solidFill>
              </a:rPr>
              <a:t>percentages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400" dirty="0" smtClean="0"/>
              <a:t>Were the figures </a:t>
            </a:r>
            <a:r>
              <a:rPr lang="en-US" sz="2400" dirty="0" smtClean="0">
                <a:solidFill>
                  <a:srgbClr val="00B050"/>
                </a:solidFill>
              </a:rPr>
              <a:t>rounded </a:t>
            </a:r>
            <a:r>
              <a:rPr lang="en-US" sz="2400" dirty="0">
                <a:solidFill>
                  <a:srgbClr val="00B050"/>
                </a:solidFill>
              </a:rPr>
              <a:t>off, </a:t>
            </a:r>
            <a:r>
              <a:rPr lang="en-US" sz="2400" dirty="0" smtClean="0">
                <a:solidFill>
                  <a:srgbClr val="00B050"/>
                </a:solidFill>
              </a:rPr>
              <a:t>up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710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(2) MISLEADING: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BEWARE</a:t>
            </a:r>
            <a:r>
              <a:rPr lang="en-US" dirty="0" smtClean="0"/>
              <a:t> of misleading stats</a:t>
            </a:r>
          </a:p>
          <a:p>
            <a:r>
              <a:rPr lang="en-US" u="sng" dirty="0" smtClean="0"/>
              <a:t>EX</a:t>
            </a:r>
            <a:r>
              <a:rPr lang="en-US" dirty="0" smtClean="0"/>
              <a:t>:  “</a:t>
            </a:r>
            <a:r>
              <a:rPr lang="en-US" dirty="0" smtClean="0">
                <a:solidFill>
                  <a:srgbClr val="00B050"/>
                </a:solidFill>
              </a:rPr>
              <a:t>4 out of 5 dentists recommend Trident for patients who chew gum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% =?</a:t>
            </a:r>
          </a:p>
          <a:p>
            <a:pPr lvl="2"/>
            <a:r>
              <a:rPr lang="en-US" dirty="0" smtClean="0"/>
              <a:t>Which sounds better, more impressive?</a:t>
            </a:r>
            <a:endParaRPr lang="en-US" dirty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How </a:t>
            </a:r>
            <a:r>
              <a:rPr lang="en-US" dirty="0">
                <a:solidFill>
                  <a:srgbClr val="7030A0"/>
                </a:solidFill>
              </a:rPr>
              <a:t>many peopled surveyed</a:t>
            </a:r>
            <a:r>
              <a:rPr lang="en-US" dirty="0" smtClean="0">
                <a:solidFill>
                  <a:srgbClr val="7030A0"/>
                </a:solidFill>
              </a:rPr>
              <a:t>? Ages, sex, area,…?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>
                <a:solidFill>
                  <a:srgbClr val="7030A0"/>
                </a:solidFill>
              </a:rPr>
              <a:t>H</a:t>
            </a:r>
            <a:r>
              <a:rPr lang="en-US" dirty="0" smtClean="0">
                <a:solidFill>
                  <a:srgbClr val="7030A0"/>
                </a:solidFill>
              </a:rPr>
              <a:t>ow </a:t>
            </a:r>
            <a:r>
              <a:rPr lang="en-US" dirty="0">
                <a:solidFill>
                  <a:srgbClr val="7030A0"/>
                </a:solidFill>
              </a:rPr>
              <a:t>many patients chew gum</a:t>
            </a:r>
            <a:r>
              <a:rPr lang="en-US" dirty="0" smtClean="0">
                <a:solidFill>
                  <a:srgbClr val="7030A0"/>
                </a:solidFill>
              </a:rPr>
              <a:t>? How often?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10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cap="all" dirty="0">
                <a:solidFill>
                  <a:srgbClr val="0000FF"/>
                </a:solidFill>
              </a:rPr>
              <a:t>(3) too many: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BEWARE</a:t>
            </a:r>
            <a:r>
              <a:rPr lang="en-US" dirty="0"/>
              <a:t> of </a:t>
            </a:r>
            <a:r>
              <a:rPr lang="en-US" dirty="0" smtClean="0"/>
              <a:t>a “</a:t>
            </a:r>
            <a:r>
              <a:rPr lang="en-US" dirty="0" smtClean="0">
                <a:solidFill>
                  <a:srgbClr val="7030A0"/>
                </a:solidFill>
              </a:rPr>
              <a:t>shock &amp; awe</a:t>
            </a:r>
            <a:r>
              <a:rPr lang="en-US" dirty="0" smtClean="0"/>
              <a:t>” </a:t>
            </a:r>
            <a:r>
              <a:rPr lang="en-US" dirty="0"/>
              <a:t>usage meant to “</a:t>
            </a:r>
            <a:r>
              <a:rPr lang="en-US" dirty="0">
                <a:solidFill>
                  <a:srgbClr val="7030A0"/>
                </a:solidFill>
              </a:rPr>
              <a:t>baffle</a:t>
            </a:r>
            <a:r>
              <a:rPr lang="en-US" dirty="0"/>
              <a:t>” </a:t>
            </a:r>
          </a:p>
          <a:p>
            <a:pPr lvl="0"/>
            <a:r>
              <a:rPr lang="en-US" u="sng" dirty="0" smtClean="0"/>
              <a:t>EX</a:t>
            </a:r>
            <a:r>
              <a:rPr lang="en-US" dirty="0" smtClean="0"/>
              <a:t>: “</a:t>
            </a:r>
            <a:r>
              <a:rPr lang="en-US" dirty="0" smtClean="0">
                <a:solidFill>
                  <a:srgbClr val="00B050"/>
                </a:solidFill>
              </a:rPr>
              <a:t>Forty-six </a:t>
            </a:r>
            <a:r>
              <a:rPr lang="en-US" dirty="0">
                <a:solidFill>
                  <a:srgbClr val="00B050"/>
                </a:solidFill>
              </a:rPr>
              <a:t>million women have long hair, and 38 million have short hair. Of that number, 36% have straight hair, while 22% have curly hair. Take that 36%, and two-thirds are blondes and 14% of that 33% are strawberry blondes….</a:t>
            </a:r>
            <a:r>
              <a:rPr lang="en-US" dirty="0"/>
              <a:t>” </a:t>
            </a:r>
            <a:endParaRPr lang="en-US" dirty="0" smtClean="0"/>
          </a:p>
          <a:p>
            <a:pPr lvl="1"/>
            <a:r>
              <a:rPr lang="en-US" dirty="0" smtClean="0"/>
              <a:t>(*</a:t>
            </a:r>
            <a:r>
              <a:rPr lang="en-US" dirty="0"/>
              <a:t>see also #3 on p. 110)</a:t>
            </a:r>
          </a:p>
        </p:txBody>
      </p:sp>
    </p:spTree>
    <p:extLst>
      <p:ext uri="{BB962C8B-B14F-4D97-AF65-F5344CB8AC3E}">
        <p14:creationId xmlns:p14="http://schemas.microsoft.com/office/powerpoint/2010/main" val="335371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(4) </a:t>
            </a:r>
            <a:r>
              <a:rPr lang="en-US" u="sng" dirty="0" smtClean="0">
                <a:solidFill>
                  <a:srgbClr val="0000FF"/>
                </a:solidFill>
              </a:rPr>
              <a:t>PROPER USE of STATS: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A) </a:t>
            </a:r>
            <a:r>
              <a:rPr lang="en-US" dirty="0" smtClean="0">
                <a:solidFill>
                  <a:srgbClr val="7030A0"/>
                </a:solidFill>
              </a:rPr>
              <a:t>qualify to </a:t>
            </a:r>
            <a:r>
              <a:rPr lang="en-US" i="1" u="sng" dirty="0">
                <a:solidFill>
                  <a:srgbClr val="7030A0"/>
                </a:solidFill>
              </a:rPr>
              <a:t>diminish</a:t>
            </a:r>
            <a:r>
              <a:rPr lang="en-US" dirty="0">
                <a:solidFill>
                  <a:srgbClr val="7030A0"/>
                </a:solidFill>
              </a:rPr>
              <a:t> the fact 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only, just, just under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merely, barely, simply</a:t>
            </a:r>
          </a:p>
          <a:p>
            <a:r>
              <a:rPr lang="en-US" dirty="0">
                <a:solidFill>
                  <a:srgbClr val="7030A0"/>
                </a:solidFill>
              </a:rPr>
              <a:t>B) </a:t>
            </a:r>
            <a:r>
              <a:rPr lang="en-US" dirty="0" smtClean="0">
                <a:solidFill>
                  <a:srgbClr val="7030A0"/>
                </a:solidFill>
              </a:rPr>
              <a:t>qualify to </a:t>
            </a:r>
            <a:r>
              <a:rPr lang="en-US" i="1" u="sng" dirty="0">
                <a:solidFill>
                  <a:srgbClr val="7030A0"/>
                </a:solidFill>
              </a:rPr>
              <a:t>exaggerate</a:t>
            </a:r>
            <a:r>
              <a:rPr lang="en-US" dirty="0">
                <a:solidFill>
                  <a:srgbClr val="7030A0"/>
                </a:solidFill>
              </a:rPr>
              <a:t> the fact 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an amazing, incredible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an unbelievable, enormous 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extremely, exceedingly</a:t>
            </a:r>
          </a:p>
          <a:p>
            <a:pPr lvl="2"/>
            <a:r>
              <a:rPr lang="en-US" dirty="0" smtClean="0"/>
              <a:t>15’’ </a:t>
            </a:r>
            <a:r>
              <a:rPr lang="en-US" dirty="0"/>
              <a:t>tires (+/-)</a:t>
            </a:r>
          </a:p>
          <a:p>
            <a:pPr lvl="2"/>
            <a:r>
              <a:rPr lang="en-US" dirty="0"/>
              <a:t>500,000 people (+/-)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705600" y="2590800"/>
            <a:ext cx="2209800" cy="3200400"/>
          </a:xfrm>
          <a:prstGeom prst="wedgeRectCallout">
            <a:avLst>
              <a:gd name="adj1" fmla="val -77479"/>
              <a:gd name="adj2" fmla="val -181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As a READER: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Does the source explain the #?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As a WRITER: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should </a:t>
            </a:r>
            <a:r>
              <a:rPr lang="en-US" b="1" dirty="0" smtClean="0">
                <a:solidFill>
                  <a:srgbClr val="0000FF"/>
                </a:solidFill>
              </a:rPr>
              <a:t>explain, qualify, contextualize </a:t>
            </a:r>
            <a:r>
              <a:rPr lang="en-US" dirty="0" smtClean="0">
                <a:solidFill>
                  <a:schemeClr val="tx1"/>
                </a:solidFill>
              </a:rPr>
              <a:t>any # you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just throw it in there </a:t>
            </a:r>
            <a:r>
              <a:rPr lang="en-US" dirty="0" smtClean="0">
                <a:solidFill>
                  <a:srgbClr val="FF0000"/>
                </a:solidFill>
              </a:rPr>
              <a:t>as if it’s proof in &amp; of itself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30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(4) </a:t>
            </a:r>
            <a:r>
              <a:rPr lang="en-US" u="sng" dirty="0" smtClean="0">
                <a:solidFill>
                  <a:srgbClr val="0000FF"/>
                </a:solidFill>
              </a:rPr>
              <a:t>PROPER </a:t>
            </a:r>
            <a:r>
              <a:rPr lang="en-US" u="sng" dirty="0">
                <a:solidFill>
                  <a:srgbClr val="0000FF"/>
                </a:solidFill>
              </a:rPr>
              <a:t>USE of </a:t>
            </a:r>
            <a:r>
              <a:rPr lang="en-US" u="sng" dirty="0" smtClean="0">
                <a:solidFill>
                  <a:srgbClr val="0000FF"/>
                </a:solidFill>
              </a:rPr>
              <a:t>STATS: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C) </a:t>
            </a:r>
            <a:r>
              <a:rPr lang="en-US" u="sng" dirty="0" smtClean="0">
                <a:solidFill>
                  <a:srgbClr val="7030A0"/>
                </a:solidFill>
              </a:rPr>
              <a:t>contextualize</a:t>
            </a:r>
            <a:r>
              <a:rPr lang="en-US" dirty="0" smtClean="0">
                <a:solidFill>
                  <a:srgbClr val="7030A0"/>
                </a:solidFill>
              </a:rPr>
              <a:t> the number 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put it into some kind of context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that readers can relate to 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EX: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My car has 15’’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tires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(+/-) Is that good or bad?</a:t>
            </a:r>
          </a:p>
          <a:p>
            <a:pPr lvl="3"/>
            <a:r>
              <a:rPr lang="en-US" dirty="0" smtClean="0">
                <a:solidFill>
                  <a:srgbClr val="0070C0"/>
                </a:solidFill>
              </a:rPr>
              <a:t>depends on the type of car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EX: 500,000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people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(+/-) Is that a lot of people?</a:t>
            </a:r>
          </a:p>
          <a:p>
            <a:pPr lvl="3"/>
            <a:r>
              <a:rPr lang="en-US" dirty="0" smtClean="0">
                <a:solidFill>
                  <a:srgbClr val="0070C0"/>
                </a:solidFill>
              </a:rPr>
              <a:t>5 filled Beaver Stadiums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705600" y="2590800"/>
            <a:ext cx="2209800" cy="3200400"/>
          </a:xfrm>
          <a:prstGeom prst="wedgeRectCallout">
            <a:avLst>
              <a:gd name="adj1" fmla="val -77479"/>
              <a:gd name="adj2" fmla="val -181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As a READER: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Does the source explain the #?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As a WRITER: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should </a:t>
            </a:r>
            <a:r>
              <a:rPr lang="en-US" b="1" dirty="0" smtClean="0">
                <a:solidFill>
                  <a:srgbClr val="0000FF"/>
                </a:solidFill>
              </a:rPr>
              <a:t>explain, qualify, contextualize </a:t>
            </a:r>
            <a:r>
              <a:rPr lang="en-US" dirty="0" smtClean="0">
                <a:solidFill>
                  <a:schemeClr val="tx1"/>
                </a:solidFill>
              </a:rPr>
              <a:t>any # you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just throw it in there </a:t>
            </a:r>
            <a:r>
              <a:rPr lang="en-US" dirty="0" smtClean="0">
                <a:solidFill>
                  <a:srgbClr val="FF0000"/>
                </a:solidFill>
              </a:rPr>
              <a:t>as if it’s proof in &amp; of itself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11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(4) PROPER USE of </a:t>
            </a:r>
            <a:r>
              <a:rPr lang="en-US" u="sng" dirty="0" smtClean="0">
                <a:solidFill>
                  <a:srgbClr val="0000FF"/>
                </a:solidFill>
              </a:rPr>
              <a:t>STATS: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D) give </a:t>
            </a:r>
            <a:r>
              <a:rPr lang="en-US" u="sng" dirty="0" smtClean="0">
                <a:solidFill>
                  <a:srgbClr val="7030A0"/>
                </a:solidFill>
              </a:rPr>
              <a:t>more information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as a writer, give the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a reader, the place should be given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for further information or investigation or clarification of the statistics</a:t>
            </a:r>
          </a:p>
          <a:p>
            <a:pPr lvl="1"/>
            <a:r>
              <a:rPr lang="en-US" dirty="0"/>
              <a:t>places include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Web sites, toll-free telephone numbers,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reference books, or a bibliography for “further reading”</a:t>
            </a:r>
          </a:p>
        </p:txBody>
      </p:sp>
    </p:spTree>
    <p:extLst>
      <p:ext uri="{BB962C8B-B14F-4D97-AF65-F5344CB8AC3E}">
        <p14:creationId xmlns:p14="http://schemas.microsoft.com/office/powerpoint/2010/main" val="29381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person an </a:t>
            </a:r>
            <a:r>
              <a:rPr lang="en-US" dirty="0" smtClean="0">
                <a:solidFill>
                  <a:srgbClr val="0000FF"/>
                </a:solidFill>
              </a:rPr>
              <a:t>AUTHORITY</a:t>
            </a:r>
            <a:r>
              <a:rPr lang="en-US" dirty="0" smtClean="0"/>
              <a:t> on a subject?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762250" y="3581400"/>
            <a:ext cx="3619500" cy="1981200"/>
          </a:xfrm>
          <a:prstGeom prst="cloudCallout">
            <a:avLst>
              <a:gd name="adj1" fmla="val -31474"/>
              <a:gd name="adj2" fmla="val 80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Who is this person &amp; why should I care what s/he has to say on this matter?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968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(4) PROPER USE of </a:t>
            </a:r>
            <a:r>
              <a:rPr lang="en-US" u="sng" dirty="0" smtClean="0">
                <a:solidFill>
                  <a:srgbClr val="0000FF"/>
                </a:solidFill>
              </a:rPr>
              <a:t>STATS: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D) </a:t>
            </a:r>
            <a:r>
              <a:rPr lang="en-US" u="sng" dirty="0" smtClean="0">
                <a:solidFill>
                  <a:srgbClr val="7030A0"/>
                </a:solidFill>
              </a:rPr>
              <a:t>* </a:t>
            </a:r>
            <a:r>
              <a:rPr lang="en-US" u="sng" cap="all" dirty="0">
                <a:solidFill>
                  <a:srgbClr val="7030A0"/>
                </a:solidFill>
              </a:rPr>
              <a:t>Explain, Interpret, Infer</a:t>
            </a:r>
            <a:r>
              <a:rPr lang="en-US" u="sng" dirty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* </a:t>
            </a:r>
            <a:r>
              <a:rPr lang="en-US" dirty="0" smtClean="0"/>
              <a:t>put </a:t>
            </a:r>
            <a:r>
              <a:rPr lang="en-US" dirty="0"/>
              <a:t>stat/fact/numbers into some </a:t>
            </a:r>
            <a:r>
              <a:rPr lang="en-US" i="1" dirty="0">
                <a:solidFill>
                  <a:srgbClr val="FF0000"/>
                </a:solidFill>
              </a:rPr>
              <a:t>context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* make an </a:t>
            </a:r>
            <a:r>
              <a:rPr lang="en-US" i="1" dirty="0">
                <a:solidFill>
                  <a:srgbClr val="FF0000"/>
                </a:solidFill>
              </a:rPr>
              <a:t>analogy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500,000 </a:t>
            </a:r>
            <a:r>
              <a:rPr lang="en-US" dirty="0" err="1">
                <a:solidFill>
                  <a:srgbClr val="00B050"/>
                </a:solidFill>
              </a:rPr>
              <a:t>people</a:t>
            </a:r>
            <a:r>
              <a:rPr lang="en-US" dirty="0" err="1" smtClean="0">
                <a:solidFill>
                  <a:srgbClr val="00B050"/>
                </a:solidFill>
              </a:rPr>
              <a:t>:“</a:t>
            </a:r>
            <a:r>
              <a:rPr lang="en-US" dirty="0" err="1">
                <a:solidFill>
                  <a:srgbClr val="00B050"/>
                </a:solidFill>
              </a:rPr>
              <a:t>imagine</a:t>
            </a:r>
            <a:r>
              <a:rPr lang="en-US" dirty="0">
                <a:solidFill>
                  <a:srgbClr val="00B050"/>
                </a:solidFill>
              </a:rPr>
              <a:t> 5 Beaver Stadiums </a:t>
            </a:r>
            <a:r>
              <a:rPr lang="en-US" dirty="0" smtClean="0">
                <a:solidFill>
                  <a:srgbClr val="00B050"/>
                </a:solidFill>
              </a:rPr>
              <a:t>at capacity”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“What this means is…”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“What this translates into is…”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“In other words,…”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“To grasp the severity/enormity of this figure, imagine the entire state of Pennsylvania…”</a:t>
            </a:r>
          </a:p>
        </p:txBody>
      </p:sp>
    </p:spTree>
    <p:extLst>
      <p:ext uri="{BB962C8B-B14F-4D97-AF65-F5344CB8AC3E}">
        <p14:creationId xmlns:p14="http://schemas.microsoft.com/office/powerpoint/2010/main" val="186695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II. </a:t>
            </a:r>
            <a:r>
              <a:rPr lang="en-US" cap="all" dirty="0" smtClean="0">
                <a:solidFill>
                  <a:srgbClr val="C00000"/>
                </a:solidFill>
              </a:rPr>
              <a:t>STATISTICS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20092"/>
              </p:ext>
            </p:extLst>
          </p:nvPr>
        </p:nvGraphicFramePr>
        <p:xfrm>
          <a:off x="1524000" y="762000"/>
          <a:ext cx="6096000" cy="5384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538480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Who paid for it?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What was asked?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Who was asked?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When they were asked?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Were the numbers adjusted?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What’s the margin of error?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Are the figures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reliable, accurate, unbiased source, relevant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altered, complete, representative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interpreted, contextualized, qualified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Anything left out, omitted, ignored?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Anything exaggerated?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Anything labeled incorrectly?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Where did it come from?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Who compiled it?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How are the #s being used to manipulate?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Are the figures contextualized?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Are the numbers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Why is it going on sale?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Is it cheaper?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Motives for taking polls, asking questions?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Original price?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Who set price? MSRP, mpg,…?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explained, interpreted?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Callout 4"/>
          <p:cNvSpPr/>
          <p:nvPr/>
        </p:nvSpPr>
        <p:spPr>
          <a:xfrm>
            <a:off x="0" y="914400"/>
            <a:ext cx="1447800" cy="2362200"/>
          </a:xfrm>
          <a:prstGeom prst="cloudCallout">
            <a:avLst>
              <a:gd name="adj1" fmla="val 61406"/>
              <a:gd name="adj2" fmla="val 82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Critical Thinker’s Questions </a:t>
            </a:r>
            <a:r>
              <a:rPr lang="en-US" sz="1400" b="1" u="sng" dirty="0" smtClean="0">
                <a:solidFill>
                  <a:srgbClr val="0000FF"/>
                </a:solidFill>
              </a:rPr>
              <a:t>@ STATS:</a:t>
            </a:r>
            <a:endParaRPr lang="en-US" sz="1400" b="1" u="sng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9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(1) CREDENTIALS: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336600"/>
                </a:solidFill>
              </a:rPr>
              <a:t>A</a:t>
            </a:r>
            <a:r>
              <a:rPr lang="en-US" u="sng" dirty="0">
                <a:solidFill>
                  <a:srgbClr val="336600"/>
                </a:solidFill>
              </a:rPr>
              <a:t>) </a:t>
            </a:r>
            <a:r>
              <a:rPr lang="en-US" u="sng" cap="all" dirty="0">
                <a:solidFill>
                  <a:srgbClr val="336600"/>
                </a:solidFill>
              </a:rPr>
              <a:t>Education</a:t>
            </a:r>
            <a:r>
              <a:rPr lang="en-US" dirty="0">
                <a:solidFill>
                  <a:srgbClr val="336600"/>
                </a:solidFill>
              </a:rPr>
              <a:t>:  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level of education </a:t>
            </a:r>
            <a:r>
              <a:rPr lang="en-US" dirty="0" smtClean="0"/>
              <a:t>does the person have</a:t>
            </a:r>
          </a:p>
          <a:p>
            <a:pPr lvl="2"/>
            <a:r>
              <a:rPr lang="en-US" i="1" dirty="0" smtClean="0">
                <a:solidFill>
                  <a:srgbClr val="7030A0"/>
                </a:solidFill>
              </a:rPr>
              <a:t>in this particular field of study</a:t>
            </a:r>
            <a:r>
              <a:rPr lang="en-US" i="1" dirty="0" smtClean="0"/>
              <a:t>?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school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type of school </a:t>
            </a:r>
            <a:r>
              <a:rPr lang="en-US" dirty="0" smtClean="0"/>
              <a:t>was it earned?</a:t>
            </a:r>
          </a:p>
          <a:p>
            <a:pPr lvl="1"/>
            <a:r>
              <a:rPr lang="en-US" dirty="0" smtClean="0"/>
              <a:t>associate’s </a:t>
            </a:r>
            <a:r>
              <a:rPr lang="en-US" dirty="0"/>
              <a:t>degree </a:t>
            </a:r>
            <a:r>
              <a:rPr lang="en-US" dirty="0">
                <a:solidFill>
                  <a:srgbClr val="00B050"/>
                </a:solidFill>
              </a:rPr>
              <a:t>vs.</a:t>
            </a:r>
            <a:r>
              <a:rPr lang="en-US" dirty="0"/>
              <a:t> </a:t>
            </a:r>
            <a:r>
              <a:rPr lang="en-US" dirty="0" smtClean="0"/>
              <a:t>PhD, MD, </a:t>
            </a:r>
            <a:r>
              <a:rPr lang="en-US" dirty="0"/>
              <a:t>MBA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LCCC </a:t>
            </a:r>
            <a:r>
              <a:rPr lang="en-US" i="1" dirty="0">
                <a:solidFill>
                  <a:srgbClr val="00B050"/>
                </a:solidFill>
              </a:rPr>
              <a:t>vs.</a:t>
            </a:r>
            <a:r>
              <a:rPr lang="en-US" dirty="0"/>
              <a:t> Harvard, Brown, Rice, Yale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4900" y="5943600"/>
            <a:ext cx="69342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u="sng" dirty="0" smtClean="0">
                <a:solidFill>
                  <a:srgbClr val="FF0000"/>
                </a:solidFill>
              </a:rPr>
              <a:t>NOTICE</a:t>
            </a:r>
            <a:r>
              <a:rPr lang="en-US" sz="2000" b="1" dirty="0" smtClean="0">
                <a:solidFill>
                  <a:srgbClr val="FF0000"/>
                </a:solidFill>
              </a:rPr>
              <a:t> how the person’s </a:t>
            </a:r>
            <a:r>
              <a:rPr lang="en-US" sz="2000" b="1" i="1" dirty="0" smtClean="0">
                <a:solidFill>
                  <a:srgbClr val="FF0000"/>
                </a:solidFill>
              </a:rPr>
              <a:t>authoritativeness</a:t>
            </a:r>
            <a:r>
              <a:rPr lang="en-US" sz="2000" b="1" dirty="0" smtClean="0">
                <a:solidFill>
                  <a:srgbClr val="FF0000"/>
                </a:solidFill>
              </a:rPr>
              <a:t> changes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with these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124761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(1) CREDENTIALS: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336600"/>
                </a:solidFill>
              </a:rPr>
              <a:t>B</a:t>
            </a:r>
            <a:r>
              <a:rPr lang="en-US" u="sng" dirty="0">
                <a:solidFill>
                  <a:srgbClr val="336600"/>
                </a:solidFill>
              </a:rPr>
              <a:t>) </a:t>
            </a:r>
            <a:r>
              <a:rPr lang="en-US" u="sng" cap="all" dirty="0">
                <a:solidFill>
                  <a:srgbClr val="336600"/>
                </a:solidFill>
              </a:rPr>
              <a:t>Occupation</a:t>
            </a:r>
            <a:r>
              <a:rPr lang="en-US" dirty="0">
                <a:solidFill>
                  <a:srgbClr val="336600"/>
                </a:solidFill>
              </a:rPr>
              <a:t>:  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work experience </a:t>
            </a:r>
            <a:r>
              <a:rPr lang="en-US" dirty="0" smtClean="0"/>
              <a:t>does the person have</a:t>
            </a:r>
          </a:p>
          <a:p>
            <a:pPr lvl="2"/>
            <a:r>
              <a:rPr lang="en-US" i="1" dirty="0">
                <a:solidFill>
                  <a:srgbClr val="7030A0"/>
                </a:solidFill>
              </a:rPr>
              <a:t>in this particular field of study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long </a:t>
            </a:r>
            <a:r>
              <a:rPr lang="en-US" dirty="0" smtClean="0"/>
              <a:t>have s/he been involved in this field?</a:t>
            </a:r>
          </a:p>
          <a:p>
            <a:pPr lvl="2"/>
            <a:r>
              <a:rPr lang="en-US" dirty="0" smtClean="0"/>
              <a:t>orderly </a:t>
            </a:r>
            <a:r>
              <a:rPr lang="en-US" dirty="0"/>
              <a:t>at psychiatric hospital  </a:t>
            </a:r>
            <a:r>
              <a:rPr lang="en-US" dirty="0">
                <a:solidFill>
                  <a:srgbClr val="00B050"/>
                </a:solidFill>
              </a:rPr>
              <a:t>vs.</a:t>
            </a:r>
            <a:r>
              <a:rPr lang="en-US" dirty="0"/>
              <a:t> licensed psychologist</a:t>
            </a:r>
          </a:p>
          <a:p>
            <a:pPr lvl="2"/>
            <a:r>
              <a:rPr lang="en-US" dirty="0"/>
              <a:t>2 years </a:t>
            </a:r>
            <a:r>
              <a:rPr lang="en-US" dirty="0" smtClean="0"/>
              <a:t>experience </a:t>
            </a:r>
            <a:r>
              <a:rPr lang="en-US" i="1" dirty="0" smtClean="0">
                <a:solidFill>
                  <a:srgbClr val="00B050"/>
                </a:solidFill>
              </a:rPr>
              <a:t>vs.</a:t>
            </a:r>
            <a:r>
              <a:rPr lang="en-US" dirty="0" smtClean="0"/>
              <a:t> </a:t>
            </a:r>
            <a:r>
              <a:rPr lang="en-US" dirty="0"/>
              <a:t>20 years experience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4900" y="5943600"/>
            <a:ext cx="69342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u="sng" dirty="0" smtClean="0">
                <a:solidFill>
                  <a:srgbClr val="FF0000"/>
                </a:solidFill>
              </a:rPr>
              <a:t>NOTICE</a:t>
            </a:r>
            <a:r>
              <a:rPr lang="en-US" sz="2000" b="1" dirty="0" smtClean="0">
                <a:solidFill>
                  <a:srgbClr val="FF0000"/>
                </a:solidFill>
              </a:rPr>
              <a:t> how the person’s </a:t>
            </a:r>
            <a:r>
              <a:rPr lang="en-US" sz="2000" b="1" i="1" dirty="0" smtClean="0">
                <a:solidFill>
                  <a:srgbClr val="FF0000"/>
                </a:solidFill>
              </a:rPr>
              <a:t>authoritativeness</a:t>
            </a:r>
            <a:r>
              <a:rPr lang="en-US" sz="2000" b="1" dirty="0" smtClean="0">
                <a:solidFill>
                  <a:srgbClr val="FF0000"/>
                </a:solidFill>
              </a:rPr>
              <a:t> changes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with these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53148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(1) CREDENTIALS: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336600"/>
                </a:solidFill>
              </a:rPr>
              <a:t>C</a:t>
            </a:r>
            <a:r>
              <a:rPr lang="en-US" u="sng" dirty="0">
                <a:solidFill>
                  <a:srgbClr val="336600"/>
                </a:solidFill>
              </a:rPr>
              <a:t>) </a:t>
            </a:r>
            <a:r>
              <a:rPr lang="en-US" u="sng" cap="all" dirty="0">
                <a:solidFill>
                  <a:srgbClr val="336600"/>
                </a:solidFill>
              </a:rPr>
              <a:t>Associations</a:t>
            </a:r>
            <a:r>
              <a:rPr lang="en-US" u="sng" dirty="0">
                <a:solidFill>
                  <a:srgbClr val="336600"/>
                </a:solidFill>
              </a:rPr>
              <a:t> </a:t>
            </a:r>
            <a:r>
              <a:rPr lang="en-US" u="sng" dirty="0" smtClean="0">
                <a:solidFill>
                  <a:srgbClr val="336600"/>
                </a:solidFill>
              </a:rPr>
              <a:t>&amp; </a:t>
            </a:r>
            <a:r>
              <a:rPr lang="en-US" u="sng" cap="all" dirty="0" smtClean="0">
                <a:solidFill>
                  <a:srgbClr val="336600"/>
                </a:solidFill>
              </a:rPr>
              <a:t>Affiliations</a:t>
            </a:r>
            <a:r>
              <a:rPr lang="en-US" dirty="0">
                <a:solidFill>
                  <a:srgbClr val="336600"/>
                </a:solidFill>
              </a:rPr>
              <a:t>: </a:t>
            </a:r>
          </a:p>
          <a:p>
            <a:pPr lvl="1"/>
            <a:r>
              <a:rPr lang="en-US" dirty="0" smtClean="0"/>
              <a:t>Beside education &amp; work, how else is the person </a:t>
            </a:r>
            <a:r>
              <a:rPr lang="en-US" dirty="0" smtClean="0">
                <a:solidFill>
                  <a:srgbClr val="FF0000"/>
                </a:solidFill>
              </a:rPr>
              <a:t>involved </a:t>
            </a:r>
          </a:p>
          <a:p>
            <a:pPr lvl="2"/>
            <a:r>
              <a:rPr lang="en-US" i="1" dirty="0" smtClean="0">
                <a:solidFill>
                  <a:srgbClr val="7030A0"/>
                </a:solidFill>
              </a:rPr>
              <a:t>in this particular field of study</a:t>
            </a:r>
          </a:p>
          <a:p>
            <a:pPr lvl="1"/>
            <a:r>
              <a:rPr lang="en-US" dirty="0" smtClean="0"/>
              <a:t>In what </a:t>
            </a:r>
            <a:r>
              <a:rPr lang="en-US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recreational, professional, local, national, federal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PTA, den mother, basketball coach </a:t>
            </a:r>
            <a:r>
              <a:rPr lang="en-US" i="1" dirty="0">
                <a:solidFill>
                  <a:srgbClr val="00B050"/>
                </a:solidFill>
              </a:rPr>
              <a:t>vs.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pharmacist at Medicine </a:t>
            </a:r>
            <a:r>
              <a:rPr lang="en-US" dirty="0" smtClean="0"/>
              <a:t>Shoppe </a:t>
            </a:r>
            <a:r>
              <a:rPr lang="en-US" i="1" dirty="0">
                <a:solidFill>
                  <a:srgbClr val="00B050"/>
                </a:solidFill>
              </a:rPr>
              <a:t>vs</a:t>
            </a:r>
            <a:r>
              <a:rPr lang="en-US" i="1" dirty="0" smtClean="0">
                <a:solidFill>
                  <a:srgbClr val="00B050"/>
                </a:solidFill>
              </a:rPr>
              <a:t>.</a:t>
            </a:r>
            <a:r>
              <a:rPr lang="en-US" dirty="0" smtClean="0"/>
              <a:t> NEA</a:t>
            </a:r>
            <a:r>
              <a:rPr lang="en-US" dirty="0"/>
              <a:t>, CDC, NRA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4900" y="5943600"/>
            <a:ext cx="69342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u="sng" dirty="0" smtClean="0">
                <a:solidFill>
                  <a:srgbClr val="FF0000"/>
                </a:solidFill>
              </a:rPr>
              <a:t>NOTICE</a:t>
            </a:r>
            <a:r>
              <a:rPr lang="en-US" sz="2000" b="1" dirty="0" smtClean="0">
                <a:solidFill>
                  <a:srgbClr val="FF0000"/>
                </a:solidFill>
              </a:rPr>
              <a:t> how the person’s </a:t>
            </a:r>
            <a:r>
              <a:rPr lang="en-US" sz="2000" b="1" i="1" dirty="0" smtClean="0">
                <a:solidFill>
                  <a:srgbClr val="FF0000"/>
                </a:solidFill>
              </a:rPr>
              <a:t>authoritativeness</a:t>
            </a:r>
            <a:r>
              <a:rPr lang="en-US" sz="2000" b="1" dirty="0" smtClean="0">
                <a:solidFill>
                  <a:srgbClr val="FF0000"/>
                </a:solidFill>
              </a:rPr>
              <a:t> changes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with these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53148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(1) CREDENTIALS: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336600"/>
                </a:solidFill>
              </a:rPr>
              <a:t>D</a:t>
            </a:r>
            <a:r>
              <a:rPr lang="en-US" u="sng" dirty="0">
                <a:solidFill>
                  <a:srgbClr val="336600"/>
                </a:solidFill>
              </a:rPr>
              <a:t>) </a:t>
            </a:r>
            <a:r>
              <a:rPr lang="en-US" u="sng" cap="all" dirty="0">
                <a:solidFill>
                  <a:srgbClr val="336600"/>
                </a:solidFill>
              </a:rPr>
              <a:t>Achievements</a:t>
            </a:r>
            <a:r>
              <a:rPr lang="en-US" dirty="0">
                <a:solidFill>
                  <a:srgbClr val="336600"/>
                </a:solidFill>
              </a:rPr>
              <a:t>:  </a:t>
            </a:r>
          </a:p>
          <a:p>
            <a:pPr lvl="1"/>
            <a:r>
              <a:rPr lang="en-US" dirty="0" smtClean="0"/>
              <a:t>What have they </a:t>
            </a:r>
            <a:r>
              <a:rPr lang="en-US" dirty="0" smtClean="0">
                <a:solidFill>
                  <a:srgbClr val="FF0000"/>
                </a:solidFill>
              </a:rPr>
              <a:t>done to further </a:t>
            </a:r>
            <a:r>
              <a:rPr lang="en-US" dirty="0" smtClean="0"/>
              <a:t>the field?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writings, studies, publications, presentations,…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published </a:t>
            </a:r>
            <a:r>
              <a:rPr lang="en-US" dirty="0"/>
              <a:t>in </a:t>
            </a:r>
            <a:r>
              <a:rPr lang="en-US" u="sng" dirty="0"/>
              <a:t>Times Leader</a:t>
            </a:r>
            <a:r>
              <a:rPr lang="en-US" dirty="0"/>
              <a:t> editorial </a:t>
            </a:r>
            <a:r>
              <a:rPr lang="en-US" i="1" dirty="0">
                <a:solidFill>
                  <a:srgbClr val="00B050"/>
                </a:solidFill>
              </a:rPr>
              <a:t>vs.</a:t>
            </a:r>
            <a:r>
              <a:rPr lang="en-US" dirty="0"/>
              <a:t> </a:t>
            </a:r>
            <a:r>
              <a:rPr lang="en-US" u="sng" dirty="0"/>
              <a:t>Washington Post</a:t>
            </a:r>
            <a:r>
              <a:rPr lang="en-US" dirty="0"/>
              <a:t> editorial</a:t>
            </a:r>
          </a:p>
          <a:p>
            <a:pPr lvl="1"/>
            <a:r>
              <a:rPr lang="en-US" dirty="0"/>
              <a:t>published in </a:t>
            </a:r>
            <a:r>
              <a:rPr lang="en-US" u="sng" dirty="0"/>
              <a:t>Reader’s Digest</a:t>
            </a:r>
            <a:r>
              <a:rPr lang="en-US" dirty="0"/>
              <a:t>  </a:t>
            </a:r>
            <a:r>
              <a:rPr lang="en-US" i="1" dirty="0">
                <a:solidFill>
                  <a:srgbClr val="00B050"/>
                </a:solidFill>
              </a:rPr>
              <a:t>vs.</a:t>
            </a:r>
            <a:r>
              <a:rPr lang="en-US" dirty="0"/>
              <a:t> published in scholarly journal (</a:t>
            </a:r>
            <a:r>
              <a:rPr lang="en-US" u="sng" dirty="0"/>
              <a:t>Shakespeare Quarterly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research in </a:t>
            </a:r>
            <a:r>
              <a:rPr lang="en-US" dirty="0" smtClean="0"/>
              <a:t>the field</a:t>
            </a:r>
            <a:r>
              <a:rPr lang="en-US" dirty="0"/>
              <a:t>, presentation at conferences, </a:t>
            </a:r>
            <a:r>
              <a:rPr lang="en-US" dirty="0" smtClean="0"/>
              <a:t>professional awards </a:t>
            </a:r>
            <a:r>
              <a:rPr lang="en-US" dirty="0"/>
              <a:t>in </a:t>
            </a:r>
            <a:r>
              <a:rPr lang="en-US" dirty="0" smtClean="0"/>
              <a:t>the field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4900" y="5943600"/>
            <a:ext cx="69342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u="sng" dirty="0" smtClean="0">
                <a:solidFill>
                  <a:srgbClr val="FF0000"/>
                </a:solidFill>
              </a:rPr>
              <a:t>NOTICE</a:t>
            </a:r>
            <a:r>
              <a:rPr lang="en-US" sz="2000" b="1" dirty="0" smtClean="0">
                <a:solidFill>
                  <a:srgbClr val="FF0000"/>
                </a:solidFill>
              </a:rPr>
              <a:t> how the person’s </a:t>
            </a:r>
            <a:r>
              <a:rPr lang="en-US" sz="2000" b="1" i="1" dirty="0" smtClean="0">
                <a:solidFill>
                  <a:srgbClr val="FF0000"/>
                </a:solidFill>
              </a:rPr>
              <a:t>authoritativeness</a:t>
            </a:r>
            <a:r>
              <a:rPr lang="en-US" sz="2000" b="1" dirty="0" smtClean="0">
                <a:solidFill>
                  <a:srgbClr val="FF0000"/>
                </a:solidFill>
              </a:rPr>
              <a:t> changes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with these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187557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rgbClr val="0000FF"/>
                </a:solidFill>
              </a:rPr>
              <a:t>*</a:t>
            </a:r>
            <a:r>
              <a:rPr lang="en-US" sz="3800" u="sng" dirty="0" smtClean="0">
                <a:solidFill>
                  <a:srgbClr val="0000FF"/>
                </a:solidFill>
              </a:rPr>
              <a:t>BUT</a:t>
            </a:r>
            <a:r>
              <a:rPr lang="en-US" sz="3800" dirty="0" smtClean="0">
                <a:solidFill>
                  <a:srgbClr val="0000FF"/>
                </a:solidFill>
              </a:rPr>
              <a:t>*</a:t>
            </a:r>
          </a:p>
          <a:p>
            <a:pPr lvl="0"/>
            <a:r>
              <a:rPr lang="en-US" dirty="0" smtClean="0"/>
              <a:t>If the topic </a:t>
            </a:r>
            <a:r>
              <a:rPr lang="en-US" dirty="0"/>
              <a:t>= patient care, then the orderly </a:t>
            </a:r>
            <a:r>
              <a:rPr lang="en-US" dirty="0" smtClean="0"/>
              <a:t>or nurse makes </a:t>
            </a:r>
            <a:r>
              <a:rPr lang="en-US" dirty="0"/>
              <a:t>just as reliable an authority as the doctor.</a:t>
            </a:r>
          </a:p>
          <a:p>
            <a:pPr lvl="0"/>
            <a:r>
              <a:rPr lang="en-US" dirty="0"/>
              <a:t>Also, just because individuals studied at Stanford University, that doesn’t </a:t>
            </a:r>
            <a:r>
              <a:rPr lang="en-US" dirty="0"/>
              <a:t>automatically </a:t>
            </a:r>
            <a:r>
              <a:rPr lang="en-US" dirty="0" smtClean="0"/>
              <a:t>make </a:t>
            </a:r>
            <a:r>
              <a:rPr lang="en-US" dirty="0"/>
              <a:t>them </a:t>
            </a:r>
            <a:r>
              <a:rPr lang="en-US" dirty="0" smtClean="0"/>
              <a:t>right </a:t>
            </a:r>
            <a:r>
              <a:rPr lang="en-US" dirty="0"/>
              <a:t>on the topic.  </a:t>
            </a:r>
          </a:p>
          <a:p>
            <a:pPr lvl="0"/>
            <a:r>
              <a:rPr lang="en-US" dirty="0" smtClean="0"/>
              <a:t>Also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beware</a:t>
            </a:r>
            <a:r>
              <a:rPr lang="en-US" dirty="0"/>
              <a:t> of </a:t>
            </a:r>
            <a:r>
              <a:rPr lang="en-US" dirty="0">
                <a:solidFill>
                  <a:srgbClr val="00B050"/>
                </a:solidFill>
              </a:rPr>
              <a:t>false or misleading credentials</a:t>
            </a:r>
            <a:r>
              <a:rPr lang="en-US" dirty="0"/>
              <a:t>. 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Bill Clinton, in a transparent attempt to gain credibility and votes, claimed to be a Rhodes Scholar.  In point of fact, he attended Oxford University only briefly and was booted for poor grades.  Not only did he not receive a degree from the university, he became the joke of the town of Oxford as well.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2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rgbClr val="0000FF"/>
                </a:solidFill>
              </a:rPr>
              <a:t>*</a:t>
            </a:r>
            <a:r>
              <a:rPr lang="en-US" sz="3800" u="sng" dirty="0" smtClean="0">
                <a:solidFill>
                  <a:srgbClr val="0000FF"/>
                </a:solidFill>
              </a:rPr>
              <a:t>BUT</a:t>
            </a:r>
            <a:r>
              <a:rPr lang="en-US" sz="3800" dirty="0" smtClean="0">
                <a:solidFill>
                  <a:srgbClr val="0000FF"/>
                </a:solidFill>
              </a:rPr>
              <a:t>*</a:t>
            </a:r>
          </a:p>
          <a:p>
            <a:pPr lvl="0"/>
            <a:r>
              <a:rPr lang="en-US" dirty="0" smtClean="0"/>
              <a:t>It’s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u="sng" dirty="0">
                <a:solidFill>
                  <a:srgbClr val="FF0000"/>
                </a:solidFill>
              </a:rPr>
              <a:t>combination</a:t>
            </a:r>
            <a:r>
              <a:rPr lang="en-US" dirty="0">
                <a:solidFill>
                  <a:srgbClr val="FF0000"/>
                </a:solidFill>
              </a:rPr>
              <a:t> of all their credentials </a:t>
            </a:r>
            <a:r>
              <a:rPr lang="en-US" dirty="0"/>
              <a:t>that makes them good/reliable authorities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whole, not the </a:t>
            </a:r>
            <a:r>
              <a:rPr lang="en-US" dirty="0" smtClean="0"/>
              <a:t>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I. </a:t>
            </a:r>
            <a:r>
              <a:rPr lang="en-US" cap="all" dirty="0" smtClean="0">
                <a:solidFill>
                  <a:srgbClr val="C00000"/>
                </a:solidFill>
              </a:rPr>
              <a:t>Authorities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FF"/>
                </a:solidFill>
              </a:rPr>
              <a:t>2. BIAS: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u="sng" dirty="0">
                <a:solidFill>
                  <a:srgbClr val="7030A0"/>
                </a:solidFill>
              </a:rPr>
              <a:t>Topic</a:t>
            </a:r>
            <a:r>
              <a:rPr lang="en-US" dirty="0"/>
              <a:t>     = gun control</a:t>
            </a:r>
          </a:p>
          <a:p>
            <a:r>
              <a:rPr lang="en-US" dirty="0"/>
              <a:t>B)  </a:t>
            </a:r>
            <a:r>
              <a:rPr lang="en-US" u="sng" dirty="0">
                <a:solidFill>
                  <a:srgbClr val="7030A0"/>
                </a:solidFill>
              </a:rPr>
              <a:t>Sources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=</a:t>
            </a:r>
          </a:p>
          <a:p>
            <a:pPr lvl="1"/>
            <a:r>
              <a:rPr lang="en-US" dirty="0" smtClean="0"/>
              <a:t>parent </a:t>
            </a:r>
            <a:r>
              <a:rPr lang="en-US" dirty="0"/>
              <a:t>who lost son/daughter in gun-related accident</a:t>
            </a:r>
          </a:p>
          <a:p>
            <a:pPr lvl="1"/>
            <a:r>
              <a:rPr lang="en-US" dirty="0"/>
              <a:t>president of the NRA</a:t>
            </a:r>
          </a:p>
          <a:p>
            <a:pPr lvl="1"/>
            <a:r>
              <a:rPr lang="en-US" dirty="0"/>
              <a:t>the leader of a militia</a:t>
            </a:r>
          </a:p>
          <a:p>
            <a:pPr lvl="1"/>
            <a:r>
              <a:rPr lang="en-US" dirty="0"/>
              <a:t>a conscientious objector, Quaker, pacifist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4900" y="5943600"/>
            <a:ext cx="69342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u="sng" dirty="0" smtClean="0">
                <a:solidFill>
                  <a:srgbClr val="FF0000"/>
                </a:solidFill>
              </a:rPr>
              <a:t>NOTICE</a:t>
            </a:r>
            <a:r>
              <a:rPr lang="en-US" sz="2000" b="1" dirty="0" smtClean="0">
                <a:solidFill>
                  <a:srgbClr val="FF0000"/>
                </a:solidFill>
              </a:rPr>
              <a:t> how the person’s </a:t>
            </a:r>
            <a:r>
              <a:rPr lang="en-US" sz="2000" b="1" i="1" dirty="0" smtClean="0">
                <a:solidFill>
                  <a:srgbClr val="FF0000"/>
                </a:solidFill>
              </a:rPr>
              <a:t>bias </a:t>
            </a:r>
            <a:r>
              <a:rPr lang="en-US" sz="2000" b="1" dirty="0" smtClean="0">
                <a:solidFill>
                  <a:srgbClr val="FF0000"/>
                </a:solidFill>
              </a:rPr>
              <a:t>is a bit different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depending on these changes </a:t>
            </a:r>
          </a:p>
        </p:txBody>
      </p:sp>
    </p:spTree>
    <p:extLst>
      <p:ext uri="{BB962C8B-B14F-4D97-AF65-F5344CB8AC3E}">
        <p14:creationId xmlns:p14="http://schemas.microsoft.com/office/powerpoint/2010/main" val="1016022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105</TotalTime>
  <Words>1440</Words>
  <Application>Microsoft Office PowerPoint</Application>
  <PresentationFormat>On-screen Show 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Pushpin</vt:lpstr>
      <vt:lpstr>AUTHORITIES &amp; STATISTICS</vt:lpstr>
      <vt:lpstr>I. Authorities</vt:lpstr>
      <vt:lpstr>I. Authorities</vt:lpstr>
      <vt:lpstr>I. Authorities</vt:lpstr>
      <vt:lpstr>I. Authorities</vt:lpstr>
      <vt:lpstr>I. Authorities</vt:lpstr>
      <vt:lpstr>I. Authorities</vt:lpstr>
      <vt:lpstr>I. Authorities</vt:lpstr>
      <vt:lpstr>I. Authorities</vt:lpstr>
      <vt:lpstr>I. Authorities</vt:lpstr>
      <vt:lpstr>I. Authorities</vt:lpstr>
      <vt:lpstr>II. STATISTICS</vt:lpstr>
      <vt:lpstr>II. STATISTICS</vt:lpstr>
      <vt:lpstr>II. STATISTICS</vt:lpstr>
      <vt:lpstr>II. STATISTICS</vt:lpstr>
      <vt:lpstr>II. STATISTICS</vt:lpstr>
      <vt:lpstr>II. STATISTICS</vt:lpstr>
      <vt:lpstr>II. STATISTICS</vt:lpstr>
      <vt:lpstr>II. STATISTICS</vt:lpstr>
      <vt:lpstr>II. STATISTICS</vt:lpstr>
      <vt:lpstr>II.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AUTHORITIES &amp; STATISTICS</dc:title>
  <dc:creator>LCCC</dc:creator>
  <cp:lastModifiedBy>LCCC</cp:lastModifiedBy>
  <cp:revision>10</cp:revision>
  <dcterms:created xsi:type="dcterms:W3CDTF">2015-03-19T13:37:01Z</dcterms:created>
  <dcterms:modified xsi:type="dcterms:W3CDTF">2015-03-19T15:22:55Z</dcterms:modified>
</cp:coreProperties>
</file>