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83" r:id="rId6"/>
    <p:sldId id="259" r:id="rId7"/>
    <p:sldId id="261" r:id="rId8"/>
    <p:sldId id="266" r:id="rId9"/>
    <p:sldId id="267" r:id="rId10"/>
    <p:sldId id="293" r:id="rId11"/>
    <p:sldId id="292" r:id="rId12"/>
    <p:sldId id="294" r:id="rId13"/>
    <p:sldId id="296" r:id="rId14"/>
    <p:sldId id="268" r:id="rId15"/>
    <p:sldId id="269" r:id="rId16"/>
    <p:sldId id="262" r:id="rId17"/>
    <p:sldId id="270" r:id="rId18"/>
    <p:sldId id="263" r:id="rId19"/>
    <p:sldId id="271" r:id="rId20"/>
    <p:sldId id="272" r:id="rId21"/>
    <p:sldId id="273" r:id="rId22"/>
    <p:sldId id="274" r:id="rId23"/>
    <p:sldId id="276" r:id="rId24"/>
    <p:sldId id="275" r:id="rId25"/>
    <p:sldId id="278" r:id="rId26"/>
    <p:sldId id="277" r:id="rId27"/>
    <p:sldId id="279" r:id="rId28"/>
    <p:sldId id="280" r:id="rId29"/>
    <p:sldId id="281" r:id="rId30"/>
    <p:sldId id="282" r:id="rId31"/>
    <p:sldId id="284" r:id="rId32"/>
    <p:sldId id="285" r:id="rId33"/>
    <p:sldId id="286" r:id="rId34"/>
    <p:sldId id="287" r:id="rId35"/>
    <p:sldId id="289" r:id="rId36"/>
    <p:sldId id="290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17582"/>
            <a:ext cx="7543799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119256"/>
            <a:ext cx="7467600" cy="4129143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v"/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 b="1"/>
            </a:lvl2pPr>
            <a:lvl3pPr marL="914400" indent="-228600">
              <a:buFont typeface="Wingdings" panose="05000000000000000000" pitchFamily="2" charset="2"/>
              <a:buChar char="§"/>
              <a:defRPr sz="2400" b="1"/>
            </a:lvl3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54023" cy="365125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BCC4AA49-8041-49AC-99E4-1535E0DC2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07A9257-7A82-41A4-BF4F-B3CBCF6A5E4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C4AA49-8041-49AC-99E4-1535E0DC2E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ANNOTATED BIBLIOGRAPHIES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/>
              <a:t>maintain </a:t>
            </a:r>
            <a:r>
              <a:rPr lang="en-US" cap="all" dirty="0">
                <a:solidFill>
                  <a:srgbClr val="FF0000"/>
                </a:solidFill>
              </a:rPr>
              <a:t>Reverse Indent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throughout the entire source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don’t indent the 1</a:t>
            </a:r>
            <a:r>
              <a:rPr lang="en-US" baseline="30000" dirty="0" smtClean="0">
                <a:solidFill>
                  <a:srgbClr val="660066"/>
                </a:solidFill>
              </a:rPr>
              <a:t>st</a:t>
            </a:r>
            <a:r>
              <a:rPr lang="en-US" dirty="0" smtClean="0">
                <a:solidFill>
                  <a:srgbClr val="660066"/>
                </a:solidFill>
              </a:rPr>
              <a:t> line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intent lines 2+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&amp; then line up everything else </a:t>
            </a:r>
            <a:r>
              <a:rPr lang="en-US" i="1" dirty="0" smtClean="0">
                <a:solidFill>
                  <a:srgbClr val="660066"/>
                </a:solidFill>
              </a:rPr>
              <a:t>in the source </a:t>
            </a:r>
            <a:r>
              <a:rPr lang="en-US" dirty="0" smtClean="0">
                <a:solidFill>
                  <a:srgbClr val="660066"/>
                </a:solidFill>
              </a:rPr>
              <a:t>even with that indented line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 2010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8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“QUOTATION MARKS”</a:t>
            </a:r>
          </a:p>
          <a:p>
            <a:pPr lvl="1"/>
            <a:r>
              <a:rPr lang="en-US" dirty="0" smtClean="0"/>
              <a:t>around</a:t>
            </a:r>
            <a:r>
              <a:rPr lang="en-US" dirty="0" smtClean="0">
                <a:solidFill>
                  <a:srgbClr val="660066"/>
                </a:solidFill>
              </a:rPr>
              <a:t> Article Titles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i="1" dirty="0" smtClean="0">
                <a:solidFill>
                  <a:srgbClr val="FF0000"/>
                </a:solidFill>
              </a:rPr>
              <a:t> ITALICS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Site Names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books, movies, newspapers, databases,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court cases, journals, magazines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 2010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4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DATES:</a:t>
            </a:r>
          </a:p>
          <a:p>
            <a:pPr lvl="1"/>
            <a:r>
              <a:rPr lang="en-US" dirty="0" smtClean="0"/>
              <a:t>ALL dates come in the same format –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</a:rPr>
              <a:t>Day Month Year.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</a:rPr>
              <a:t>21 Dec. 2012.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abbreviate</a:t>
            </a:r>
            <a:r>
              <a:rPr lang="en-US" dirty="0" smtClean="0"/>
              <a:t> ALL months </a:t>
            </a:r>
          </a:p>
          <a:p>
            <a:pPr lvl="2"/>
            <a:r>
              <a:rPr lang="en-US" i="1" dirty="0" smtClean="0"/>
              <a:t>except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May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June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July</a:t>
            </a:r>
          </a:p>
          <a:p>
            <a:pPr lvl="1"/>
            <a:r>
              <a:rPr lang="en-US" dirty="0" smtClean="0"/>
              <a:t>use a </a:t>
            </a:r>
            <a:r>
              <a:rPr lang="en-US" dirty="0" smtClean="0">
                <a:solidFill>
                  <a:srgbClr val="008000"/>
                </a:solidFill>
              </a:rPr>
              <a:t>period</a:t>
            </a:r>
            <a:r>
              <a:rPr lang="en-US" dirty="0" smtClean="0"/>
              <a:t> after an abbrev.</a:t>
            </a:r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 2010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URLs:</a:t>
            </a:r>
          </a:p>
          <a:p>
            <a:pPr lvl="1"/>
            <a:r>
              <a:rPr lang="en-US" dirty="0"/>
              <a:t>include a </a:t>
            </a:r>
            <a:r>
              <a:rPr lang="en-US" u="sng" dirty="0">
                <a:solidFill>
                  <a:srgbClr val="0000FF"/>
                </a:solidFill>
              </a:rPr>
              <a:t>FULL URL </a:t>
            </a:r>
            <a:r>
              <a:rPr lang="en-US" dirty="0"/>
              <a:t>for </a:t>
            </a:r>
            <a:r>
              <a:rPr lang="en-US" dirty="0" smtClean="0">
                <a:solidFill>
                  <a:srgbClr val="0000FF"/>
                </a:solidFill>
              </a:rPr>
              <a:t>Internet sources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i="1" dirty="0" smtClean="0"/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“http://” </a:t>
            </a:r>
          </a:p>
          <a:p>
            <a:pPr lvl="2"/>
            <a:r>
              <a:rPr lang="en-US" i="1" dirty="0" smtClean="0"/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&lt;</a:t>
            </a:r>
            <a:r>
              <a:rPr lang="en-US" dirty="0">
                <a:solidFill>
                  <a:srgbClr val="660066"/>
                </a:solidFill>
              </a:rPr>
              <a:t>carets&gt; </a:t>
            </a:r>
            <a:r>
              <a:rPr lang="en-US" dirty="0"/>
              <a:t>around them </a:t>
            </a:r>
          </a:p>
          <a:p>
            <a:pPr lvl="1"/>
            <a:r>
              <a:rPr lang="en-US" dirty="0" smtClean="0"/>
              <a:t>end </a:t>
            </a:r>
            <a:r>
              <a:rPr lang="en-US" dirty="0"/>
              <a:t>with a PERIOD:  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smtClean="0">
                <a:solidFill>
                  <a:srgbClr val="660066"/>
                </a:solidFill>
              </a:rPr>
              <a:t>URL.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break URLs </a:t>
            </a:r>
            <a:r>
              <a:rPr lang="en-US" i="1" dirty="0" smtClean="0">
                <a:solidFill>
                  <a:srgbClr val="008000"/>
                </a:solidFill>
              </a:rPr>
              <a:t>only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after a </a:t>
            </a:r>
            <a:r>
              <a:rPr lang="en-US" i="1" dirty="0">
                <a:solidFill>
                  <a:srgbClr val="660066"/>
                </a:solidFill>
              </a:rPr>
              <a:t>single</a:t>
            </a:r>
            <a:r>
              <a:rPr lang="en-US" dirty="0">
                <a:solidFill>
                  <a:srgbClr val="660066"/>
                </a:solidFill>
              </a:rPr>
              <a:t> slash</a:t>
            </a:r>
          </a:p>
          <a:p>
            <a:pPr lvl="2"/>
            <a:r>
              <a:rPr lang="en-US" dirty="0" smtClean="0"/>
              <a:t>to move </a:t>
            </a:r>
            <a:r>
              <a:rPr lang="en-US" dirty="0"/>
              <a:t>up </a:t>
            </a:r>
            <a:r>
              <a:rPr lang="en-US" dirty="0" smtClean="0"/>
              <a:t>to the previous line                            as </a:t>
            </a:r>
            <a:r>
              <a:rPr lang="en-US" dirty="0"/>
              <a:t>much of the URL as possible </a:t>
            </a:r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008000"/>
                </a:solidFill>
              </a:rPr>
              <a:t>EXAMPLE of a Web/Internet Source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660066"/>
                </a:solidFill>
              </a:rPr>
              <a:t>Last Name, First. </a:t>
            </a:r>
            <a:r>
              <a:rPr lang="en-US" sz="2400" dirty="0">
                <a:solidFill>
                  <a:srgbClr val="660066"/>
                </a:solidFill>
              </a:rPr>
              <a:t>“Article Title.” </a:t>
            </a:r>
            <a:r>
              <a:rPr lang="en-US" sz="2400" i="1" dirty="0" smtClean="0">
                <a:solidFill>
                  <a:srgbClr val="660066"/>
                </a:solidFill>
              </a:rPr>
              <a:t>Publication/Site </a:t>
            </a:r>
          </a:p>
          <a:p>
            <a:pPr marL="365760" lvl="1" indent="0">
              <a:buNone/>
            </a:pPr>
            <a:r>
              <a:rPr lang="en-US" sz="2400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Publisher</a:t>
            </a:r>
            <a:r>
              <a:rPr lang="en-US" sz="2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Date of 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sz="24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URL. Access date.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Smyth</a:t>
            </a:r>
            <a:r>
              <a:rPr lang="en-US" sz="2400" dirty="0">
                <a:solidFill>
                  <a:srgbClr val="0000FF"/>
                </a:solidFill>
              </a:rPr>
              <a:t>, Jayne. “Why Students Should Care </a:t>
            </a:r>
            <a:r>
              <a:rPr lang="en-US" sz="2400" dirty="0" smtClean="0">
                <a:solidFill>
                  <a:srgbClr val="0000FF"/>
                </a:solidFill>
              </a:rPr>
              <a:t>About </a:t>
            </a:r>
          </a:p>
          <a:p>
            <a:pPr marL="365760" lvl="1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Plagiarism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College-Level </a:t>
            </a: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Articles.com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Press,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Nov. 2011.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www.collegearticles.com/article89751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&gt;.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Accessed 21 Dec. 2012. 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DIFFERENT TYPE of SOURCE = DIFFERENT FORMAT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*GOVERNMENT DOCUMENTS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*DATABASE ARTICLES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*MOVIE REVIEWS </a:t>
            </a:r>
            <a:endParaRPr lang="en-US" dirty="0"/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own Arrow 3"/>
          <p:cNvSpPr/>
          <p:nvPr/>
        </p:nvSpPr>
        <p:spPr>
          <a:xfrm rot="20033999">
            <a:off x="6230014" y="3597091"/>
            <a:ext cx="527438" cy="1424318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32743">
            <a:off x="7732587" y="3444649"/>
            <a:ext cx="527438" cy="1424318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7270612">
            <a:off x="5129747" y="4398078"/>
            <a:ext cx="527438" cy="1424318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2.BULLET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analyses of the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AUTHOR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PUBLICATION-PUBLISHER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AUTHOR’S INTENDED AUDIENCE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AUTHOR’S AIM of ARGUMENT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as </a:t>
            </a:r>
            <a:r>
              <a:rPr lang="en-US" dirty="0"/>
              <a:t>they appear on the handout, they will be </a:t>
            </a:r>
            <a:r>
              <a:rPr lang="en-US" dirty="0">
                <a:solidFill>
                  <a:srgbClr val="FF0000"/>
                </a:solidFill>
              </a:rPr>
              <a:t>bulleted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AUTHOR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/>
              <a:t> What </a:t>
            </a:r>
            <a:r>
              <a:rPr lang="en-US" dirty="0"/>
              <a:t>are the </a:t>
            </a:r>
            <a:r>
              <a:rPr lang="en-US" dirty="0">
                <a:solidFill>
                  <a:srgbClr val="008000"/>
                </a:solidFill>
              </a:rPr>
              <a:t>author's </a:t>
            </a:r>
            <a:r>
              <a:rPr lang="en-US" dirty="0" smtClean="0">
                <a:solidFill>
                  <a:srgbClr val="008000"/>
                </a:solidFill>
              </a:rPr>
              <a:t>credentials?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 Who </a:t>
            </a:r>
            <a:r>
              <a:rPr lang="en-US" i="1" dirty="0">
                <a:solidFill>
                  <a:srgbClr val="FF0000"/>
                </a:solidFill>
              </a:rPr>
              <a:t>is this person &amp; why should I care what s/he has to </a:t>
            </a:r>
            <a:r>
              <a:rPr lang="en-US" i="1" dirty="0" smtClean="0">
                <a:solidFill>
                  <a:srgbClr val="FF0000"/>
                </a:solidFill>
              </a:rPr>
              <a:t>say?!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(“if” </a:t>
            </a:r>
            <a:r>
              <a:rPr lang="en-US" dirty="0"/>
              <a:t>you have </a:t>
            </a:r>
            <a:r>
              <a:rPr lang="en-US" u="sng" dirty="0">
                <a:solidFill>
                  <a:srgbClr val="660066"/>
                </a:solidFill>
              </a:rPr>
              <a:t>NO AUTHOR</a:t>
            </a:r>
            <a:r>
              <a:rPr lang="en-US" dirty="0"/>
              <a:t>, then just leave this </a:t>
            </a:r>
            <a:r>
              <a:rPr lang="en-US" dirty="0">
                <a:solidFill>
                  <a:srgbClr val="0070C0"/>
                </a:solidFill>
              </a:rPr>
              <a:t>blank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87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AUTHOR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full name (</a:t>
            </a:r>
            <a:r>
              <a:rPr lang="en-US" i="1" dirty="0"/>
              <a:t>professional title</a:t>
            </a:r>
            <a:r>
              <a:rPr lang="en-US" dirty="0"/>
              <a:t>)</a:t>
            </a:r>
          </a:p>
          <a:p>
            <a:r>
              <a:rPr lang="en-US" dirty="0"/>
              <a:t>background (</a:t>
            </a:r>
            <a:r>
              <a:rPr lang="en-US" i="1" dirty="0"/>
              <a:t>credentials</a:t>
            </a:r>
            <a:r>
              <a:rPr lang="en-US" dirty="0"/>
              <a:t>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educational</a:t>
            </a:r>
            <a:r>
              <a:rPr lang="en-US" dirty="0" smtClean="0"/>
              <a:t> background </a:t>
            </a:r>
            <a:r>
              <a:rPr lang="en-US" u="sng" dirty="0">
                <a:solidFill>
                  <a:srgbClr val="660066"/>
                </a:solidFill>
              </a:rPr>
              <a:t>in this field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professional</a:t>
            </a:r>
            <a:r>
              <a:rPr lang="en-US" dirty="0" smtClean="0"/>
              <a:t> experience </a:t>
            </a:r>
            <a:r>
              <a:rPr lang="en-US" u="sng" dirty="0" smtClean="0">
                <a:solidFill>
                  <a:srgbClr val="660066"/>
                </a:solidFill>
              </a:rPr>
              <a:t>in this field</a:t>
            </a:r>
            <a:endParaRPr lang="en-US" u="sng" dirty="0">
              <a:solidFill>
                <a:srgbClr val="660066"/>
              </a:solidFill>
            </a:endParaRPr>
          </a:p>
          <a:p>
            <a:r>
              <a:rPr lang="en-US" dirty="0" smtClean="0"/>
              <a:t>professional organizations </a:t>
            </a:r>
            <a:r>
              <a:rPr lang="en-US" u="sng" dirty="0" smtClean="0">
                <a:solidFill>
                  <a:srgbClr val="660066"/>
                </a:solidFill>
              </a:rPr>
              <a:t>in </a:t>
            </a:r>
            <a:r>
              <a:rPr lang="en-US" u="sng" dirty="0">
                <a:solidFill>
                  <a:srgbClr val="660066"/>
                </a:solidFill>
              </a:rPr>
              <a:t>this </a:t>
            </a:r>
            <a:r>
              <a:rPr lang="en-US" u="sng" dirty="0" smtClean="0">
                <a:solidFill>
                  <a:srgbClr val="660066"/>
                </a:solidFill>
              </a:rPr>
              <a:t>field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dirty="0"/>
              <a:t>political </a:t>
            </a:r>
            <a:r>
              <a:rPr lang="en-US" dirty="0" smtClean="0"/>
              <a:t>&amp; professional affiliations</a:t>
            </a:r>
            <a:endParaRPr lang="en-US" dirty="0"/>
          </a:p>
          <a:p>
            <a:r>
              <a:rPr lang="en-US" dirty="0"/>
              <a:t>reputation, character (Ethos</a:t>
            </a:r>
            <a:r>
              <a:rPr lang="en-US" dirty="0" smtClean="0"/>
              <a:t>) </a:t>
            </a:r>
            <a:r>
              <a:rPr lang="en-US" u="sng" dirty="0">
                <a:solidFill>
                  <a:srgbClr val="660066"/>
                </a:solidFill>
              </a:rPr>
              <a:t>in this field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8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AUTHOR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Where to find this information: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</a:rPr>
              <a:t>About </a:t>
            </a:r>
            <a:r>
              <a:rPr lang="en-US" dirty="0">
                <a:solidFill>
                  <a:srgbClr val="008000"/>
                </a:solidFill>
              </a:rPr>
              <a:t>Us </a:t>
            </a:r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often mentioned </a:t>
            </a:r>
            <a:r>
              <a:rPr lang="en-US" dirty="0"/>
              <a:t>before or after the </a:t>
            </a:r>
            <a:r>
              <a:rPr lang="en-US" dirty="0" smtClean="0"/>
              <a:t>article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the name is a hypertext link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029200"/>
            <a:ext cx="1943100" cy="84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8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TASK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5</a:t>
            </a:r>
            <a:r>
              <a:rPr lang="en-US" dirty="0" smtClean="0"/>
              <a:t> sources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abstract for </a:t>
            </a:r>
            <a:r>
              <a:rPr lang="en-US" dirty="0">
                <a:solidFill>
                  <a:srgbClr val="0000FF"/>
                </a:solidFill>
              </a:rPr>
              <a:t>each</a:t>
            </a:r>
            <a:r>
              <a:rPr lang="en-US" dirty="0"/>
              <a:t> </a:t>
            </a:r>
            <a:r>
              <a:rPr lang="en-US" dirty="0" smtClean="0"/>
              <a:t>source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PUBLISHER or PUBLICATION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8000"/>
                </a:solidFill>
              </a:rPr>
              <a:t>focus</a:t>
            </a:r>
            <a:r>
              <a:rPr lang="en-US" dirty="0" smtClean="0"/>
              <a:t> of their publication?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 What </a:t>
            </a:r>
            <a:r>
              <a:rPr lang="en-US" i="1" dirty="0">
                <a:solidFill>
                  <a:srgbClr val="FF0000"/>
                </a:solidFill>
              </a:rPr>
              <a:t>kind of material do they </a:t>
            </a:r>
            <a:r>
              <a:rPr lang="en-US" i="1" dirty="0" smtClean="0">
                <a:solidFill>
                  <a:srgbClr val="FF0000"/>
                </a:solidFill>
              </a:rPr>
              <a:t>publish?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/>
              <a:t>Do they publish anything else?</a:t>
            </a:r>
          </a:p>
          <a:p>
            <a:r>
              <a:rPr lang="en-US" dirty="0" smtClean="0"/>
              <a:t>What is their </a:t>
            </a:r>
            <a:r>
              <a:rPr lang="en-US" dirty="0" smtClean="0">
                <a:solidFill>
                  <a:srgbClr val="008000"/>
                </a:solidFill>
              </a:rPr>
              <a:t>reputation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660066"/>
                </a:solidFill>
              </a:rPr>
              <a:t>in this field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>
                <a:solidFill>
                  <a:srgbClr val="008000"/>
                </a:solidFill>
              </a:rPr>
              <a:t>biases, agendas, political leanings</a:t>
            </a:r>
            <a:r>
              <a:rPr lang="en-US" dirty="0"/>
              <a:t> do they have?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5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PUBLISHER or PUBLICATION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full  name</a:t>
            </a:r>
          </a:p>
          <a:p>
            <a:r>
              <a:rPr lang="en-US" dirty="0"/>
              <a:t>publisher </a:t>
            </a:r>
          </a:p>
          <a:p>
            <a:r>
              <a:rPr lang="en-US" dirty="0"/>
              <a:t>bent, political leaning, inclination, disposition </a:t>
            </a:r>
          </a:p>
          <a:p>
            <a:pPr lvl="1"/>
            <a:r>
              <a:rPr lang="en-US" i="1" dirty="0">
                <a:solidFill>
                  <a:srgbClr val="008000"/>
                </a:solidFill>
              </a:rPr>
              <a:t>liberal, moderate, conservative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editorial board</a:t>
            </a:r>
          </a:p>
          <a:p>
            <a:r>
              <a:rPr lang="en-US" dirty="0"/>
              <a:t>sponsoring foundation</a:t>
            </a:r>
          </a:p>
          <a:p>
            <a:r>
              <a:rPr lang="en-US" dirty="0"/>
              <a:t>reputation, character (</a:t>
            </a:r>
            <a:r>
              <a:rPr lang="en-US" dirty="0">
                <a:solidFill>
                  <a:srgbClr val="660066"/>
                </a:solidFill>
              </a:rPr>
              <a:t>Ethos</a:t>
            </a:r>
            <a:r>
              <a:rPr lang="en-US" dirty="0"/>
              <a:t>)</a:t>
            </a:r>
          </a:p>
          <a:p>
            <a:r>
              <a:rPr lang="en-US" dirty="0"/>
              <a:t>types of </a:t>
            </a:r>
            <a:r>
              <a:rPr lang="en-US" dirty="0" smtClean="0"/>
              <a:t>articles</a:t>
            </a:r>
          </a:p>
          <a:p>
            <a:r>
              <a:rPr lang="en-US" dirty="0"/>
              <a:t>t</a:t>
            </a:r>
            <a:r>
              <a:rPr lang="en-US" dirty="0" smtClean="0"/>
              <a:t>ypes of advertisements</a:t>
            </a:r>
          </a:p>
          <a:p>
            <a:r>
              <a:rPr lang="en-US" dirty="0" smtClean="0"/>
              <a:t>types of language/diction/jargon</a:t>
            </a:r>
            <a:endParaRPr lang="en-US" dirty="0"/>
          </a:p>
          <a:p>
            <a:r>
              <a:rPr lang="en-US" dirty="0"/>
              <a:t>intended </a:t>
            </a:r>
            <a:r>
              <a:rPr lang="en-US" dirty="0" smtClean="0"/>
              <a:t>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5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</a:rPr>
              <a:t>PUBLISHER or PUBLICATION 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Where to find this information: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</a:rPr>
              <a:t>About </a:t>
            </a:r>
            <a:r>
              <a:rPr lang="en-US" dirty="0">
                <a:solidFill>
                  <a:srgbClr val="008000"/>
                </a:solidFill>
              </a:rPr>
              <a:t>Us </a:t>
            </a:r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home page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back to the .</a:t>
            </a:r>
            <a:r>
              <a:rPr lang="en-US" dirty="0" smtClean="0"/>
              <a:t>com/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029200"/>
            <a:ext cx="1943100" cy="84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780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INTENDED AUDIENCE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inferred </a:t>
            </a:r>
            <a:r>
              <a:rPr lang="en-US" dirty="0">
                <a:solidFill>
                  <a:srgbClr val="FF0000"/>
                </a:solidFill>
              </a:rPr>
              <a:t>by you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(</a:t>
            </a:r>
            <a:r>
              <a:rPr lang="en-US" i="1" dirty="0"/>
              <a:t>not</a:t>
            </a:r>
            <a:r>
              <a:rPr lang="en-US" dirty="0"/>
              <a:t> overtly stated in the piece)</a:t>
            </a:r>
          </a:p>
          <a:p>
            <a:r>
              <a:rPr lang="en-US" dirty="0" smtClean="0"/>
              <a:t> who </a:t>
            </a:r>
            <a:r>
              <a:rPr lang="en-US" dirty="0"/>
              <a:t>do you think would read this, who is the targeted readership </a:t>
            </a:r>
          </a:p>
          <a:p>
            <a:r>
              <a:rPr lang="en-US" dirty="0" smtClean="0"/>
              <a:t> based </a:t>
            </a:r>
            <a:r>
              <a:rPr lang="en-US" dirty="0"/>
              <a:t>on its </a:t>
            </a:r>
            <a:r>
              <a:rPr lang="en-US" dirty="0">
                <a:solidFill>
                  <a:srgbClr val="008000"/>
                </a:solidFill>
              </a:rPr>
              <a:t>style, language, tone, </a:t>
            </a:r>
            <a:r>
              <a:rPr lang="en-US" dirty="0" smtClean="0">
                <a:solidFill>
                  <a:srgbClr val="008000"/>
                </a:solidFill>
              </a:rPr>
              <a:t>advertisements, images, ...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38400"/>
            <a:ext cx="1152224" cy="1188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901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INTENDED AUDIENCE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660066"/>
                </a:solidFill>
              </a:rPr>
              <a:t>target audience</a:t>
            </a:r>
            <a:r>
              <a:rPr lang="en-US" dirty="0"/>
              <a:t>, readership</a:t>
            </a:r>
          </a:p>
          <a:p>
            <a:pPr lvl="1"/>
            <a:r>
              <a:rPr lang="en-US" dirty="0"/>
              <a:t>their traits, qualities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age, sex, race, class, religion, education level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political affiliation, sexual </a:t>
            </a:r>
            <a:r>
              <a:rPr lang="en-US" dirty="0" smtClean="0">
                <a:solidFill>
                  <a:srgbClr val="008000"/>
                </a:solidFill>
              </a:rPr>
              <a:t>orientation, …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their </a:t>
            </a:r>
            <a:r>
              <a:rPr lang="en-US" dirty="0">
                <a:solidFill>
                  <a:srgbClr val="660066"/>
                </a:solidFill>
              </a:rPr>
              <a:t>opinions</a:t>
            </a:r>
            <a:r>
              <a:rPr lang="en-US" dirty="0"/>
              <a:t>, in general</a:t>
            </a:r>
          </a:p>
          <a:p>
            <a:pPr lvl="1"/>
            <a:r>
              <a:rPr lang="en-US" dirty="0"/>
              <a:t>their </a:t>
            </a:r>
            <a:r>
              <a:rPr lang="en-US" dirty="0">
                <a:solidFill>
                  <a:srgbClr val="660066"/>
                </a:solidFill>
              </a:rPr>
              <a:t>stance</a:t>
            </a:r>
            <a:r>
              <a:rPr lang="en-US" dirty="0"/>
              <a:t> on this issue</a:t>
            </a:r>
          </a:p>
          <a:p>
            <a:pPr lvl="1"/>
            <a:r>
              <a:rPr lang="en-US" dirty="0" smtClean="0"/>
              <a:t>their </a:t>
            </a:r>
            <a:r>
              <a:rPr lang="en-US" dirty="0" smtClean="0">
                <a:solidFill>
                  <a:srgbClr val="660066"/>
                </a:solidFill>
              </a:rPr>
              <a:t>leanings</a:t>
            </a:r>
            <a:r>
              <a:rPr lang="en-US" dirty="0" smtClean="0"/>
              <a:t> in politics, religion, war,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6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AIM of ARGUMENT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>
                <a:solidFill>
                  <a:srgbClr val="FF0000"/>
                </a:solidFill>
              </a:rPr>
              <a:t>this is also inferred by you</a:t>
            </a:r>
          </a:p>
          <a:p>
            <a:r>
              <a:rPr lang="en-US" dirty="0" smtClean="0"/>
              <a:t>Why </a:t>
            </a:r>
            <a:r>
              <a:rPr lang="en-US" dirty="0"/>
              <a:t>did they write </a:t>
            </a:r>
            <a:r>
              <a:rPr lang="en-US" dirty="0" smtClean="0"/>
              <a:t>it?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Why </a:t>
            </a:r>
            <a:r>
              <a:rPr lang="en-US" dirty="0">
                <a:solidFill>
                  <a:srgbClr val="660066"/>
                </a:solidFill>
              </a:rPr>
              <a:t>was it written? For what purpose?</a:t>
            </a:r>
          </a:p>
          <a:p>
            <a:pPr lvl="1"/>
            <a:r>
              <a:rPr lang="en-US" dirty="0"/>
              <a:t>Did something happen, is it happening, will it happen?</a:t>
            </a:r>
          </a:p>
          <a:p>
            <a:pPr lvl="1"/>
            <a:r>
              <a:rPr lang="en-US" i="1" dirty="0" err="1"/>
              <a:t>kairos</a:t>
            </a:r>
            <a:r>
              <a:rPr lang="en-US" dirty="0"/>
              <a:t> = writing situation</a:t>
            </a:r>
          </a:p>
          <a:p>
            <a:pPr lvl="1"/>
            <a:r>
              <a:rPr lang="en-US" dirty="0"/>
              <a:t>Who, Where, To Whom, When, </a:t>
            </a:r>
            <a:r>
              <a:rPr lang="en-US" dirty="0" smtClean="0"/>
              <a:t>Why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38400"/>
            <a:ext cx="1152224" cy="1188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5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2.BULLET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AIM of ARGUMENT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rgbClr val="660066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17819"/>
              </p:ext>
            </p:extLst>
          </p:nvPr>
        </p:nvGraphicFramePr>
        <p:xfrm>
          <a:off x="800100" y="2971799"/>
          <a:ext cx="7543800" cy="31041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5486400"/>
              </a:tblGrid>
              <a:tr h="692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 smtClean="0">
                          <a:solidFill>
                            <a:schemeClr val="bg1"/>
                          </a:solidFill>
                        </a:rPr>
                        <a:t>The Aims of Argument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54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Inquire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 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investigate</a:t>
                      </a:r>
                      <a:r>
                        <a:rPr lang="en-US" sz="2200" b="1" dirty="0" smtClean="0"/>
                        <a:t>, explore, look into - objectively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54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Convince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 convince, 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sway</a:t>
                      </a:r>
                      <a:r>
                        <a:rPr lang="en-US" sz="2200" b="1" dirty="0" smtClean="0"/>
                        <a:t>, prove, make a case for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54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Persuade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 convince/sway </a:t>
                      </a:r>
                      <a:r>
                        <a:rPr lang="en-US" sz="2200" b="1" u="sng" dirty="0" smtClean="0"/>
                        <a:t>AND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get to act</a:t>
                      </a:r>
                      <a:endParaRPr lang="en-US" sz="2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86">
                <a:tc>
                  <a:txBody>
                    <a:bodyPr/>
                    <a:lstStyle/>
                    <a:p>
                      <a:pPr algn="ctr"/>
                      <a:r>
                        <a:rPr lang="en-US" sz="3000" b="1" u="sng" cap="all" dirty="0" smtClean="0">
                          <a:solidFill>
                            <a:srgbClr val="0000FF"/>
                          </a:solidFill>
                        </a:rPr>
                        <a:t>Mediate</a:t>
                      </a:r>
                      <a:r>
                        <a:rPr lang="en-US" sz="3000" b="1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endParaRPr lang="en-US" sz="3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to intercede, find a compromise, look for common ground (</a:t>
                      </a:r>
                      <a:r>
                        <a:rPr lang="en-US" sz="2200" b="1" dirty="0" smtClean="0">
                          <a:solidFill>
                            <a:srgbClr val="660066"/>
                          </a:solidFill>
                        </a:rPr>
                        <a:t>SIDE #3</a:t>
                      </a:r>
                      <a:r>
                        <a:rPr lang="en-US" sz="2200" b="1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paragraph</a:t>
            </a:r>
            <a:r>
              <a:rPr lang="en-US" u="sng" dirty="0">
                <a:solidFill>
                  <a:srgbClr val="FF0000"/>
                </a:solidFill>
              </a:rPr>
              <a:t> format </a:t>
            </a:r>
            <a:endParaRPr lang="en-US" u="sng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 lists, no bullets</a:t>
            </a:r>
            <a:endParaRPr lang="en-US" dirty="0"/>
          </a:p>
          <a:p>
            <a:pPr lvl="1"/>
            <a:r>
              <a:rPr lang="en-US" i="1" dirty="0"/>
              <a:t>no fewer</a:t>
            </a:r>
            <a:r>
              <a:rPr lang="en-US" dirty="0"/>
              <a:t> than </a:t>
            </a:r>
            <a:r>
              <a:rPr lang="en-US" u="sng" dirty="0"/>
              <a:t>5</a:t>
            </a:r>
            <a:r>
              <a:rPr lang="en-US" dirty="0"/>
              <a:t> </a:t>
            </a:r>
            <a:r>
              <a:rPr lang="en-US" dirty="0" smtClean="0"/>
              <a:t>sentences</a:t>
            </a:r>
          </a:p>
          <a:p>
            <a:r>
              <a:rPr lang="en-US" u="sng" dirty="0"/>
              <a:t>report on the 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main ideas, main points, major Claims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in the order that they appear</a:t>
            </a:r>
          </a:p>
          <a:p>
            <a:pPr lvl="2"/>
            <a:r>
              <a:rPr lang="en-US" dirty="0"/>
              <a:t>think of this as an Outline in paragraph format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solidFill>
                  <a:srgbClr val="660066"/>
                </a:solidFill>
              </a:rPr>
              <a:t>subheadings</a:t>
            </a:r>
            <a:r>
              <a:rPr lang="en-US" dirty="0"/>
              <a:t> are really helpful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remain </a:t>
            </a:r>
            <a:r>
              <a:rPr lang="en-US" i="1" u="sng" dirty="0">
                <a:solidFill>
                  <a:srgbClr val="0000FF"/>
                </a:solidFill>
              </a:rPr>
              <a:t>objective</a:t>
            </a:r>
            <a:r>
              <a:rPr lang="en-US" u="sng" dirty="0">
                <a:solidFill>
                  <a:srgbClr val="0000FF"/>
                </a:solidFill>
              </a:rPr>
              <a:t> </a:t>
            </a:r>
            <a:r>
              <a:rPr lang="en-US" dirty="0"/>
              <a:t>– </a:t>
            </a:r>
          </a:p>
          <a:p>
            <a:pPr lvl="1"/>
            <a:r>
              <a:rPr lang="en-US" dirty="0"/>
              <a:t>no opinion</a:t>
            </a:r>
          </a:p>
          <a:p>
            <a:pPr lvl="1"/>
            <a:r>
              <a:rPr lang="en-US" dirty="0"/>
              <a:t>no analysis</a:t>
            </a:r>
          </a:p>
          <a:p>
            <a:pPr lvl="0"/>
            <a:r>
              <a:rPr lang="en-US" u="sng" dirty="0" smtClean="0"/>
              <a:t>show </a:t>
            </a:r>
            <a:r>
              <a:rPr lang="en-US" u="sng" dirty="0"/>
              <a:t>respect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refer to the author by full </a:t>
            </a:r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title </a:t>
            </a:r>
            <a:r>
              <a:rPr lang="en-US" dirty="0"/>
              <a:t>+ surname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1</a:t>
            </a:r>
            <a:r>
              <a:rPr lang="en-US" baseline="30000" dirty="0" smtClean="0">
                <a:solidFill>
                  <a:srgbClr val="008000"/>
                </a:solidFill>
              </a:rPr>
              <a:t>st</a:t>
            </a:r>
            <a:r>
              <a:rPr lang="en-US" dirty="0" smtClean="0">
                <a:solidFill>
                  <a:srgbClr val="008000"/>
                </a:solidFill>
              </a:rPr>
              <a:t> name only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ad hominem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paragraph</a:t>
            </a:r>
            <a:r>
              <a:rPr lang="en-US" u="sng" dirty="0">
                <a:solidFill>
                  <a:srgbClr val="FF0000"/>
                </a:solidFill>
              </a:rPr>
              <a:t> format </a:t>
            </a:r>
          </a:p>
          <a:p>
            <a:pPr lvl="1"/>
            <a:r>
              <a:rPr lang="en-US" dirty="0"/>
              <a:t>no lists, no bullets</a:t>
            </a:r>
          </a:p>
          <a:p>
            <a:pPr lvl="1"/>
            <a:r>
              <a:rPr lang="en-US" i="1" dirty="0"/>
              <a:t>no fewer</a:t>
            </a:r>
            <a:r>
              <a:rPr lang="en-US" dirty="0"/>
              <a:t> than </a:t>
            </a:r>
            <a:r>
              <a:rPr lang="en-US" u="sng" dirty="0"/>
              <a:t>5</a:t>
            </a:r>
            <a:r>
              <a:rPr lang="en-US" dirty="0"/>
              <a:t> sentences</a:t>
            </a:r>
          </a:p>
          <a:p>
            <a:r>
              <a:rPr lang="en-US" i="1" u="sng" dirty="0" smtClean="0">
                <a:solidFill>
                  <a:srgbClr val="0000FF"/>
                </a:solidFill>
              </a:rPr>
              <a:t>subjective</a:t>
            </a:r>
            <a:r>
              <a:rPr lang="en-US" dirty="0" smtClean="0"/>
              <a:t>– </a:t>
            </a:r>
            <a:endParaRPr lang="en-US" dirty="0"/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Is this a “good” source?</a:t>
            </a:r>
            <a:endParaRPr lang="en-US" dirty="0"/>
          </a:p>
          <a:p>
            <a:pPr lvl="2"/>
            <a:r>
              <a:rPr lang="en-US" dirty="0"/>
              <a:t>how well was it written, did it reach its aim of argument, was the author </a:t>
            </a:r>
            <a:r>
              <a:rPr lang="en-US" dirty="0" smtClean="0"/>
              <a:t>and publication credible/reliable,...?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AKA</a:t>
            </a:r>
            <a:r>
              <a:rPr lang="en-US" b="0" dirty="0">
                <a:solidFill>
                  <a:srgbClr val="C00000"/>
                </a:solidFill>
              </a:rPr>
              <a:t>:</a:t>
            </a:r>
            <a:r>
              <a:rPr lang="en-US" b="0" dirty="0"/>
              <a:t> </a:t>
            </a:r>
            <a:endParaRPr lang="en-US" b="0" dirty="0" smtClean="0"/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Annotated </a:t>
            </a:r>
            <a:r>
              <a:rPr lang="en-US" i="1" dirty="0" smtClean="0">
                <a:solidFill>
                  <a:srgbClr val="0000FF"/>
                </a:solidFill>
              </a:rPr>
              <a:t>Bibliographies, Abstracts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Format</a:t>
            </a:r>
            <a:r>
              <a:rPr lang="en-US" b="0" dirty="0">
                <a:solidFill>
                  <a:srgbClr val="C00000"/>
                </a:solidFill>
              </a:rPr>
              <a:t>: </a:t>
            </a:r>
            <a:endParaRPr lang="en-US" b="0" dirty="0" smtClean="0">
              <a:solidFill>
                <a:srgbClr val="C00000"/>
              </a:solidFill>
            </a:endParaRPr>
          </a:p>
          <a:p>
            <a:pPr lvl="1"/>
            <a:r>
              <a:rPr lang="en-US" b="0" dirty="0" smtClean="0"/>
              <a:t>come </a:t>
            </a:r>
            <a:r>
              <a:rPr lang="en-US" b="0" dirty="0"/>
              <a:t>in </a:t>
            </a:r>
            <a:r>
              <a:rPr lang="en-US" b="0" dirty="0">
                <a:solidFill>
                  <a:srgbClr val="660066"/>
                </a:solidFill>
              </a:rPr>
              <a:t>different shapes &amp; sizes </a:t>
            </a:r>
            <a:endParaRPr lang="en-US" b="0" dirty="0" smtClean="0">
              <a:solidFill>
                <a:srgbClr val="660066"/>
              </a:solidFill>
            </a:endParaRPr>
          </a:p>
          <a:p>
            <a:pPr lvl="1"/>
            <a:r>
              <a:rPr lang="en-US" b="0" dirty="0"/>
              <a:t>different teachers want different things</a:t>
            </a:r>
          </a:p>
          <a:p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Analogy</a:t>
            </a:r>
            <a:r>
              <a:rPr lang="en-US" b="0" dirty="0">
                <a:solidFill>
                  <a:srgbClr val="C00000"/>
                </a:solidFill>
              </a:rPr>
              <a:t>: </a:t>
            </a:r>
            <a:endParaRPr lang="en-US" b="0" dirty="0" smtClean="0">
              <a:solidFill>
                <a:srgbClr val="C00000"/>
              </a:solidFill>
            </a:endParaRP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Like a Works </a:t>
            </a:r>
            <a:r>
              <a:rPr lang="en-US" i="1" dirty="0">
                <a:solidFill>
                  <a:srgbClr val="0000FF"/>
                </a:solidFill>
              </a:rPr>
              <a:t>Cited Page on Steroids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success/failure of “Aim of Argument”? 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i="1" dirty="0" smtClean="0">
                <a:solidFill>
                  <a:srgbClr val="0000FF"/>
                </a:solidFill>
              </a:rPr>
              <a:t>relevant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credentials? </a:t>
            </a:r>
            <a:r>
              <a:rPr lang="en-US" i="1" dirty="0">
                <a:solidFill>
                  <a:srgbClr val="0000FF"/>
                </a:solidFill>
              </a:rPr>
              <a:t>warranted</a:t>
            </a:r>
            <a:r>
              <a:rPr lang="en-US" dirty="0">
                <a:solidFill>
                  <a:srgbClr val="0000FF"/>
                </a:solidFill>
              </a:rPr>
              <a:t> claims?</a:t>
            </a:r>
          </a:p>
          <a:p>
            <a:r>
              <a:rPr lang="en-US" dirty="0">
                <a:solidFill>
                  <a:srgbClr val="008000"/>
                </a:solidFill>
              </a:rPr>
              <a:t>Logos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examples</a:t>
            </a:r>
            <a:r>
              <a:rPr lang="en-US" dirty="0"/>
              <a:t>, facts, </a:t>
            </a:r>
            <a:r>
              <a:rPr lang="en-US" dirty="0" smtClean="0"/>
              <a:t>stats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= pertinent, related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Pathos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manipulative?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Ethos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credible, reliable?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Logical Fallacies</a:t>
            </a:r>
          </a:p>
        </p:txBody>
      </p:sp>
    </p:spTree>
    <p:extLst>
      <p:ext uri="{BB962C8B-B14F-4D97-AF65-F5344CB8AC3E}">
        <p14:creationId xmlns:p14="http://schemas.microsoft.com/office/powerpoint/2010/main" val="2725718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may use information from these abstracts in the essay itself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frankensteining</a:t>
            </a:r>
            <a:r>
              <a:rPr lang="en-US" dirty="0" smtClean="0"/>
              <a:t>” or “recycling” this data and analysis into the paper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MD27\AppData\Local\Microsoft\Windows\Temporary Internet Files\Content.IE5\GN91S1X3\halloween_clipart_frankenstei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40" y="914400"/>
            <a:ext cx="1069848" cy="1645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314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AUTHOR: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material for your author will be used in the </a:t>
            </a:r>
            <a:r>
              <a:rPr lang="en-US" dirty="0">
                <a:solidFill>
                  <a:srgbClr val="0000FF"/>
                </a:solidFill>
              </a:rPr>
              <a:t>LEAD-IN EXPRESSIONS</a:t>
            </a:r>
          </a:p>
          <a:p>
            <a:pPr lvl="0"/>
            <a:r>
              <a:rPr lang="en-US" u="sng" dirty="0" smtClean="0">
                <a:solidFill>
                  <a:srgbClr val="C00000"/>
                </a:solidFill>
              </a:rPr>
              <a:t>BIB.CITATION: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MLA bibliographic citations will be used for the </a:t>
            </a:r>
            <a:r>
              <a:rPr lang="en-US" dirty="0">
                <a:solidFill>
                  <a:srgbClr val="0000FF"/>
                </a:solidFill>
              </a:rPr>
              <a:t>WORKS CONSULTED </a:t>
            </a:r>
            <a:r>
              <a:rPr lang="en-US" dirty="0"/>
              <a:t>page</a:t>
            </a:r>
          </a:p>
          <a:p>
            <a:pPr lvl="1"/>
            <a:r>
              <a:rPr lang="en-US" dirty="0"/>
              <a:t>after my grading/feedback, these should be perfect ... &amp; worth 20pts. out of the 100pts. for the paper</a:t>
            </a:r>
          </a:p>
          <a:p>
            <a:pPr lvl="0"/>
            <a:r>
              <a:rPr lang="en-US" u="sng" dirty="0" smtClean="0">
                <a:solidFill>
                  <a:srgbClr val="C00000"/>
                </a:solidFill>
              </a:rPr>
              <a:t>SUMMARY: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summary often has </a:t>
            </a:r>
            <a:r>
              <a:rPr lang="en-US" dirty="0">
                <a:solidFill>
                  <a:srgbClr val="0000FF"/>
                </a:solidFill>
              </a:rPr>
              <a:t>QUOTES</a:t>
            </a:r>
            <a:r>
              <a:rPr lang="en-US" dirty="0"/>
              <a:t> that can be used in the paper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MD27\AppData\Local\Microsoft\Windows\Temporary Internet Files\Content.IE5\GN91S1X3\halloween_clipart_frankenstei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40" y="914400"/>
            <a:ext cx="1069848" cy="1645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920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this is what ONE abstract of ONE source looks like (it's from the 3rd page of our handout)</a:t>
            </a:r>
          </a:p>
          <a:p>
            <a:pPr lvl="1"/>
            <a:r>
              <a:rPr lang="en-US" i="1" dirty="0"/>
              <a:t>follow this lead for </a:t>
            </a:r>
            <a:r>
              <a:rPr lang="en-US" i="1" dirty="0">
                <a:solidFill>
                  <a:srgbClr val="660066"/>
                </a:solidFill>
              </a:rPr>
              <a:t>all 5</a:t>
            </a:r>
            <a:r>
              <a:rPr lang="en-US" i="1" dirty="0"/>
              <a:t> sources</a:t>
            </a:r>
            <a:endParaRPr lang="en-US" dirty="0"/>
          </a:p>
          <a:p>
            <a:pPr lvl="1"/>
            <a:r>
              <a:rPr lang="en-US" dirty="0"/>
              <a:t>notice how </a:t>
            </a:r>
            <a:r>
              <a:rPr lang="en-US" u="sng" dirty="0">
                <a:solidFill>
                  <a:srgbClr val="660066"/>
                </a:solidFill>
              </a:rPr>
              <a:t>everything</a:t>
            </a:r>
            <a:r>
              <a:rPr lang="en-US" dirty="0">
                <a:solidFill>
                  <a:srgbClr val="660066"/>
                </a:solidFill>
              </a:rPr>
              <a:t> is indented </a:t>
            </a:r>
            <a:r>
              <a:rPr lang="en-US" dirty="0"/>
              <a:t>under the very 1st line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8000"/>
                </a:solidFill>
              </a:rPr>
              <a:t>next source </a:t>
            </a:r>
            <a:r>
              <a:rPr lang="en-US" dirty="0"/>
              <a:t>would begin </a:t>
            </a:r>
            <a:r>
              <a:rPr lang="en-US" dirty="0">
                <a:solidFill>
                  <a:srgbClr val="008000"/>
                </a:solidFill>
              </a:rPr>
              <a:t>by not indenting </a:t>
            </a:r>
            <a:r>
              <a:rPr lang="en-US" dirty="0"/>
              <a:t>its 1st line &amp; then indenting all the rest</a:t>
            </a:r>
          </a:p>
          <a:p>
            <a:pPr lvl="1"/>
            <a:r>
              <a:rPr lang="en-US" dirty="0"/>
              <a:t>(the colors are just to highlight each section, mentioned above)</a:t>
            </a:r>
          </a:p>
        </p:txBody>
      </p:sp>
    </p:spTree>
    <p:extLst>
      <p:ext uri="{BB962C8B-B14F-4D97-AF65-F5344CB8AC3E}">
        <p14:creationId xmlns:p14="http://schemas.microsoft.com/office/powerpoint/2010/main" val="5709603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Smith, Joseph D. “Modern Fiction’s Flaws.” </a:t>
            </a:r>
            <a:r>
              <a:rPr lang="en-US" i="1" dirty="0">
                <a:solidFill>
                  <a:srgbClr val="FF0000"/>
                </a:solidFill>
              </a:rPr>
              <a:t>Critics’ </a:t>
            </a:r>
            <a:r>
              <a:rPr lang="en-US" i="1" dirty="0" smtClean="0">
                <a:solidFill>
                  <a:srgbClr val="FF0000"/>
                </a:solidFill>
              </a:rPr>
              <a:t>Corner</a:t>
            </a:r>
            <a:r>
              <a:rPr lang="en-US" dirty="0" smtClean="0">
                <a:solidFill>
                  <a:srgbClr val="FF0000"/>
                </a:solidFill>
              </a:rPr>
              <a:t>, vol. 12, no. 6, 2011, pp. 9-11</a:t>
            </a:r>
            <a:r>
              <a:rPr lang="en-US" dirty="0">
                <a:solidFill>
                  <a:srgbClr val="FF0000"/>
                </a:solidFill>
              </a:rPr>
              <a:t>.  </a:t>
            </a:r>
          </a:p>
          <a:p>
            <a:pPr lvl="1"/>
            <a:r>
              <a:rPr lang="en-US" u="sng" dirty="0"/>
              <a:t>Author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Dr. Joseph D. Smith, Oxford professor, author, poet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author of several articles and host of the Ovation show </a:t>
            </a:r>
            <a:r>
              <a:rPr lang="en-US" i="1" dirty="0">
                <a:solidFill>
                  <a:srgbClr val="0000FF"/>
                </a:solidFill>
              </a:rPr>
              <a:t>Literally Speaking</a:t>
            </a:r>
          </a:p>
          <a:p>
            <a:pPr lvl="1"/>
            <a:r>
              <a:rPr lang="en-US" u="sng" dirty="0"/>
              <a:t>Publication</a:t>
            </a:r>
            <a:r>
              <a:rPr lang="en-US" dirty="0"/>
              <a:t> </a:t>
            </a:r>
          </a:p>
          <a:p>
            <a:pPr lvl="2"/>
            <a:r>
              <a:rPr lang="en-US" i="1" dirty="0">
                <a:solidFill>
                  <a:srgbClr val="0000FF"/>
                </a:solidFill>
              </a:rPr>
              <a:t>Critics’ Corner</a:t>
            </a:r>
            <a:r>
              <a:rPr lang="en-US" dirty="0">
                <a:solidFill>
                  <a:srgbClr val="0000FF"/>
                </a:solidFill>
              </a:rPr>
              <a:t>: moderate level, for teachers &amp; students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conservative scholarly journal</a:t>
            </a:r>
          </a:p>
          <a:p>
            <a:pPr lvl="1"/>
            <a:r>
              <a:rPr lang="en-US" u="sng" dirty="0"/>
              <a:t>Intended Audience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for teachers &amp; students, literature lovers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educated, avid readers</a:t>
            </a:r>
          </a:p>
          <a:p>
            <a:pPr lvl="1"/>
            <a:r>
              <a:rPr lang="en-US" u="sng" dirty="0"/>
              <a:t>Aim of Argument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to inquire, inform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</a:t>
            </a:r>
            <a:r>
              <a:rPr lang="en-US" u="sng" dirty="0" smtClean="0">
                <a:solidFill>
                  <a:srgbClr val="008000"/>
                </a:solidFill>
              </a:rPr>
              <a:t>SUMMARY</a:t>
            </a:r>
            <a:r>
              <a:rPr lang="en-US" dirty="0" smtClean="0">
                <a:solidFill>
                  <a:srgbClr val="008000"/>
                </a:solidFill>
              </a:rPr>
              <a:t>: Dr</a:t>
            </a:r>
            <a:r>
              <a:rPr lang="en-US" dirty="0">
                <a:solidFill>
                  <a:srgbClr val="008000"/>
                </a:solidFill>
              </a:rPr>
              <a:t>. Smith asserts that contemporary fiction has had a “fall from grace, akin </a:t>
            </a:r>
            <a:r>
              <a:rPr lang="en-US" dirty="0" smtClean="0">
                <a:solidFill>
                  <a:srgbClr val="008000"/>
                </a:solidFill>
              </a:rPr>
              <a:t>to </a:t>
            </a:r>
            <a:r>
              <a:rPr lang="en-US" dirty="0">
                <a:solidFill>
                  <a:srgbClr val="008000"/>
                </a:solidFill>
              </a:rPr>
              <a:t>that </a:t>
            </a:r>
            <a:r>
              <a:rPr lang="en-US" dirty="0" smtClean="0">
                <a:solidFill>
                  <a:srgbClr val="008000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of </a:t>
            </a:r>
            <a:r>
              <a:rPr lang="en-US" dirty="0">
                <a:solidFill>
                  <a:srgbClr val="008000"/>
                </a:solidFill>
              </a:rPr>
              <a:t>our </a:t>
            </a:r>
            <a:r>
              <a:rPr lang="en-US" dirty="0" err="1" smtClean="0">
                <a:solidFill>
                  <a:srgbClr val="008000"/>
                </a:solidFill>
              </a:rPr>
              <a:t>Edenic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ancestors” (9).  He includes several excerpts from recent best-sellers </a:t>
            </a:r>
            <a:r>
              <a:rPr lang="en-US" dirty="0" smtClean="0">
                <a:solidFill>
                  <a:srgbClr val="008000"/>
                </a:solidFill>
              </a:rPr>
              <a:t>to </a:t>
            </a:r>
            <a:r>
              <a:rPr lang="en-US" dirty="0">
                <a:solidFill>
                  <a:srgbClr val="008000"/>
                </a:solidFill>
              </a:rPr>
              <a:t>illustrate </a:t>
            </a:r>
            <a:r>
              <a:rPr lang="en-US" dirty="0" smtClean="0">
                <a:solidFill>
                  <a:srgbClr val="0080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the </a:t>
            </a:r>
            <a:r>
              <a:rPr lang="en-US" dirty="0">
                <a:solidFill>
                  <a:srgbClr val="008000"/>
                </a:solidFill>
              </a:rPr>
              <a:t>shoddiness of writing.  After each blurb, he points out the flaws and then </a:t>
            </a:r>
            <a:r>
              <a:rPr lang="en-US" dirty="0" smtClean="0">
                <a:solidFill>
                  <a:srgbClr val="008000"/>
                </a:solidFill>
              </a:rPr>
              <a:t>rewrites </a:t>
            </a:r>
            <a:r>
              <a:rPr lang="en-US" dirty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passage</a:t>
            </a:r>
            <a:r>
              <a:rPr lang="en-US" dirty="0">
                <a:solidFill>
                  <a:srgbClr val="008000"/>
                </a:solidFill>
              </a:rPr>
              <a:t>.  Smith then concludes that wholesale changes need to be made </a:t>
            </a:r>
            <a:r>
              <a:rPr lang="en-US" dirty="0" smtClean="0">
                <a:solidFill>
                  <a:srgbClr val="008000"/>
                </a:solidFill>
              </a:rPr>
              <a:t>across </a:t>
            </a:r>
            <a:r>
              <a:rPr lang="en-US" dirty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industry </a:t>
            </a:r>
            <a:r>
              <a:rPr lang="en-US" dirty="0">
                <a:solidFill>
                  <a:srgbClr val="008000"/>
                </a:solidFill>
              </a:rPr>
              <a:t>and </a:t>
            </a:r>
            <a:r>
              <a:rPr lang="en-US" dirty="0" smtClean="0">
                <a:solidFill>
                  <a:srgbClr val="008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across </a:t>
            </a:r>
            <a:r>
              <a:rPr lang="en-US" dirty="0">
                <a:solidFill>
                  <a:srgbClr val="008000"/>
                </a:solidFill>
              </a:rPr>
              <a:t>the reading public, from publishers to readers.  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        </a:t>
            </a:r>
            <a:r>
              <a:rPr lang="en-US" u="sng" dirty="0" smtClean="0">
                <a:solidFill>
                  <a:srgbClr val="660066"/>
                </a:solidFill>
              </a:rPr>
              <a:t>EVALUATION</a:t>
            </a:r>
            <a:r>
              <a:rPr lang="en-US" dirty="0" smtClean="0">
                <a:solidFill>
                  <a:srgbClr val="660066"/>
                </a:solidFill>
              </a:rPr>
              <a:t>: Smith </a:t>
            </a:r>
            <a:r>
              <a:rPr lang="en-US" dirty="0">
                <a:solidFill>
                  <a:srgbClr val="660066"/>
                </a:solidFill>
              </a:rPr>
              <a:t>demonstrates appropriate logos throughout his article, especially </a:t>
            </a:r>
            <a:r>
              <a:rPr lang="en-US" dirty="0" smtClean="0">
                <a:solidFill>
                  <a:srgbClr val="660066"/>
                </a:solidFill>
              </a:rPr>
              <a:t>in </a:t>
            </a:r>
            <a:r>
              <a:rPr lang="en-US" dirty="0">
                <a:solidFill>
                  <a:srgbClr val="660066"/>
                </a:solidFill>
              </a:rPr>
              <a:t>his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use </a:t>
            </a:r>
            <a:r>
              <a:rPr lang="en-US" dirty="0">
                <a:solidFill>
                  <a:srgbClr val="660066"/>
                </a:solidFill>
              </a:rPr>
              <a:t>of examples.  When he rewrites after his critique, he bolsters his ethos, as </a:t>
            </a:r>
            <a:r>
              <a:rPr lang="en-US" dirty="0" smtClean="0">
                <a:solidFill>
                  <a:srgbClr val="660066"/>
                </a:solidFill>
              </a:rPr>
              <a:t>	well</a:t>
            </a:r>
            <a:r>
              <a:rPr lang="en-US" dirty="0">
                <a:solidFill>
                  <a:srgbClr val="660066"/>
                </a:solidFill>
              </a:rPr>
              <a:t>.  His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tone </a:t>
            </a:r>
            <a:r>
              <a:rPr lang="en-US" dirty="0">
                <a:solidFill>
                  <a:srgbClr val="660066"/>
                </a:solidFill>
              </a:rPr>
              <a:t>is even, professional, and unbiased.   Also, he has credibility and authority </a:t>
            </a:r>
            <a:r>
              <a:rPr lang="en-US" dirty="0" smtClean="0">
                <a:solidFill>
                  <a:srgbClr val="660066"/>
                </a:solidFill>
              </a:rPr>
              <a:t>on </a:t>
            </a:r>
            <a:r>
              <a:rPr lang="en-US" dirty="0">
                <a:solidFill>
                  <a:srgbClr val="660066"/>
                </a:solidFill>
              </a:rPr>
              <a:t>this issue, for he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has </a:t>
            </a:r>
            <a:r>
              <a:rPr lang="en-US" dirty="0">
                <a:solidFill>
                  <a:srgbClr val="660066"/>
                </a:solidFill>
              </a:rPr>
              <a:t>published several books on several topics, including literary </a:t>
            </a:r>
            <a:r>
              <a:rPr lang="en-US" dirty="0" smtClean="0">
                <a:solidFill>
                  <a:srgbClr val="660066"/>
                </a:solidFill>
              </a:rPr>
              <a:t>theory </a:t>
            </a:r>
            <a:r>
              <a:rPr lang="en-US" dirty="0">
                <a:solidFill>
                  <a:srgbClr val="660066"/>
                </a:solidFill>
              </a:rPr>
              <a:t>and criticism, the </a:t>
            </a:r>
            <a:endParaRPr lang="en-US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       publishing </a:t>
            </a:r>
            <a:r>
              <a:rPr lang="en-US" dirty="0">
                <a:solidFill>
                  <a:srgbClr val="660066"/>
                </a:solidFill>
              </a:rPr>
              <a:t>markets, and his own poetry.  His article will work </a:t>
            </a:r>
            <a:r>
              <a:rPr lang="en-US" dirty="0" smtClean="0">
                <a:solidFill>
                  <a:srgbClr val="660066"/>
                </a:solidFill>
              </a:rPr>
              <a:t>well </a:t>
            </a:r>
            <a:r>
              <a:rPr lang="en-US" dirty="0">
                <a:solidFill>
                  <a:srgbClr val="660066"/>
                </a:solidFill>
              </a:rPr>
              <a:t>with my position.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91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John Smigliessa</a:t>
            </a:r>
          </a:p>
          <a:p>
            <a:r>
              <a:rPr lang="en-US" sz="1200" b="1" dirty="0" smtClean="0"/>
              <a:t>Dr. Housenick</a:t>
            </a:r>
          </a:p>
          <a:p>
            <a:r>
              <a:rPr lang="en-US" sz="1200" b="1" dirty="0" smtClean="0"/>
              <a:t>ENG 102-999</a:t>
            </a:r>
          </a:p>
          <a:p>
            <a:r>
              <a:rPr lang="en-US" sz="1200" b="1" dirty="0" smtClean="0"/>
              <a:t>15 Mar. 2025</a:t>
            </a:r>
          </a:p>
          <a:p>
            <a:r>
              <a:rPr lang="en-US" sz="1200" b="1" dirty="0" smtClean="0"/>
              <a:t>Anno. Bib.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172200"/>
            <a:ext cx="81534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Skip a line to begin the Next Source; make it even with Smith.  Do NOT indent the 1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600" b="1" dirty="0" smtClean="0">
                <a:solidFill>
                  <a:srgbClr val="FF0000"/>
                </a:solidFill>
              </a:rPr>
              <a:t> Line.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08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5 </a:t>
            </a:r>
            <a:r>
              <a:rPr lang="en-US" dirty="0"/>
              <a:t>sources, 20 pts. each, 100 total pts.</a:t>
            </a:r>
          </a:p>
          <a:p>
            <a:r>
              <a:rPr lang="en-US" dirty="0" smtClean="0"/>
              <a:t>-2 for improper alphabetizing</a:t>
            </a:r>
          </a:p>
          <a:p>
            <a:r>
              <a:rPr lang="en-US" dirty="0" smtClean="0"/>
              <a:t>-2 for improper reverse indenting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5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RUBRIC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574948"/>
              </p:ext>
            </p:extLst>
          </p:nvPr>
        </p:nvGraphicFramePr>
        <p:xfrm>
          <a:off x="800100" y="2743200"/>
          <a:ext cx="7543800" cy="2149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{073A0DAA-6AF3-43AB-8588-CEC1D06C72B9}</a:tableStyleId>
              </a:tblPr>
              <a:tblGrid>
                <a:gridCol w="2514600"/>
                <a:gridCol w="2514600"/>
                <a:gridCol w="2514600"/>
              </a:tblGrid>
              <a:tr h="447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SECTION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TOTAL POSSIBLE PTS.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EARNED PTS.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Bibliographic Citation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Bullet Analyses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Summary Paragraph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08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Evaluation Paragraph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8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 pts.)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        pts.)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66369" y="2237601"/>
            <a:ext cx="121126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 #1</a:t>
            </a:r>
            <a:endPara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07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THE END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Ask if you have questions.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PURPOSE =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ource Evaluation</a:t>
            </a:r>
            <a:r>
              <a:rPr lang="en-US" dirty="0">
                <a:solidFill>
                  <a:srgbClr val="FF0000"/>
                </a:solidFill>
              </a:rPr>
              <a:t>:  </a:t>
            </a:r>
          </a:p>
          <a:p>
            <a:pPr lvl="1"/>
            <a:r>
              <a:rPr lang="en-US" dirty="0"/>
              <a:t>you get 5 </a:t>
            </a:r>
            <a:r>
              <a:rPr lang="en-US" u="sng" dirty="0"/>
              <a:t>quality</a:t>
            </a:r>
            <a:r>
              <a:rPr lang="en-US" dirty="0"/>
              <a:t> sources </a:t>
            </a:r>
            <a:r>
              <a:rPr lang="en-US" dirty="0" smtClean="0"/>
              <a:t>&amp; then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demonstrate their quality </a:t>
            </a:r>
            <a:r>
              <a:rPr lang="en-US" dirty="0" smtClean="0"/>
              <a:t>in this analysis</a:t>
            </a:r>
          </a:p>
          <a:p>
            <a:pPr lvl="2"/>
            <a:r>
              <a:rPr lang="en-US" b="0" dirty="0"/>
              <a:t>I say, “</a:t>
            </a:r>
            <a:r>
              <a:rPr lang="en-US" b="0" dirty="0">
                <a:solidFill>
                  <a:srgbClr val="008000"/>
                </a:solidFill>
              </a:rPr>
              <a:t>Make sure you have a credible source</a:t>
            </a:r>
            <a:r>
              <a:rPr lang="en-US" b="0" dirty="0"/>
              <a:t>,” and students reply, “</a:t>
            </a:r>
            <a:r>
              <a:rPr lang="en-US" b="0" dirty="0">
                <a:solidFill>
                  <a:srgbClr val="008000"/>
                </a:solidFill>
              </a:rPr>
              <a:t>Yeah, I guess it’s credible; sure, why not</a:t>
            </a:r>
            <a:r>
              <a:rPr lang="en-US" b="0" dirty="0"/>
              <a:t>.” </a:t>
            </a:r>
          </a:p>
          <a:p>
            <a:pPr lvl="2"/>
            <a:r>
              <a:rPr lang="en-US" b="0" dirty="0"/>
              <a:t>My retort is, “</a:t>
            </a:r>
            <a:r>
              <a:rPr lang="en-US" b="0" dirty="0">
                <a:solidFill>
                  <a:srgbClr val="008000"/>
                </a:solidFill>
              </a:rPr>
              <a:t>Prove it</a:t>
            </a:r>
            <a:r>
              <a:rPr lang="en-US" b="0" dirty="0"/>
              <a:t>.” I want students to prove that it is indeed credible; I want proof, </a:t>
            </a:r>
            <a:r>
              <a:rPr lang="en-US" dirty="0">
                <a:solidFill>
                  <a:srgbClr val="C00000"/>
                </a:solidFill>
              </a:rPr>
              <a:t>LOGOS </a:t>
            </a:r>
            <a:endParaRPr lang="en-US" b="0" dirty="0">
              <a:solidFill>
                <a:srgbClr val="C00000"/>
              </a:solidFill>
            </a:endParaRPr>
          </a:p>
          <a:p>
            <a:pPr lvl="2"/>
            <a:r>
              <a:rPr lang="en-US" b="0" dirty="0">
                <a:solidFill>
                  <a:srgbClr val="0000FF"/>
                </a:solidFill>
              </a:rPr>
              <a:t>....and these Abstracts do just that</a:t>
            </a:r>
            <a:r>
              <a:rPr lang="en-US" b="0" dirty="0"/>
              <a:t>. </a:t>
            </a:r>
          </a:p>
          <a:p>
            <a:pPr lvl="1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Alphabetize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the list</a:t>
            </a:r>
          </a:p>
          <a:p>
            <a:r>
              <a:rPr lang="en-US" dirty="0" smtClean="0"/>
              <a:t> maintain </a:t>
            </a:r>
            <a:r>
              <a:rPr lang="en-US" u="sng" dirty="0">
                <a:solidFill>
                  <a:srgbClr val="FF0000"/>
                </a:solidFill>
              </a:rPr>
              <a:t>Reverse Indentation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use the typical </a:t>
            </a:r>
            <a:r>
              <a:rPr lang="en-US" u="sng" dirty="0">
                <a:solidFill>
                  <a:srgbClr val="008000"/>
                </a:solidFill>
              </a:rPr>
              <a:t>essay headers</a:t>
            </a:r>
            <a:r>
              <a:rPr lang="en-US" dirty="0"/>
              <a:t> on each </a:t>
            </a:r>
            <a:r>
              <a:rPr lang="en-US" dirty="0" smtClean="0"/>
              <a:t>page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u="sng" dirty="0" smtClean="0">
                <a:solidFill>
                  <a:srgbClr val="008000"/>
                </a:solidFill>
              </a:rPr>
              <a:t>single</a:t>
            </a:r>
            <a:r>
              <a:rPr lang="en-US" dirty="0" smtClean="0"/>
              <a:t>-space </a:t>
            </a:r>
            <a:r>
              <a:rPr lang="en-US" dirty="0"/>
              <a:t>everything</a:t>
            </a:r>
          </a:p>
          <a:p>
            <a:r>
              <a:rPr lang="en-US" dirty="0" smtClean="0"/>
              <a:t> </a:t>
            </a:r>
            <a:r>
              <a:rPr lang="en-US" dirty="0"/>
              <a:t>attribute points/ideas </a:t>
            </a:r>
            <a:r>
              <a:rPr lang="en-US" u="sng" dirty="0">
                <a:solidFill>
                  <a:srgbClr val="008000"/>
                </a:solidFill>
              </a:rPr>
              <a:t>to the author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(even if anonymous)</a:t>
            </a:r>
          </a:p>
          <a:p>
            <a:r>
              <a:rPr lang="en-US" dirty="0" smtClean="0"/>
              <a:t> use </a:t>
            </a:r>
            <a:r>
              <a:rPr lang="en-US" i="1" u="sng" dirty="0">
                <a:solidFill>
                  <a:srgbClr val="008000"/>
                </a:solidFill>
              </a:rPr>
              <a:t>present</a:t>
            </a:r>
            <a:r>
              <a:rPr lang="en-US" u="sng" dirty="0">
                <a:solidFill>
                  <a:srgbClr val="008000"/>
                </a:solidFill>
              </a:rPr>
              <a:t> tense</a:t>
            </a:r>
            <a:r>
              <a:rPr lang="en-US" dirty="0"/>
              <a:t> </a:t>
            </a:r>
            <a:r>
              <a:rPr lang="en-US" dirty="0" smtClean="0"/>
              <a:t>throughout</a:t>
            </a:r>
          </a:p>
          <a:p>
            <a:pPr lvl="0"/>
            <a:endParaRPr lang="en-US" dirty="0"/>
          </a:p>
        </p:txBody>
      </p:sp>
      <p:sp>
        <p:nvSpPr>
          <p:cNvPr id="4" name="16-Point Star 3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see the </a:t>
            </a:r>
            <a:r>
              <a:rPr lang="en-US" sz="2800" b="1" u="sng" dirty="0" smtClean="0">
                <a:solidFill>
                  <a:srgbClr val="0000FF"/>
                </a:solidFill>
              </a:rPr>
              <a:t>SAMPLE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 the end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Bibliographic Citation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Bullet Analyses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16-Point Star 3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see the </a:t>
            </a:r>
            <a:r>
              <a:rPr lang="en-US" sz="2800" b="1" u="sng" dirty="0" smtClean="0">
                <a:solidFill>
                  <a:srgbClr val="0000FF"/>
                </a:solidFill>
              </a:rPr>
              <a:t>SAMPLE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 the end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will </a:t>
            </a:r>
            <a:r>
              <a:rPr lang="en-US" dirty="0"/>
              <a:t>be listed on your </a:t>
            </a:r>
            <a:r>
              <a:rPr lang="en-US" dirty="0">
                <a:solidFill>
                  <a:srgbClr val="0000FF"/>
                </a:solidFill>
              </a:rPr>
              <a:t>Works Consulted </a:t>
            </a:r>
            <a:r>
              <a:rPr lang="en-US" dirty="0"/>
              <a:t>page </a:t>
            </a:r>
            <a:r>
              <a:rPr lang="en-US" dirty="0" smtClean="0"/>
              <a:t>later, in the </a:t>
            </a:r>
            <a:r>
              <a:rPr lang="en-US" u="sng" dirty="0" smtClean="0"/>
              <a:t>essay </a:t>
            </a:r>
          </a:p>
          <a:p>
            <a:r>
              <a:rPr lang="en-US" dirty="0" smtClean="0"/>
              <a:t>&amp; </a:t>
            </a:r>
            <a:r>
              <a:rPr lang="en-US" u="sng" dirty="0"/>
              <a:t>here</a:t>
            </a:r>
            <a:r>
              <a:rPr lang="en-US" dirty="0"/>
              <a:t>, it </a:t>
            </a:r>
            <a:r>
              <a:rPr lang="en-US" dirty="0">
                <a:solidFill>
                  <a:srgbClr val="660066"/>
                </a:solidFill>
              </a:rPr>
              <a:t>starts</a:t>
            </a:r>
            <a:r>
              <a:rPr lang="en-US" dirty="0"/>
              <a:t> the abstract for an individual source</a:t>
            </a:r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 2010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</a:t>
            </a:r>
            <a:r>
              <a:rPr lang="en-US" dirty="0"/>
              <a:t>, you can </a:t>
            </a:r>
            <a:r>
              <a:rPr lang="en-US" i="1" dirty="0">
                <a:solidFill>
                  <a:srgbClr val="008000"/>
                </a:solidFill>
              </a:rPr>
              <a:t>start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with sites like </a:t>
            </a:r>
            <a:r>
              <a:rPr lang="en-US" i="1" dirty="0">
                <a:solidFill>
                  <a:srgbClr val="660066"/>
                </a:solidFill>
              </a:rPr>
              <a:t>Easy </a:t>
            </a:r>
            <a:r>
              <a:rPr lang="en-US" i="1" dirty="0" smtClean="0">
                <a:solidFill>
                  <a:srgbClr val="660066"/>
                </a:solidFill>
              </a:rPr>
              <a:t>Bib</a:t>
            </a:r>
            <a:r>
              <a:rPr lang="en-US" i="1" dirty="0" smtClean="0"/>
              <a:t> </a:t>
            </a: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660066"/>
                </a:solidFill>
              </a:rPr>
              <a:t>Citation Machine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BUT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sz="3800" u="sng" cap="all" dirty="0">
                <a:solidFill>
                  <a:srgbClr val="FF0000"/>
                </a:solidFill>
              </a:rPr>
              <a:t>fair warning</a:t>
            </a:r>
            <a:r>
              <a:rPr lang="en-US" sz="3800" dirty="0">
                <a:solidFill>
                  <a:srgbClr val="FF0000"/>
                </a:solidFill>
              </a:rPr>
              <a:t>!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they're </a:t>
            </a:r>
            <a:r>
              <a:rPr lang="en-US" dirty="0"/>
              <a:t>not perfect &amp; </a:t>
            </a:r>
            <a:endParaRPr lang="en-US" dirty="0" smtClean="0"/>
          </a:p>
          <a:p>
            <a:pPr lvl="1"/>
            <a:r>
              <a:rPr lang="en-US" dirty="0" smtClean="0"/>
              <a:t>they’re not </a:t>
            </a:r>
            <a:r>
              <a:rPr lang="en-US" dirty="0"/>
              <a:t>getting the grade for this assignment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i="1" dirty="0">
                <a:solidFill>
                  <a:srgbClr val="008000"/>
                </a:solidFill>
              </a:rPr>
              <a:t>you are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 2010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73382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2694709"/>
            <a:ext cx="139065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6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1.BIBLIOGRAPHIC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BASICS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0"/>
            <a:r>
              <a:rPr lang="en-US" dirty="0" smtClean="0"/>
              <a:t>arrange </a:t>
            </a:r>
            <a:r>
              <a:rPr lang="en-US" cap="all" dirty="0" smtClean="0">
                <a:solidFill>
                  <a:srgbClr val="FF0000"/>
                </a:solidFill>
              </a:rPr>
              <a:t>alphabetically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alphabetize the list of sources</a:t>
            </a:r>
          </a:p>
          <a:p>
            <a:pPr lvl="1"/>
            <a:r>
              <a:rPr lang="en-US" dirty="0">
                <a:solidFill>
                  <a:srgbClr val="660066"/>
                </a:solidFill>
              </a:rPr>
              <a:t>b</a:t>
            </a:r>
            <a:r>
              <a:rPr lang="en-US" dirty="0" smtClean="0">
                <a:solidFill>
                  <a:srgbClr val="660066"/>
                </a:solidFill>
              </a:rPr>
              <a:t>y the 1</a:t>
            </a:r>
            <a:r>
              <a:rPr lang="en-US" baseline="30000" dirty="0" smtClean="0">
                <a:solidFill>
                  <a:srgbClr val="660066"/>
                </a:solidFill>
              </a:rPr>
              <a:t>st</a:t>
            </a:r>
            <a:r>
              <a:rPr lang="en-US" dirty="0" smtClean="0">
                <a:solidFill>
                  <a:srgbClr val="660066"/>
                </a:solidFill>
              </a:rPr>
              <a:t> letter of the 1</a:t>
            </a:r>
            <a:r>
              <a:rPr lang="en-US" baseline="30000" dirty="0" smtClean="0">
                <a:solidFill>
                  <a:srgbClr val="660066"/>
                </a:solidFill>
              </a:rPr>
              <a:t>st</a:t>
            </a:r>
            <a:r>
              <a:rPr lang="en-US" dirty="0" smtClean="0">
                <a:solidFill>
                  <a:srgbClr val="660066"/>
                </a:solidFill>
              </a:rPr>
              <a:t> item </a:t>
            </a:r>
          </a:p>
          <a:p>
            <a:pPr lvl="2"/>
            <a:r>
              <a:rPr lang="en-US" i="1" u="sng" dirty="0" smtClean="0"/>
              <a:t>IF</a:t>
            </a:r>
            <a:r>
              <a:rPr lang="en-US" i="1" dirty="0" smtClean="0"/>
              <a:t> the 1</a:t>
            </a:r>
            <a:r>
              <a:rPr lang="en-US" i="1" baseline="30000" dirty="0" smtClean="0"/>
              <a:t>st</a:t>
            </a:r>
            <a:r>
              <a:rPr lang="en-US" i="1" dirty="0" smtClean="0"/>
              <a:t> word i</a:t>
            </a:r>
            <a:r>
              <a:rPr lang="en-US" dirty="0" smtClean="0"/>
              <a:t>s</a:t>
            </a:r>
            <a:r>
              <a:rPr lang="en-US" dirty="0" smtClean="0">
                <a:solidFill>
                  <a:srgbClr val="660066"/>
                </a:solidFill>
              </a:rPr>
              <a:t> “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660066"/>
                </a:solidFill>
              </a:rPr>
              <a:t>,” “</a:t>
            </a:r>
            <a:r>
              <a:rPr lang="en-US" dirty="0" smtClean="0">
                <a:solidFill>
                  <a:srgbClr val="0070C0"/>
                </a:solidFill>
              </a:rPr>
              <a:t>An</a:t>
            </a:r>
            <a:r>
              <a:rPr lang="en-US" dirty="0" smtClean="0">
                <a:solidFill>
                  <a:srgbClr val="660066"/>
                </a:solidFill>
              </a:rPr>
              <a:t>,” or “</a:t>
            </a:r>
            <a:r>
              <a:rPr lang="en-US" dirty="0" smtClean="0">
                <a:solidFill>
                  <a:srgbClr val="0070C0"/>
                </a:solidFill>
              </a:rPr>
              <a:t>The,</a:t>
            </a:r>
            <a:r>
              <a:rPr lang="en-US" dirty="0" smtClean="0">
                <a:solidFill>
                  <a:srgbClr val="660066"/>
                </a:solidFill>
              </a:rPr>
              <a:t>” </a:t>
            </a:r>
            <a:r>
              <a:rPr lang="en-US" dirty="0" smtClean="0"/>
              <a:t>then use the </a:t>
            </a:r>
            <a:r>
              <a:rPr lang="en-US" i="1" dirty="0" smtClean="0">
                <a:solidFill>
                  <a:srgbClr val="008000"/>
                </a:solidFill>
              </a:rPr>
              <a:t>next word </a:t>
            </a:r>
            <a:r>
              <a:rPr lang="en-US" dirty="0" smtClean="0"/>
              <a:t>to alphabetize</a:t>
            </a:r>
          </a:p>
          <a:p>
            <a:pPr lvl="2"/>
            <a:r>
              <a:rPr lang="en-US" i="1" u="sng" dirty="0"/>
              <a:t>IF</a:t>
            </a:r>
            <a:r>
              <a:rPr lang="en-US" i="1" dirty="0"/>
              <a:t> the 1</a:t>
            </a:r>
            <a:r>
              <a:rPr lang="en-US" i="1" baseline="30000" dirty="0"/>
              <a:t>st</a:t>
            </a:r>
            <a:r>
              <a:rPr lang="en-US" i="1" dirty="0"/>
              <a:t> word </a:t>
            </a:r>
            <a:r>
              <a:rPr lang="en-US" i="1" dirty="0" smtClean="0"/>
              <a:t>i</a:t>
            </a:r>
            <a:r>
              <a:rPr lang="en-US" dirty="0" smtClean="0"/>
              <a:t>s a </a:t>
            </a:r>
            <a:r>
              <a:rPr lang="en-US" dirty="0" smtClean="0">
                <a:solidFill>
                  <a:srgbClr val="0070C0"/>
                </a:solidFill>
              </a:rPr>
              <a:t>number</a:t>
            </a:r>
            <a:r>
              <a:rPr lang="en-US" dirty="0" smtClean="0"/>
              <a:t>, then </a:t>
            </a:r>
            <a:r>
              <a:rPr lang="en-US" dirty="0" smtClean="0"/>
              <a:t>treat                   it as if it is spelled out </a:t>
            </a:r>
          </a:p>
          <a:p>
            <a:pPr lvl="3"/>
            <a:r>
              <a:rPr lang="en-US" dirty="0" smtClean="0"/>
              <a:t>(1911 – “N” for nineteen) </a:t>
            </a:r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6019800" y="5029200"/>
            <a:ext cx="3048000" cy="1752600"/>
          </a:xfrm>
          <a:prstGeom prst="star16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Consult our </a:t>
            </a:r>
            <a:r>
              <a:rPr lang="en-US" sz="2500" b="1" u="sng" dirty="0" smtClean="0">
                <a:solidFill>
                  <a:srgbClr val="FF0000"/>
                </a:solidFill>
              </a:rPr>
              <a:t>MLA-8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page for </a:t>
            </a:r>
            <a:r>
              <a:rPr lang="en-US" b="1" i="1" dirty="0" smtClean="0">
                <a:solidFill>
                  <a:srgbClr val="FF0000"/>
                </a:solidFill>
              </a:rPr>
              <a:t>exact</a:t>
            </a:r>
            <a:r>
              <a:rPr lang="en-US" b="1" dirty="0" smtClean="0">
                <a:solidFill>
                  <a:srgbClr val="FF0000"/>
                </a:solidFill>
              </a:rPr>
              <a:t> format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AutoShape 2" descr="Image result for easy bi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7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507</TotalTime>
  <Words>1460</Words>
  <Application>Microsoft Office PowerPoint</Application>
  <PresentationFormat>On-screen Show (4:3)</PresentationFormat>
  <Paragraphs>303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Pushpin</vt:lpstr>
      <vt:lpstr>ANNOTATED BIBLIOGRAPHIES</vt:lpstr>
      <vt:lpstr>BACKGROUND</vt:lpstr>
      <vt:lpstr>BACKGROUND</vt:lpstr>
      <vt:lpstr>BACKGROUND</vt:lpstr>
      <vt:lpstr>SET UP</vt:lpstr>
      <vt:lpstr>4 PARTS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1.BIBLIOGRAPHIC CITATION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2.BULLET ANALYSES</vt:lpstr>
      <vt:lpstr>3.SUMMARY</vt:lpstr>
      <vt:lpstr>3.SUMMARY</vt:lpstr>
      <vt:lpstr>4.EVALUATION</vt:lpstr>
      <vt:lpstr>4.EVALUATION</vt:lpstr>
      <vt:lpstr>OTHER USES</vt:lpstr>
      <vt:lpstr>OTHER USES</vt:lpstr>
      <vt:lpstr>SAMPLE</vt:lpstr>
      <vt:lpstr>SAMPLE</vt:lpstr>
      <vt:lpstr>GRADING RUBRIC</vt:lpstr>
      <vt:lpstr>GRADING RUBRIC</vt:lpstr>
      <vt:lpstr>THE END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ABSTRACTS</dc:title>
  <dc:creator>JMD27</dc:creator>
  <cp:lastModifiedBy>LCCC</cp:lastModifiedBy>
  <cp:revision>23</cp:revision>
  <dcterms:created xsi:type="dcterms:W3CDTF">2015-11-24T15:24:56Z</dcterms:created>
  <dcterms:modified xsi:type="dcterms:W3CDTF">2016-10-14T15:08:31Z</dcterms:modified>
</cp:coreProperties>
</file>