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9" r:id="rId12"/>
    <p:sldId id="268" r:id="rId13"/>
    <p:sldId id="265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6600"/>
    <a:srgbClr val="333300"/>
    <a:srgbClr val="660066"/>
    <a:srgbClr val="0000FF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78A5D-3E23-4B18-AFFB-66CC5BB5FB93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36DE8-82E0-48B9-9C7C-7D8697FA8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97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36DE8-82E0-48B9-9C7C-7D8697FA841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32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D4827CEF-A8C4-443A-8527-84D62D11DF45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BFD2683-4A0C-441C-9784-B9EBC9983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27CEF-A8C4-443A-8527-84D62D11DF45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2683-4A0C-441C-9784-B9EBC9983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27CEF-A8C4-443A-8527-84D62D11DF45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2683-4A0C-441C-9784-B9EBC9983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1" y="817582"/>
            <a:ext cx="7391399" cy="1202485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7824" y="2133600"/>
            <a:ext cx="7388352" cy="4038600"/>
          </a:xfrm>
        </p:spPr>
        <p:txBody>
          <a:bodyPr/>
          <a:lstStyle>
            <a:lvl1pPr marL="274320" indent="-274320">
              <a:buFont typeface="Wingdings" panose="05000000000000000000" pitchFamily="2" charset="2"/>
              <a:buChar char="q"/>
              <a:defRPr sz="28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b="1"/>
            </a:lvl2pPr>
            <a:lvl3pPr marL="914400" indent="-228600">
              <a:buFont typeface="Wingdings" panose="05000000000000000000" pitchFamily="2" charset="2"/>
              <a:buChar char="§"/>
              <a:defRPr b="1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82575" y="5883275"/>
            <a:ext cx="299425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EBFD2683-4A0C-441C-9784-B9EBC9983D5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https://encrypted-tbn1.gstatic.com/images?q=tbn:ANd9GcQ4PpxsG1DHghaPFmrIqwOS6N657XXebiVmiwymBvrrPal1M0Q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425" y="5775960"/>
            <a:ext cx="1865375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27CEF-A8C4-443A-8527-84D62D11DF45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2683-4A0C-441C-9784-B9EBC9983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27CEF-A8C4-443A-8527-84D62D11DF45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2683-4A0C-441C-9784-B9EBC9983D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27CEF-A8C4-443A-8527-84D62D11DF45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2683-4A0C-441C-9784-B9EBC9983D5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27CEF-A8C4-443A-8527-84D62D11DF45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2683-4A0C-441C-9784-B9EBC9983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27CEF-A8C4-443A-8527-84D62D11DF45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2683-4A0C-441C-9784-B9EBC9983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D4827CEF-A8C4-443A-8527-84D62D11DF45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BFD2683-4A0C-441C-9784-B9EBC9983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D4827CEF-A8C4-443A-8527-84D62D11DF45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BFD2683-4A0C-441C-9784-B9EBC9983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4827CEF-A8C4-443A-8527-84D62D11DF45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BFD2683-4A0C-441C-9784-B9EBC9983D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4366" y="1794935"/>
            <a:ext cx="6155269" cy="1828090"/>
          </a:xfrm>
        </p:spPr>
        <p:txBody>
          <a:bodyPr>
            <a:normAutofit fontScale="90000"/>
          </a:bodyPr>
          <a:lstStyle/>
          <a:p>
            <a:r>
              <a:rPr lang="en-US" sz="2200" b="1" dirty="0" smtClean="0"/>
              <a:t>THE</a:t>
            </a:r>
            <a:r>
              <a:rPr lang="en-US" sz="1300" b="1" dirty="0" smtClean="0"/>
              <a:t/>
            </a:r>
            <a:br>
              <a:rPr lang="en-US" sz="1300" b="1" dirty="0" smtClean="0"/>
            </a:br>
            <a:r>
              <a:rPr lang="en-US" b="1" dirty="0" smtClean="0"/>
              <a:t>800-POUND GORILLA </a:t>
            </a:r>
            <a:r>
              <a:rPr lang="en-US" sz="2200" b="1" u="sng" dirty="0" smtClean="0"/>
              <a:t>in</a:t>
            </a:r>
            <a:r>
              <a:rPr lang="en-US" b="1" u="sng" dirty="0" smtClean="0"/>
              <a:t> OUR CLASSROOM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&amp; Other IRRELEVANT Information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2" descr="https://encrypted-tbn1.gstatic.com/images?q=tbn:ANd9GcQ-g2U5E30XnGkfYgaZZdzfIGxLLDMurN8qVx4nG1O6vyE97v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495800"/>
            <a:ext cx="2171700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249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817582"/>
            <a:ext cx="7222068" cy="1202485"/>
          </a:xfrm>
        </p:spPr>
        <p:txBody>
          <a:bodyPr>
            <a:noAutofit/>
          </a:bodyPr>
          <a:lstStyle/>
          <a:p>
            <a:r>
              <a:rPr lang="en-US" sz="3800" b="1" u="sng" dirty="0" smtClean="0"/>
              <a:t>Fallacy: Irrelevant Information</a:t>
            </a:r>
            <a:endParaRPr lang="en-US" sz="3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rgbClr val="C00000"/>
                </a:solidFill>
              </a:rPr>
              <a:t>NAME:</a:t>
            </a:r>
            <a:endParaRPr lang="en-US" dirty="0">
              <a:solidFill>
                <a:srgbClr val="C00000"/>
              </a:solidFill>
            </a:endParaRPr>
          </a:p>
          <a:p>
            <a:pPr lvl="0"/>
            <a:r>
              <a:rPr lang="en-US" dirty="0" smtClean="0"/>
              <a:t> LCCC</a:t>
            </a:r>
            <a:endParaRPr lang="en-US" dirty="0"/>
          </a:p>
          <a:p>
            <a:pPr lvl="0"/>
            <a:r>
              <a:rPr lang="en-US" dirty="0"/>
              <a:t> “</a:t>
            </a:r>
            <a:r>
              <a:rPr lang="en-US" u="sng" dirty="0">
                <a:solidFill>
                  <a:srgbClr val="0000FF"/>
                </a:solidFill>
              </a:rPr>
              <a:t>College</a:t>
            </a:r>
            <a:r>
              <a:rPr lang="en-US" dirty="0"/>
              <a:t>”:</a:t>
            </a:r>
          </a:p>
          <a:p>
            <a:pPr lvl="1"/>
            <a:r>
              <a:rPr lang="en-US" sz="2400" dirty="0"/>
              <a:t>institution of higher education</a:t>
            </a:r>
          </a:p>
          <a:p>
            <a:pPr lvl="1"/>
            <a:r>
              <a:rPr lang="en-US" sz="2400" dirty="0"/>
              <a:t>isn’t this </a:t>
            </a:r>
            <a:r>
              <a:rPr lang="en-US" sz="2400" dirty="0">
                <a:solidFill>
                  <a:srgbClr val="00B050"/>
                </a:solidFill>
              </a:rPr>
              <a:t>the most important part </a:t>
            </a:r>
            <a:r>
              <a:rPr lang="en-US" sz="2400" dirty="0"/>
              <a:t>of the name</a:t>
            </a:r>
          </a:p>
          <a:p>
            <a:pPr lvl="1"/>
            <a:r>
              <a:rPr lang="en-US" sz="2400" dirty="0"/>
              <a:t>this “C” - sadly, it’s the part that’s often dropped (“LCC”)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065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817582"/>
            <a:ext cx="7222068" cy="1202485"/>
          </a:xfrm>
        </p:spPr>
        <p:txBody>
          <a:bodyPr>
            <a:noAutofit/>
          </a:bodyPr>
          <a:lstStyle/>
          <a:p>
            <a:r>
              <a:rPr lang="en-US" sz="3800" b="1" u="sng" dirty="0" smtClean="0"/>
              <a:t>Fallacy: Irrelevant Information</a:t>
            </a:r>
            <a:endParaRPr lang="en-US" sz="3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rgbClr val="C00000"/>
                </a:solidFill>
              </a:rPr>
              <a:t>NAME:</a:t>
            </a:r>
            <a:endParaRPr lang="en-US" dirty="0">
              <a:solidFill>
                <a:srgbClr val="C00000"/>
              </a:solidFill>
            </a:endParaRPr>
          </a:p>
          <a:p>
            <a:pPr lvl="0"/>
            <a:r>
              <a:rPr lang="en-US" dirty="0" smtClean="0"/>
              <a:t> LCCC</a:t>
            </a:r>
            <a:endParaRPr lang="en-US" dirty="0"/>
          </a:p>
          <a:p>
            <a:pPr lvl="0"/>
            <a:r>
              <a:rPr lang="en-US" dirty="0"/>
              <a:t> “</a:t>
            </a:r>
            <a:r>
              <a:rPr lang="en-US" u="sng" dirty="0">
                <a:solidFill>
                  <a:srgbClr val="0000FF"/>
                </a:solidFill>
              </a:rPr>
              <a:t>College</a:t>
            </a:r>
            <a:r>
              <a:rPr lang="en-US" dirty="0"/>
              <a:t>”: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i="1" u="sng" dirty="0" smtClean="0">
                <a:solidFill>
                  <a:srgbClr val="FF0000"/>
                </a:solidFill>
              </a:rPr>
              <a:t>2 LESSONS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endParaRPr lang="en-US" dirty="0"/>
          </a:p>
          <a:p>
            <a:pPr marL="1028700" lvl="2" indent="-342900">
              <a:buFont typeface="+mj-lt"/>
              <a:buAutoNum type="arabicPeriod"/>
            </a:pPr>
            <a:r>
              <a:rPr lang="en-US" b="1" dirty="0">
                <a:solidFill>
                  <a:srgbClr val="660066"/>
                </a:solidFill>
              </a:rPr>
              <a:t>Don’t write as you talk</a:t>
            </a:r>
          </a:p>
          <a:p>
            <a:pPr marL="1028700" lvl="2" indent="-342900">
              <a:buFont typeface="+mj-lt"/>
              <a:buAutoNum type="arabicPeriod"/>
            </a:pPr>
            <a:r>
              <a:rPr lang="en-US" dirty="0">
                <a:solidFill>
                  <a:srgbClr val="660066"/>
                </a:solidFill>
              </a:rPr>
              <a:t>This is a </a:t>
            </a:r>
            <a:r>
              <a:rPr lang="en-US" b="1" dirty="0">
                <a:solidFill>
                  <a:srgbClr val="660066"/>
                </a:solidFill>
              </a:rPr>
              <a:t>college-level course </a:t>
            </a:r>
            <a:r>
              <a:rPr lang="en-US" dirty="0">
                <a:solidFill>
                  <a:srgbClr val="660066"/>
                </a:solidFill>
              </a:rPr>
              <a:t>&amp; you’re expected to do college-level work</a:t>
            </a:r>
          </a:p>
          <a:p>
            <a:pPr lvl="3"/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en-US" i="1" dirty="0">
                <a:solidFill>
                  <a:schemeClr val="accent4">
                    <a:lumMod val="50000"/>
                  </a:schemeClr>
                </a:solidFill>
              </a:rPr>
              <a:t>regardless of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SEASON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, LOCATION, NAME, COST, DEGREES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…or any other </a:t>
            </a:r>
            <a:r>
              <a:rPr lang="en-US" i="1" dirty="0" smtClean="0">
                <a:solidFill>
                  <a:schemeClr val="accent4">
                    <a:lumMod val="50000"/>
                  </a:schemeClr>
                </a:solidFill>
              </a:rPr>
              <a:t>irrelevant information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771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817582"/>
            <a:ext cx="7222068" cy="1202485"/>
          </a:xfrm>
        </p:spPr>
        <p:txBody>
          <a:bodyPr>
            <a:noAutofit/>
          </a:bodyPr>
          <a:lstStyle/>
          <a:p>
            <a:r>
              <a:rPr lang="en-US" sz="3800" b="1" u="sng" dirty="0" smtClean="0"/>
              <a:t>Fallacy: Irrelevant Information</a:t>
            </a:r>
            <a:endParaRPr lang="en-US" sz="3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rgbClr val="C00000"/>
                </a:solidFill>
              </a:rPr>
              <a:t>NAME:</a:t>
            </a:r>
            <a:endParaRPr lang="en-US" dirty="0">
              <a:solidFill>
                <a:srgbClr val="C00000"/>
              </a:solidFill>
            </a:endParaRPr>
          </a:p>
          <a:p>
            <a:pPr lvl="0"/>
            <a:r>
              <a:rPr lang="en-US" dirty="0" smtClean="0"/>
              <a:t> LCCC</a:t>
            </a:r>
            <a:endParaRPr lang="en-US" dirty="0"/>
          </a:p>
          <a:p>
            <a:pPr lvl="0"/>
            <a:r>
              <a:rPr lang="en-US" dirty="0"/>
              <a:t> “</a:t>
            </a:r>
            <a:r>
              <a:rPr lang="en-US" u="sng" dirty="0">
                <a:solidFill>
                  <a:srgbClr val="0000FF"/>
                </a:solidFill>
              </a:rPr>
              <a:t>Last Chance Community College</a:t>
            </a:r>
            <a:r>
              <a:rPr lang="en-US" dirty="0"/>
              <a:t>”:  </a:t>
            </a:r>
          </a:p>
          <a:p>
            <a:pPr lvl="1"/>
            <a:r>
              <a:rPr lang="en-US" sz="2400" i="1" dirty="0">
                <a:solidFill>
                  <a:srgbClr val="00B050"/>
                </a:solidFill>
              </a:rPr>
              <a:t>so what </a:t>
            </a:r>
            <a:r>
              <a:rPr lang="en-US" sz="2400" dirty="0"/>
              <a:t>if it someone’s last chance to get a college degree</a:t>
            </a:r>
          </a:p>
          <a:p>
            <a:pPr lvl="1"/>
            <a:r>
              <a:rPr lang="en-US" sz="2400" dirty="0"/>
              <a:t>for </a:t>
            </a:r>
            <a:r>
              <a:rPr lang="en-US" sz="2400" dirty="0" smtClean="0"/>
              <a:t>some it’s </a:t>
            </a:r>
            <a:r>
              <a:rPr lang="en-US" sz="2400" dirty="0"/>
              <a:t>their first chance; for others, their second or third</a:t>
            </a:r>
          </a:p>
          <a:p>
            <a:pPr lvl="1"/>
            <a:r>
              <a:rPr lang="en-US" sz="2400" dirty="0"/>
              <a:t>Does it truly matter when someone gets his/her degree? How many chances? How many years? Does the diploma record such things?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486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817582"/>
            <a:ext cx="7222068" cy="1202485"/>
          </a:xfrm>
        </p:spPr>
        <p:txBody>
          <a:bodyPr>
            <a:noAutofit/>
          </a:bodyPr>
          <a:lstStyle/>
          <a:p>
            <a:r>
              <a:rPr lang="en-US" sz="3800" b="1" u="sng" dirty="0" smtClean="0"/>
              <a:t>Fallacy: Irrelevant Information</a:t>
            </a:r>
            <a:endParaRPr lang="en-US" sz="3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u="sng" dirty="0">
                <a:solidFill>
                  <a:srgbClr val="C00000"/>
                </a:solidFill>
              </a:rPr>
              <a:t>2-YEAR COLLEGE:</a:t>
            </a:r>
            <a:endParaRPr lang="en-US" dirty="0">
              <a:solidFill>
                <a:srgbClr val="C00000"/>
              </a:solidFill>
            </a:endParaRPr>
          </a:p>
          <a:p>
            <a:pPr lvl="0"/>
            <a:r>
              <a:rPr lang="en-US" dirty="0" smtClean="0"/>
              <a:t> Most community colleges by definition offer 2-year degrees and certificates; however, some do offer 4-year degrees.</a:t>
            </a:r>
            <a:endParaRPr lang="en-US" dirty="0"/>
          </a:p>
          <a:p>
            <a:pPr lvl="0"/>
            <a:r>
              <a:rPr lang="en-US" dirty="0" smtClean="0"/>
              <a:t> Are </a:t>
            </a:r>
            <a:r>
              <a:rPr lang="en-US" dirty="0"/>
              <a:t>the </a:t>
            </a:r>
            <a:r>
              <a:rPr lang="en-US" i="1" dirty="0">
                <a:solidFill>
                  <a:srgbClr val="0000FF"/>
                </a:solidFill>
              </a:rPr>
              <a:t>degrees offered </a:t>
            </a:r>
            <a:r>
              <a:rPr lang="en-US" dirty="0"/>
              <a:t>relevant in any way to the </a:t>
            </a:r>
            <a:r>
              <a:rPr lang="en-US" i="1" dirty="0">
                <a:solidFill>
                  <a:srgbClr val="0000FF"/>
                </a:solidFill>
              </a:rPr>
              <a:t>quality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of education offered?</a:t>
            </a:r>
          </a:p>
          <a:p>
            <a:pPr lvl="0"/>
            <a:r>
              <a:rPr lang="en-US" dirty="0" smtClean="0"/>
              <a:t> What </a:t>
            </a:r>
            <a:r>
              <a:rPr lang="en-US" dirty="0"/>
              <a:t>do you make of the fact that many 4-year schools offer certificate programs too? Does that lessen the quality of their education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072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817582"/>
            <a:ext cx="7222068" cy="1202485"/>
          </a:xfrm>
        </p:spPr>
        <p:txBody>
          <a:bodyPr>
            <a:noAutofit/>
          </a:bodyPr>
          <a:lstStyle/>
          <a:p>
            <a:r>
              <a:rPr lang="en-US" sz="3800" b="1" u="sng" dirty="0" smtClean="0"/>
              <a:t>Fallacy: Irrelevant Information</a:t>
            </a:r>
            <a:endParaRPr lang="en-US" sz="3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u="sng" dirty="0">
                <a:solidFill>
                  <a:srgbClr val="C00000"/>
                </a:solidFill>
              </a:rPr>
              <a:t>2-YEAR COLLEGE:</a:t>
            </a:r>
            <a:endParaRPr lang="en-US" dirty="0">
              <a:solidFill>
                <a:srgbClr val="C00000"/>
              </a:solidFill>
            </a:endParaRPr>
          </a:p>
          <a:p>
            <a:pPr lvl="0"/>
            <a:r>
              <a:rPr lang="en-US" dirty="0" smtClean="0"/>
              <a:t> What</a:t>
            </a:r>
            <a:r>
              <a:rPr lang="en-US" dirty="0"/>
              <a:t>, then, do you make of the data that confirms that students with associate degrees are </a:t>
            </a:r>
            <a:r>
              <a:rPr lang="en-US" dirty="0">
                <a:solidFill>
                  <a:srgbClr val="0000FF"/>
                </a:solidFill>
              </a:rPr>
              <a:t>out-earning</a:t>
            </a:r>
            <a:r>
              <a:rPr lang="en-US" dirty="0"/>
              <a:t> students with bachelor degrees?</a:t>
            </a:r>
          </a:p>
          <a:p>
            <a:pPr lvl="0"/>
            <a:r>
              <a:rPr lang="en-US" dirty="0" smtClean="0"/>
              <a:t> What</a:t>
            </a:r>
            <a:r>
              <a:rPr lang="en-US" dirty="0"/>
              <a:t>, then, do you make of the fact that students who receive their associate degree and transfer to a senior, 4-year institution </a:t>
            </a:r>
            <a:r>
              <a:rPr lang="en-US" dirty="0">
                <a:solidFill>
                  <a:srgbClr val="0000FF"/>
                </a:solidFill>
              </a:rPr>
              <a:t>perform better than </a:t>
            </a:r>
            <a:r>
              <a:rPr lang="en-US" dirty="0"/>
              <a:t>the students who began at the 4-year school as freshmen? 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985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SO WHAT?!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SO….</a:t>
            </a:r>
          </a:p>
          <a:p>
            <a:r>
              <a:rPr lang="en-US" dirty="0" smtClean="0"/>
              <a:t> This is a </a:t>
            </a:r>
            <a:r>
              <a:rPr lang="en-US" dirty="0" smtClean="0">
                <a:solidFill>
                  <a:srgbClr val="FF3300"/>
                </a:solidFill>
              </a:rPr>
              <a:t>COLLEGE</a:t>
            </a:r>
            <a:r>
              <a:rPr lang="en-US" dirty="0" smtClean="0"/>
              <a:t>-level course</a:t>
            </a:r>
          </a:p>
          <a:p>
            <a:r>
              <a:rPr lang="en-US" dirty="0" smtClean="0"/>
              <a:t> You are expected to complete &amp; submit </a:t>
            </a:r>
            <a:r>
              <a:rPr lang="en-US" dirty="0">
                <a:solidFill>
                  <a:srgbClr val="FF3300"/>
                </a:solidFill>
              </a:rPr>
              <a:t>COLLEGE</a:t>
            </a:r>
            <a:r>
              <a:rPr lang="en-US" dirty="0" smtClean="0"/>
              <a:t>-level work</a:t>
            </a:r>
          </a:p>
          <a:p>
            <a:r>
              <a:rPr lang="en-US" dirty="0" smtClean="0"/>
              <a:t> REGARDLESS of</a:t>
            </a:r>
          </a:p>
          <a:p>
            <a:pPr lvl="1"/>
            <a:r>
              <a:rPr lang="en-US" dirty="0" smtClean="0"/>
              <a:t>such </a:t>
            </a:r>
            <a:r>
              <a:rPr lang="en-US" i="1" dirty="0" smtClean="0">
                <a:solidFill>
                  <a:srgbClr val="660066"/>
                </a:solidFill>
              </a:rPr>
              <a:t>illogical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smtClean="0"/>
              <a:t>&amp; </a:t>
            </a:r>
            <a:r>
              <a:rPr lang="en-US" i="1" dirty="0" smtClean="0">
                <a:solidFill>
                  <a:srgbClr val="660066"/>
                </a:solidFill>
              </a:rPr>
              <a:t>excremental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smtClean="0"/>
              <a:t>excuses as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SEASON</a:t>
            </a:r>
            <a:r>
              <a:rPr lang="en-US" dirty="0">
                <a:solidFill>
                  <a:srgbClr val="0000FF"/>
                </a:solidFill>
              </a:rPr>
              <a:t>, LOCATION, NAME, COST, </a:t>
            </a:r>
            <a:r>
              <a:rPr lang="en-US" dirty="0" smtClean="0">
                <a:solidFill>
                  <a:srgbClr val="0000FF"/>
                </a:solidFill>
              </a:rPr>
              <a:t>DEGREES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939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817582"/>
            <a:ext cx="7222068" cy="1202485"/>
          </a:xfrm>
        </p:spPr>
        <p:txBody>
          <a:bodyPr>
            <a:noAutofit/>
          </a:bodyPr>
          <a:lstStyle/>
          <a:p>
            <a:r>
              <a:rPr lang="en-US" sz="3800" b="1" u="sng" dirty="0" smtClean="0"/>
              <a:t>Fallacy: Irrelevant Information</a:t>
            </a:r>
            <a:endParaRPr lang="en-US" sz="3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u="sng" dirty="0">
                <a:solidFill>
                  <a:srgbClr val="C00000"/>
                </a:solidFill>
              </a:rPr>
              <a:t>TIME of YEAR:</a:t>
            </a:r>
            <a:endParaRPr lang="en-US" dirty="0">
              <a:solidFill>
                <a:srgbClr val="C00000"/>
              </a:solidFill>
            </a:endParaRPr>
          </a:p>
          <a:p>
            <a:pPr lvl="0"/>
            <a:r>
              <a:rPr lang="en-US" dirty="0"/>
              <a:t>Is the </a:t>
            </a:r>
            <a:r>
              <a:rPr lang="en-US" dirty="0">
                <a:solidFill>
                  <a:srgbClr val="0000FF"/>
                </a:solidFill>
              </a:rPr>
              <a:t>time of year/season </a:t>
            </a:r>
            <a:r>
              <a:rPr lang="en-US" dirty="0"/>
              <a:t>related to the quality of education? To the worth of a grade?</a:t>
            </a:r>
          </a:p>
          <a:p>
            <a:pPr lvl="0"/>
            <a:r>
              <a:rPr lang="en-US" dirty="0"/>
              <a:t>Is an “</a:t>
            </a:r>
            <a:r>
              <a:rPr lang="en-US" dirty="0">
                <a:solidFill>
                  <a:srgbClr val="00B050"/>
                </a:solidFill>
              </a:rPr>
              <a:t>A</a:t>
            </a:r>
            <a:r>
              <a:rPr lang="en-US" dirty="0"/>
              <a:t>” worth less at one time of year but more at another</a:t>
            </a:r>
            <a:r>
              <a:rPr lang="en-US" dirty="0" smtClean="0"/>
              <a:t>? Do the # of </a:t>
            </a:r>
            <a:r>
              <a:rPr lang="en-US" dirty="0" smtClean="0">
                <a:solidFill>
                  <a:srgbClr val="00B050"/>
                </a:solidFill>
              </a:rPr>
              <a:t>credits</a:t>
            </a:r>
            <a:r>
              <a:rPr lang="en-US" dirty="0" smtClean="0"/>
              <a:t> differ per season?</a:t>
            </a:r>
            <a:endParaRPr lang="en-US" dirty="0"/>
          </a:p>
          <a:p>
            <a:pPr lvl="0"/>
            <a:r>
              <a:rPr lang="en-US" dirty="0"/>
              <a:t>Aside from +/-, is there any other notation, like an asterisk (</a:t>
            </a:r>
            <a:r>
              <a:rPr lang="en-US" dirty="0">
                <a:solidFill>
                  <a:srgbClr val="00B050"/>
                </a:solidFill>
              </a:rPr>
              <a:t>*</a:t>
            </a:r>
            <a:r>
              <a:rPr lang="en-US" dirty="0"/>
              <a:t>) denoting its season? </a:t>
            </a:r>
          </a:p>
          <a:p>
            <a:pPr lvl="0"/>
            <a:r>
              <a:rPr lang="en-US" dirty="0" smtClean="0"/>
              <a:t>Does </a:t>
            </a:r>
            <a:r>
              <a:rPr lang="en-US" dirty="0"/>
              <a:t>the </a:t>
            </a:r>
            <a:r>
              <a:rPr lang="en-US" i="1" dirty="0">
                <a:solidFill>
                  <a:srgbClr val="00B050"/>
                </a:solidFill>
              </a:rPr>
              <a:t>weather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have any effect on the grading system or course material?</a:t>
            </a:r>
          </a:p>
          <a:p>
            <a:pPr lvl="2"/>
            <a:r>
              <a:rPr lang="en-US" dirty="0"/>
              <a:t>yes, sometimes the “schedule”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44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817582"/>
            <a:ext cx="7222068" cy="1202485"/>
          </a:xfrm>
        </p:spPr>
        <p:txBody>
          <a:bodyPr>
            <a:noAutofit/>
          </a:bodyPr>
          <a:lstStyle/>
          <a:p>
            <a:r>
              <a:rPr lang="en-US" sz="3800" b="1" u="sng" dirty="0" smtClean="0"/>
              <a:t>Fallacy: Irrelevant Information</a:t>
            </a:r>
            <a:endParaRPr lang="en-US" sz="3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rgbClr val="C00000"/>
                </a:solidFill>
              </a:rPr>
              <a:t>TUITION:</a:t>
            </a:r>
            <a:endParaRPr lang="en-US" dirty="0">
              <a:solidFill>
                <a:srgbClr val="C00000"/>
              </a:solidFill>
            </a:endParaRPr>
          </a:p>
          <a:p>
            <a:pPr lvl="0"/>
            <a:r>
              <a:rPr lang="en-US" dirty="0"/>
              <a:t>Is the quality of the education proportionate to its cost? </a:t>
            </a:r>
            <a:endParaRPr lang="en-US" dirty="0" smtClean="0"/>
          </a:p>
          <a:p>
            <a:pPr lvl="1"/>
            <a:r>
              <a:rPr lang="en-US" dirty="0" smtClean="0"/>
              <a:t>Does </a:t>
            </a:r>
            <a:r>
              <a:rPr lang="en-US" dirty="0"/>
              <a:t>“</a:t>
            </a:r>
            <a:r>
              <a:rPr lang="en-US" dirty="0">
                <a:solidFill>
                  <a:srgbClr val="0000FF"/>
                </a:solidFill>
              </a:rPr>
              <a:t>cheaper</a:t>
            </a:r>
            <a:r>
              <a:rPr lang="en-US" dirty="0"/>
              <a:t>” </a:t>
            </a:r>
            <a:r>
              <a:rPr lang="en-US" dirty="0" smtClean="0"/>
              <a:t>(</a:t>
            </a:r>
            <a:r>
              <a:rPr lang="en-US" i="1" dirty="0" smtClean="0"/>
              <a:t>less expensive</a:t>
            </a:r>
            <a:r>
              <a:rPr lang="en-US" dirty="0" smtClean="0"/>
              <a:t>) connote </a:t>
            </a:r>
            <a:r>
              <a:rPr lang="en-US" dirty="0"/>
              <a:t>and denote “</a:t>
            </a:r>
            <a:r>
              <a:rPr lang="en-US" dirty="0">
                <a:solidFill>
                  <a:srgbClr val="0000FF"/>
                </a:solidFill>
              </a:rPr>
              <a:t>inferior</a:t>
            </a:r>
            <a:r>
              <a:rPr lang="en-US" dirty="0"/>
              <a:t>”? </a:t>
            </a:r>
            <a:endParaRPr lang="en-US" dirty="0" smtClean="0"/>
          </a:p>
          <a:p>
            <a:pPr lvl="1"/>
            <a:r>
              <a:rPr lang="en-US" dirty="0" smtClean="0"/>
              <a:t>Does </a:t>
            </a:r>
            <a:r>
              <a:rPr lang="en-US" dirty="0"/>
              <a:t>the </a:t>
            </a:r>
            <a:r>
              <a:rPr lang="en-US" i="1" dirty="0">
                <a:solidFill>
                  <a:srgbClr val="0000FF"/>
                </a:solidFill>
              </a:rPr>
              <a:t>quality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of education increase as the </a:t>
            </a:r>
            <a:r>
              <a:rPr lang="en-US" i="1" dirty="0">
                <a:solidFill>
                  <a:srgbClr val="0000FF"/>
                </a:solidFill>
              </a:rPr>
              <a:t>costs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of education increase? </a:t>
            </a:r>
          </a:p>
        </p:txBody>
      </p:sp>
    </p:spTree>
    <p:extLst>
      <p:ext uri="{BB962C8B-B14F-4D97-AF65-F5344CB8AC3E}">
        <p14:creationId xmlns:p14="http://schemas.microsoft.com/office/powerpoint/2010/main" val="181944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817582"/>
            <a:ext cx="7222068" cy="1202485"/>
          </a:xfrm>
        </p:spPr>
        <p:txBody>
          <a:bodyPr>
            <a:noAutofit/>
          </a:bodyPr>
          <a:lstStyle/>
          <a:p>
            <a:r>
              <a:rPr lang="en-US" sz="3800" b="1" u="sng" dirty="0" smtClean="0"/>
              <a:t>Fallacy: Irrelevant Information</a:t>
            </a:r>
            <a:endParaRPr lang="en-US" sz="3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rgbClr val="C00000"/>
                </a:solidFill>
              </a:rPr>
              <a:t>TUITION:</a:t>
            </a:r>
            <a:endParaRPr lang="en-US" dirty="0">
              <a:solidFill>
                <a:srgbClr val="C00000"/>
              </a:solidFill>
            </a:endParaRPr>
          </a:p>
          <a:p>
            <a:pPr lvl="0"/>
            <a:r>
              <a:rPr lang="en-US" dirty="0" smtClean="0"/>
              <a:t> </a:t>
            </a:r>
            <a:r>
              <a:rPr lang="en-US" u="sng" dirty="0" smtClean="0"/>
              <a:t>LCCC </a:t>
            </a:r>
            <a:r>
              <a:rPr lang="en-US" u="sng" dirty="0"/>
              <a:t>credit</a:t>
            </a:r>
            <a:r>
              <a:rPr lang="en-US" dirty="0"/>
              <a:t>:  </a:t>
            </a:r>
          </a:p>
          <a:p>
            <a:pPr lvl="1"/>
            <a:r>
              <a:rPr lang="en-US" sz="2400" dirty="0"/>
              <a:t>$138 </a:t>
            </a:r>
          </a:p>
          <a:p>
            <a:pPr lvl="1"/>
            <a:r>
              <a:rPr lang="en-US" sz="2400" dirty="0"/>
              <a:t>(</a:t>
            </a:r>
            <a:r>
              <a:rPr lang="en-US" sz="2400" i="1" dirty="0"/>
              <a:t>excluding</a:t>
            </a:r>
            <a:r>
              <a:rPr lang="en-US" sz="2400" dirty="0"/>
              <a:t> all the additional fees - @ $173)</a:t>
            </a:r>
          </a:p>
          <a:p>
            <a:pPr marL="0" lvl="0" indent="0" algn="ctr">
              <a:buNone/>
            </a:pPr>
            <a:r>
              <a:rPr lang="en-US" dirty="0" smtClean="0">
                <a:solidFill>
                  <a:srgbClr val="0000FF"/>
                </a:solidFill>
              </a:rPr>
              <a:t>*</a:t>
            </a:r>
            <a:r>
              <a:rPr lang="en-US" u="sng" dirty="0" smtClean="0">
                <a:solidFill>
                  <a:srgbClr val="0000FF"/>
                </a:solidFill>
              </a:rPr>
              <a:t>BUT</a:t>
            </a:r>
            <a:r>
              <a:rPr lang="en-US" dirty="0" smtClean="0">
                <a:solidFill>
                  <a:srgbClr val="0000FF"/>
                </a:solidFill>
              </a:rPr>
              <a:t>*</a:t>
            </a:r>
            <a:endParaRPr lang="en-US" u="sng" dirty="0">
              <a:solidFill>
                <a:srgbClr val="0000FF"/>
              </a:solidFill>
            </a:endParaRPr>
          </a:p>
          <a:p>
            <a:pPr lvl="0"/>
            <a:r>
              <a:rPr lang="en-US" dirty="0" smtClean="0">
                <a:solidFill>
                  <a:srgbClr val="00330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Student </a:t>
            </a:r>
            <a:r>
              <a:rPr lang="en-US" dirty="0"/>
              <a:t>+</a:t>
            </a:r>
            <a:r>
              <a:rPr lang="en-US" dirty="0">
                <a:solidFill>
                  <a:srgbClr val="00B050"/>
                </a:solidFill>
              </a:rPr>
              <a:t> County </a:t>
            </a:r>
            <a:r>
              <a:rPr lang="en-US" dirty="0"/>
              <a:t>+</a:t>
            </a:r>
            <a:r>
              <a:rPr lang="en-US" dirty="0">
                <a:solidFill>
                  <a:srgbClr val="00B050"/>
                </a:solidFill>
              </a:rPr>
              <a:t> State</a:t>
            </a:r>
          </a:p>
          <a:p>
            <a:pPr lvl="1"/>
            <a:r>
              <a:rPr lang="en-US" sz="2400" dirty="0"/>
              <a:t>1/3 + 1/3 + 1/3</a:t>
            </a:r>
          </a:p>
          <a:p>
            <a:pPr lvl="1"/>
            <a:r>
              <a:rPr lang="en-US" sz="2300" dirty="0" smtClean="0"/>
              <a:t>$</a:t>
            </a:r>
            <a:r>
              <a:rPr lang="en-US" sz="2300" dirty="0"/>
              <a:t>138 x 3 = </a:t>
            </a:r>
            <a:r>
              <a:rPr lang="en-US" sz="2300" dirty="0">
                <a:solidFill>
                  <a:srgbClr val="FF0000"/>
                </a:solidFill>
              </a:rPr>
              <a:t>$414 </a:t>
            </a:r>
            <a:endParaRPr lang="en-US" sz="23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9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817582"/>
            <a:ext cx="7222068" cy="1202485"/>
          </a:xfrm>
        </p:spPr>
        <p:txBody>
          <a:bodyPr>
            <a:noAutofit/>
          </a:bodyPr>
          <a:lstStyle/>
          <a:p>
            <a:r>
              <a:rPr lang="en-US" sz="3800" b="1" u="sng" dirty="0" smtClean="0"/>
              <a:t>Fallacy: Irrelevant Information</a:t>
            </a:r>
            <a:endParaRPr lang="en-US" sz="3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rgbClr val="C00000"/>
                </a:solidFill>
              </a:rPr>
              <a:t>TUITION:</a:t>
            </a:r>
            <a:endParaRPr lang="en-US" dirty="0">
              <a:solidFill>
                <a:srgbClr val="C00000"/>
              </a:solidFill>
            </a:endParaRPr>
          </a:p>
          <a:p>
            <a:pPr lvl="0"/>
            <a:r>
              <a:rPr lang="en-US" sz="2900" dirty="0" smtClean="0"/>
              <a:t> LCCC </a:t>
            </a:r>
            <a:r>
              <a:rPr lang="en-US" sz="2900" dirty="0"/>
              <a:t>= $414 </a:t>
            </a:r>
          </a:p>
          <a:p>
            <a:pPr lvl="0"/>
            <a:r>
              <a:rPr lang="en-US" sz="2900" dirty="0" smtClean="0"/>
              <a:t> Wilkes </a:t>
            </a:r>
            <a:r>
              <a:rPr lang="en-US" sz="2900" dirty="0"/>
              <a:t>= $411</a:t>
            </a:r>
          </a:p>
          <a:p>
            <a:pPr lvl="0"/>
            <a:r>
              <a:rPr lang="en-US" dirty="0" smtClean="0"/>
              <a:t> King’s </a:t>
            </a:r>
            <a:r>
              <a:rPr lang="en-US" dirty="0"/>
              <a:t>= $509</a:t>
            </a:r>
          </a:p>
          <a:p>
            <a:r>
              <a:rPr lang="en-US" dirty="0" smtClean="0"/>
              <a:t> Misericordia </a:t>
            </a:r>
            <a:r>
              <a:rPr lang="en-US" dirty="0"/>
              <a:t>= $515</a:t>
            </a:r>
          </a:p>
        </p:txBody>
      </p:sp>
    </p:spTree>
    <p:extLst>
      <p:ext uri="{BB962C8B-B14F-4D97-AF65-F5344CB8AC3E}">
        <p14:creationId xmlns:p14="http://schemas.microsoft.com/office/powerpoint/2010/main" val="161643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817582"/>
            <a:ext cx="7222068" cy="1202485"/>
          </a:xfrm>
        </p:spPr>
        <p:txBody>
          <a:bodyPr>
            <a:noAutofit/>
          </a:bodyPr>
          <a:lstStyle/>
          <a:p>
            <a:r>
              <a:rPr lang="en-US" sz="3800" b="1" u="sng" dirty="0" smtClean="0"/>
              <a:t>Fallacy: Irrelevant Information</a:t>
            </a:r>
            <a:endParaRPr lang="en-US" sz="3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rgbClr val="C00000"/>
                </a:solidFill>
              </a:rPr>
              <a:t>LOCATION:</a:t>
            </a:r>
            <a:endParaRPr lang="en-US" dirty="0">
              <a:solidFill>
                <a:srgbClr val="C00000"/>
              </a:solidFill>
            </a:endParaRPr>
          </a:p>
          <a:p>
            <a:pPr lvl="0"/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Nanticoke 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sz="2400" dirty="0"/>
              <a:t>W</a:t>
            </a:r>
            <a:r>
              <a:rPr lang="en-US" sz="2400" dirty="0" smtClean="0"/>
              <a:t>ould </a:t>
            </a:r>
            <a:r>
              <a:rPr lang="en-US" sz="2400" dirty="0"/>
              <a:t>it make any difference if we were located in WB, Hazleton, Pittston?</a:t>
            </a:r>
          </a:p>
          <a:p>
            <a:pPr lvl="1"/>
            <a:r>
              <a:rPr lang="en-US" sz="2400" dirty="0"/>
              <a:t>other than the name, Pittsburgh, Conshohocken, … Cambridge, </a:t>
            </a:r>
            <a:r>
              <a:rPr lang="en-US" sz="2400" dirty="0" smtClean="0"/>
              <a:t>MA?</a:t>
            </a:r>
            <a:endParaRPr lang="en-US" sz="2400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365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817582"/>
            <a:ext cx="7222068" cy="1202485"/>
          </a:xfrm>
        </p:spPr>
        <p:txBody>
          <a:bodyPr>
            <a:noAutofit/>
          </a:bodyPr>
          <a:lstStyle/>
          <a:p>
            <a:r>
              <a:rPr lang="en-US" sz="3800" b="1" u="sng" dirty="0" smtClean="0"/>
              <a:t>Fallacy: Irrelevant Information</a:t>
            </a:r>
            <a:endParaRPr lang="en-US" sz="3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rgbClr val="C00000"/>
                </a:solidFill>
              </a:rPr>
              <a:t>LOCATION:</a:t>
            </a:r>
            <a:endParaRPr lang="en-US" dirty="0">
              <a:solidFill>
                <a:srgbClr val="C00000"/>
              </a:solidFill>
            </a:endParaRPr>
          </a:p>
          <a:p>
            <a:pPr lvl="0"/>
            <a:r>
              <a:rPr lang="en-US" dirty="0" smtClean="0"/>
              <a:t> Would </a:t>
            </a:r>
            <a:r>
              <a:rPr lang="en-US" dirty="0"/>
              <a:t>it make a difference if we were (</a:t>
            </a:r>
            <a:r>
              <a:rPr lang="en-US" i="1" dirty="0"/>
              <a:t>still</a:t>
            </a:r>
            <a:r>
              <a:rPr lang="en-US" dirty="0"/>
              <a:t>) located in Wilkes-Barre?</a:t>
            </a:r>
          </a:p>
          <a:p>
            <a:pPr lvl="1"/>
            <a:r>
              <a:rPr lang="en-US" dirty="0"/>
              <a:t>Is the Corporate Learning Center “better” than main campus, then?</a:t>
            </a:r>
          </a:p>
          <a:p>
            <a:pPr lvl="0"/>
            <a:r>
              <a:rPr lang="en-US" dirty="0" smtClean="0"/>
              <a:t> Does </a:t>
            </a:r>
            <a:r>
              <a:rPr lang="en-US" dirty="0"/>
              <a:t>the </a:t>
            </a:r>
            <a:r>
              <a:rPr lang="en-US" i="1" dirty="0">
                <a:solidFill>
                  <a:srgbClr val="0000FF"/>
                </a:solidFill>
              </a:rPr>
              <a:t>location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(its city) of a school bear any relation to the </a:t>
            </a:r>
            <a:r>
              <a:rPr lang="en-US" i="1" dirty="0">
                <a:solidFill>
                  <a:srgbClr val="0000FF"/>
                </a:solidFill>
              </a:rPr>
              <a:t>quality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of the school, to the </a:t>
            </a:r>
            <a:r>
              <a:rPr lang="en-US" i="1" dirty="0">
                <a:solidFill>
                  <a:srgbClr val="0000FF"/>
                </a:solidFill>
              </a:rPr>
              <a:t>quality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of education at that school?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144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817582"/>
            <a:ext cx="7222068" cy="1202485"/>
          </a:xfrm>
        </p:spPr>
        <p:txBody>
          <a:bodyPr>
            <a:noAutofit/>
          </a:bodyPr>
          <a:lstStyle/>
          <a:p>
            <a:r>
              <a:rPr lang="en-US" sz="3800" b="1" u="sng" dirty="0" smtClean="0"/>
              <a:t>Fallacy: Irrelevant Information</a:t>
            </a:r>
            <a:endParaRPr lang="en-US" sz="3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rgbClr val="C00000"/>
                </a:solidFill>
              </a:rPr>
              <a:t>NAME:</a:t>
            </a:r>
            <a:endParaRPr lang="en-US" dirty="0">
              <a:solidFill>
                <a:srgbClr val="C00000"/>
              </a:solidFill>
            </a:endParaRPr>
          </a:p>
          <a:p>
            <a:pPr lvl="0"/>
            <a:r>
              <a:rPr lang="en-US" dirty="0" smtClean="0"/>
              <a:t> LCCC</a:t>
            </a:r>
            <a:endParaRPr lang="en-US" dirty="0"/>
          </a:p>
          <a:p>
            <a:pPr lvl="0"/>
            <a:r>
              <a:rPr lang="en-US" dirty="0"/>
              <a:t> “</a:t>
            </a:r>
            <a:r>
              <a:rPr lang="en-US" u="sng" dirty="0">
                <a:solidFill>
                  <a:srgbClr val="0000FF"/>
                </a:solidFill>
              </a:rPr>
              <a:t>Luzerne County</a:t>
            </a:r>
            <a:r>
              <a:rPr lang="en-US" dirty="0"/>
              <a:t>”:  </a:t>
            </a:r>
          </a:p>
          <a:p>
            <a:pPr lvl="1"/>
            <a:r>
              <a:rPr lang="en-US" sz="2400" dirty="0"/>
              <a:t>our location</a:t>
            </a:r>
          </a:p>
          <a:p>
            <a:pPr lvl="1"/>
            <a:r>
              <a:rPr lang="en-US" sz="2400" dirty="0"/>
              <a:t>&amp; a source of our funding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504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817582"/>
            <a:ext cx="7222068" cy="1202485"/>
          </a:xfrm>
        </p:spPr>
        <p:txBody>
          <a:bodyPr>
            <a:noAutofit/>
          </a:bodyPr>
          <a:lstStyle/>
          <a:p>
            <a:r>
              <a:rPr lang="en-US" sz="3800" b="1" u="sng" dirty="0" smtClean="0"/>
              <a:t>Fallacy: Irrelevant Information</a:t>
            </a:r>
            <a:endParaRPr lang="en-US" sz="3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rgbClr val="C00000"/>
                </a:solidFill>
              </a:rPr>
              <a:t>NAME:</a:t>
            </a:r>
            <a:endParaRPr lang="en-US" dirty="0">
              <a:solidFill>
                <a:srgbClr val="C00000"/>
              </a:solidFill>
            </a:endParaRPr>
          </a:p>
          <a:p>
            <a:pPr lvl="0"/>
            <a:r>
              <a:rPr lang="en-US" dirty="0" smtClean="0"/>
              <a:t> LCCC</a:t>
            </a:r>
            <a:endParaRPr lang="en-US" dirty="0"/>
          </a:p>
          <a:p>
            <a:pPr lvl="0"/>
            <a:r>
              <a:rPr lang="en-US" dirty="0"/>
              <a:t> </a:t>
            </a:r>
            <a:r>
              <a:rPr lang="en-US" dirty="0" smtClean="0"/>
              <a:t>“</a:t>
            </a:r>
            <a:r>
              <a:rPr lang="en-US" u="sng" dirty="0" smtClean="0">
                <a:solidFill>
                  <a:srgbClr val="0000FF"/>
                </a:solidFill>
              </a:rPr>
              <a:t>Community</a:t>
            </a:r>
            <a:r>
              <a:rPr lang="en-US" dirty="0"/>
              <a:t>”:</a:t>
            </a:r>
          </a:p>
          <a:p>
            <a:pPr lvl="1"/>
            <a:r>
              <a:rPr lang="en-US" sz="2400" dirty="0"/>
              <a:t>again, a source of our funding</a:t>
            </a:r>
          </a:p>
          <a:p>
            <a:pPr lvl="1"/>
            <a:r>
              <a:rPr lang="en-US" sz="2400" dirty="0"/>
              <a:t>(mission statement) our close </a:t>
            </a:r>
            <a:r>
              <a:rPr lang="en-US" sz="2400" dirty="0" smtClean="0"/>
              <a:t>relationship, partnership </a:t>
            </a:r>
            <a:r>
              <a:rPr lang="en-US" sz="2400" dirty="0"/>
              <a:t>w/our surrounding area</a:t>
            </a:r>
          </a:p>
          <a:p>
            <a:pPr lvl="2"/>
            <a:r>
              <a:rPr lang="en-US" dirty="0"/>
              <a:t>both in jobs (training, placement, mentoring)</a:t>
            </a:r>
          </a:p>
          <a:p>
            <a:pPr lvl="2"/>
            <a:r>
              <a:rPr lang="en-US" dirty="0"/>
              <a:t>&amp; in service (community service activities)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0754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127</TotalTime>
  <Words>725</Words>
  <Application>Microsoft Office PowerPoint</Application>
  <PresentationFormat>On-screen Show (4:3)</PresentationFormat>
  <Paragraphs>92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Pushpin</vt:lpstr>
      <vt:lpstr>THE 800-POUND GORILLA in OUR CLASSROOM</vt:lpstr>
      <vt:lpstr>Fallacy: Irrelevant Information</vt:lpstr>
      <vt:lpstr>Fallacy: Irrelevant Information</vt:lpstr>
      <vt:lpstr>Fallacy: Irrelevant Information</vt:lpstr>
      <vt:lpstr>Fallacy: Irrelevant Information</vt:lpstr>
      <vt:lpstr>Fallacy: Irrelevant Information</vt:lpstr>
      <vt:lpstr>Fallacy: Irrelevant Information</vt:lpstr>
      <vt:lpstr>Fallacy: Irrelevant Information</vt:lpstr>
      <vt:lpstr>Fallacy: Irrelevant Information</vt:lpstr>
      <vt:lpstr>Fallacy: Irrelevant Information</vt:lpstr>
      <vt:lpstr>Fallacy: Irrelevant Information</vt:lpstr>
      <vt:lpstr>Fallacy: Irrelevant Information</vt:lpstr>
      <vt:lpstr>Fallacy: Irrelevant Information</vt:lpstr>
      <vt:lpstr>Fallacy: Irrelevant Information</vt:lpstr>
      <vt:lpstr>SO WHAT?!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800-POUND GORILLA</dc:title>
  <dc:creator>JMD27</dc:creator>
  <cp:lastModifiedBy>LCCC</cp:lastModifiedBy>
  <cp:revision>8</cp:revision>
  <dcterms:created xsi:type="dcterms:W3CDTF">2014-12-24T23:26:29Z</dcterms:created>
  <dcterms:modified xsi:type="dcterms:W3CDTF">2015-05-28T13:41:17Z</dcterms:modified>
</cp:coreProperties>
</file>