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5" r:id="rId23"/>
    <p:sldId id="283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5" r:id="rId32"/>
    <p:sldId id="286" r:id="rId33"/>
    <p:sldId id="287" r:id="rId34"/>
    <p:sldId id="290" r:id="rId35"/>
    <p:sldId id="288" r:id="rId36"/>
    <p:sldId id="289" r:id="rId37"/>
    <p:sldId id="291" r:id="rId38"/>
    <p:sldId id="294" r:id="rId39"/>
    <p:sldId id="292" r:id="rId40"/>
    <p:sldId id="293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6600"/>
    <a:srgbClr val="CC3300"/>
    <a:srgbClr val="0000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457253"/>
          </a:xfrm>
        </p:spPr>
        <p:txBody>
          <a:bodyPr/>
          <a:lstStyle>
            <a:lvl1pPr>
              <a:defRPr b="1">
                <a:solidFill>
                  <a:srgbClr val="0000FF"/>
                </a:solidFill>
              </a:defRPr>
            </a:lvl1pPr>
            <a:lvl2pPr>
              <a:defRPr b="1">
                <a:solidFill>
                  <a:schemeClr val="tx1"/>
                </a:solidFill>
              </a:defRPr>
            </a:lvl2pPr>
            <a:lvl3pPr>
              <a:defRPr b="1">
                <a:solidFill>
                  <a:srgbClr val="000066"/>
                </a:solidFill>
              </a:defRPr>
            </a:lvl3pPr>
            <a:lvl4pPr>
              <a:defRPr b="1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76936" y="6427433"/>
            <a:ext cx="314664" cy="354367"/>
          </a:xfrm>
        </p:spPr>
        <p:txBody>
          <a:bodyPr/>
          <a:lstStyle>
            <a:lvl1pPr>
              <a:defRPr b="1"/>
            </a:lvl1pPr>
          </a:lstStyle>
          <a:p>
            <a:fld id="{07DDE82A-EABB-47C1-BEED-2B1209434A4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8D5ED28-B28D-4276-A2D0-F9DA670D1713}" type="datetimeFigureOut">
              <a:rPr lang="en-US" smtClean="0"/>
              <a:t>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7DDE82A-EABB-47C1-BEED-2B1209434A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BIRTH of DRAMA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Ancient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1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solidFill>
                  <a:srgbClr val="660066"/>
                </a:solidFill>
              </a:rPr>
              <a:t>(</a:t>
            </a:r>
            <a:r>
              <a:rPr lang="en-US" u="sng" dirty="0">
                <a:solidFill>
                  <a:srgbClr val="660066"/>
                </a:solidFill>
              </a:rPr>
              <a:t>1) RURAL DIONYSUS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/>
              <a:t>mid-</a:t>
            </a:r>
            <a:r>
              <a:rPr lang="en-US" dirty="0">
                <a:solidFill>
                  <a:srgbClr val="C00000"/>
                </a:solidFill>
              </a:rPr>
              <a:t>winter</a:t>
            </a:r>
          </a:p>
          <a:p>
            <a:pPr lvl="0"/>
            <a:r>
              <a:rPr lang="en-US" dirty="0"/>
              <a:t>stresses </a:t>
            </a:r>
            <a:r>
              <a:rPr lang="en-US" dirty="0">
                <a:solidFill>
                  <a:srgbClr val="C00000"/>
                </a:solidFill>
              </a:rPr>
              <a:t>Dionysus</a:t>
            </a:r>
            <a:r>
              <a:rPr lang="en-US" dirty="0"/>
              <a:t> as god of fertility</a:t>
            </a:r>
          </a:p>
          <a:p>
            <a:pPr lvl="0"/>
            <a:r>
              <a:rPr lang="en-US" dirty="0"/>
              <a:t>“Leader of Chorus” = headman in village</a:t>
            </a:r>
          </a:p>
          <a:p>
            <a:pPr lvl="0"/>
            <a:r>
              <a:rPr lang="en-US" dirty="0">
                <a:solidFill>
                  <a:srgbClr val="FF0000"/>
                </a:solidFill>
              </a:rPr>
              <a:t>“tragedy” = “goat song” </a:t>
            </a:r>
          </a:p>
          <a:p>
            <a:pPr lvl="2"/>
            <a:r>
              <a:rPr lang="en-US" dirty="0"/>
              <a:t>goat = sacrificed on 1st day</a:t>
            </a:r>
          </a:p>
          <a:p>
            <a:pPr lvl="2"/>
            <a:r>
              <a:rPr lang="en-US" dirty="0"/>
              <a:t>goat = awarded on last day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MAIN FESTIVALS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25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(2) LENAEA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January</a:t>
            </a:r>
          </a:p>
          <a:p>
            <a:pPr lvl="0"/>
            <a:r>
              <a:rPr lang="en-US" dirty="0"/>
              <a:t>merrymaking </a:t>
            </a:r>
          </a:p>
          <a:p>
            <a:pPr lvl="1"/>
            <a:r>
              <a:rPr lang="en-US" sz="2400" dirty="0"/>
              <a:t>Greek </a:t>
            </a:r>
            <a:r>
              <a:rPr lang="en-US" sz="2400" dirty="0">
                <a:solidFill>
                  <a:srgbClr val="C00000"/>
                </a:solidFill>
              </a:rPr>
              <a:t>Comedy</a:t>
            </a:r>
          </a:p>
          <a:p>
            <a:pPr lvl="2"/>
            <a:r>
              <a:rPr lang="en-US" dirty="0"/>
              <a:t>post-harvest celebration</a:t>
            </a:r>
          </a:p>
          <a:p>
            <a:pPr lvl="2"/>
            <a:r>
              <a:rPr lang="en-US" dirty="0"/>
              <a:t>“</a:t>
            </a:r>
            <a:r>
              <a:rPr lang="en-US" u="sng" dirty="0">
                <a:solidFill>
                  <a:srgbClr val="0000FF"/>
                </a:solidFill>
              </a:rPr>
              <a:t>satyrs</a:t>
            </a:r>
            <a:r>
              <a:rPr lang="en-US" dirty="0"/>
              <a:t>” = </a:t>
            </a:r>
          </a:p>
          <a:p>
            <a:pPr lvl="3"/>
            <a:r>
              <a:rPr lang="en-US" dirty="0"/>
              <a:t>half-men, half-goats</a:t>
            </a:r>
          </a:p>
          <a:p>
            <a:pPr lvl="3"/>
            <a:r>
              <a:rPr lang="en-US" dirty="0"/>
              <a:t>attendants of Dionysus</a:t>
            </a:r>
          </a:p>
          <a:p>
            <a:pPr lvl="3"/>
            <a:r>
              <a:rPr lang="en-US" dirty="0"/>
              <a:t>their antics + rough horseplay of other village festivals</a:t>
            </a:r>
          </a:p>
          <a:p>
            <a:pPr lvl="0"/>
            <a:r>
              <a:rPr lang="en-US" dirty="0"/>
              <a:t> “</a:t>
            </a:r>
            <a:r>
              <a:rPr lang="en-US" dirty="0">
                <a:solidFill>
                  <a:srgbClr val="FF0000"/>
                </a:solidFill>
              </a:rPr>
              <a:t>comedy” = </a:t>
            </a:r>
            <a:r>
              <a:rPr lang="en-US" dirty="0" err="1">
                <a:solidFill>
                  <a:srgbClr val="FF0000"/>
                </a:solidFill>
              </a:rPr>
              <a:t>comos</a:t>
            </a:r>
            <a:r>
              <a:rPr lang="en-US" dirty="0"/>
              <a:t>, revel or masquerade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MAIN FESTIVALS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74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(3) *CITY DIONYSUS*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/>
              <a:t>*</a:t>
            </a:r>
            <a:r>
              <a:rPr lang="en-US" dirty="0">
                <a:solidFill>
                  <a:srgbClr val="FF0000"/>
                </a:solidFill>
              </a:rPr>
              <a:t>all extant plays from this festival</a:t>
            </a:r>
          </a:p>
          <a:p>
            <a:pPr lvl="0"/>
            <a:r>
              <a:rPr lang="en-US" dirty="0"/>
              <a:t>Athens </a:t>
            </a:r>
          </a:p>
          <a:p>
            <a:pPr lvl="0"/>
            <a:r>
              <a:rPr lang="en-US" dirty="0"/>
              <a:t>in late March, early </a:t>
            </a:r>
            <a:r>
              <a:rPr lang="en-US" dirty="0">
                <a:solidFill>
                  <a:srgbClr val="C00000"/>
                </a:solidFill>
              </a:rPr>
              <a:t>April 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compulsorily</a:t>
            </a:r>
            <a:r>
              <a:rPr lang="en-US" dirty="0"/>
              <a:t> attendance by ALL</a:t>
            </a:r>
          </a:p>
          <a:p>
            <a:pPr lvl="0"/>
            <a:r>
              <a:rPr lang="en-US" dirty="0"/>
              <a:t>attended by official representatives of federated &amp; allied states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3 MAIN FESTIVALS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7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DIONYSUS</a:t>
            </a:r>
            <a:endParaRPr lang="en-US" sz="1800" dirty="0">
              <a:solidFill>
                <a:srgbClr val="660066"/>
              </a:solidFill>
            </a:endParaRPr>
          </a:p>
          <a:p>
            <a:pPr lvl="0"/>
            <a:r>
              <a:rPr lang="en-US" dirty="0"/>
              <a:t>god of the woods</a:t>
            </a:r>
          </a:p>
          <a:p>
            <a:pPr lvl="1"/>
            <a:r>
              <a:rPr lang="en-US" dirty="0"/>
              <a:t>vegetation god, the life-spirit of all green vegetation (ivy, pine, vine)</a:t>
            </a:r>
          </a:p>
          <a:p>
            <a:pPr lvl="0"/>
            <a:r>
              <a:rPr lang="en-US" dirty="0"/>
              <a:t>the </a:t>
            </a:r>
            <a:r>
              <a:rPr lang="en-US" i="1" dirty="0">
                <a:solidFill>
                  <a:srgbClr val="C00000"/>
                </a:solidFill>
              </a:rPr>
              <a:t>Maenads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= ecstatic women followers</a:t>
            </a:r>
          </a:p>
          <a:p>
            <a:pPr lvl="0"/>
            <a:r>
              <a:rPr lang="en-US" dirty="0"/>
              <a:t>masked or the mask itself (as portrayed in vase paintings)</a:t>
            </a:r>
          </a:p>
          <a:p>
            <a:pPr lvl="0"/>
            <a:r>
              <a:rPr lang="en-US" dirty="0"/>
              <a:t>worship = </a:t>
            </a:r>
            <a:r>
              <a:rPr lang="en-US" dirty="0">
                <a:solidFill>
                  <a:srgbClr val="C00000"/>
                </a:solidFill>
              </a:rPr>
              <a:t>ecstatic</a:t>
            </a:r>
            <a:r>
              <a:rPr lang="en-US" dirty="0"/>
              <a:t> possession, </a:t>
            </a:r>
            <a:r>
              <a:rPr lang="en-US" dirty="0">
                <a:solidFill>
                  <a:srgbClr val="C00000"/>
                </a:solidFill>
              </a:rPr>
              <a:t>loss of identity </a:t>
            </a:r>
            <a:r>
              <a:rPr lang="en-US" dirty="0"/>
              <a:t>in communal dance &amp; wine</a:t>
            </a:r>
          </a:p>
          <a:p>
            <a:pPr lvl="1"/>
            <a:r>
              <a:rPr lang="en-US" sz="2400" dirty="0"/>
              <a:t>“rave-like” quality</a:t>
            </a:r>
          </a:p>
          <a:p>
            <a:pPr lvl="1"/>
            <a:r>
              <a:rPr lang="en-US" sz="2400" dirty="0"/>
              <a:t>wine</a:t>
            </a:r>
          </a:p>
          <a:p>
            <a:pPr lvl="1"/>
            <a:r>
              <a:rPr lang="en-US" sz="2400" dirty="0"/>
              <a:t>dance</a:t>
            </a:r>
          </a:p>
          <a:p>
            <a:pPr lvl="1"/>
            <a:r>
              <a:rPr lang="en-US" sz="2400" dirty="0"/>
              <a:t>orgies</a:t>
            </a:r>
          </a:p>
          <a:p>
            <a:pPr lvl="1"/>
            <a:r>
              <a:rPr lang="en-US" sz="2400" dirty="0"/>
              <a:t>ecstasy, rapture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540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660066"/>
                </a:solidFill>
              </a:rPr>
              <a:t>DIONYSUS</a:t>
            </a:r>
          </a:p>
          <a:p>
            <a:pPr lvl="0"/>
            <a:r>
              <a:rPr lang="en-US" i="1" dirty="0"/>
              <a:t>How do we move </a:t>
            </a:r>
            <a:r>
              <a:rPr lang="en-US" i="1" u="sng" dirty="0"/>
              <a:t>from</a:t>
            </a:r>
            <a:r>
              <a:rPr lang="en-US" i="1" dirty="0"/>
              <a:t> </a:t>
            </a:r>
            <a:r>
              <a:rPr lang="en-US" i="1" dirty="0">
                <a:solidFill>
                  <a:srgbClr val="C00000"/>
                </a:solidFill>
              </a:rPr>
              <a:t>fertility rites </a:t>
            </a:r>
            <a:r>
              <a:rPr lang="en-US" i="1" u="sng" dirty="0"/>
              <a:t>to</a:t>
            </a:r>
            <a:r>
              <a:rPr lang="en-US" i="1" dirty="0"/>
              <a:t> </a:t>
            </a:r>
            <a:r>
              <a:rPr lang="en-US" i="1" dirty="0">
                <a:solidFill>
                  <a:srgbClr val="C00000"/>
                </a:solidFill>
              </a:rPr>
              <a:t>theatrical productions</a:t>
            </a:r>
            <a:r>
              <a:rPr lang="en-US" i="1" dirty="0"/>
              <a:t>?</a:t>
            </a:r>
            <a:endParaRPr lang="en-US" dirty="0"/>
          </a:p>
          <a:p>
            <a:pPr lvl="1"/>
            <a:r>
              <a:rPr lang="en-US" sz="2400" dirty="0"/>
              <a:t>????</a:t>
            </a:r>
          </a:p>
          <a:p>
            <a:pPr lvl="1"/>
            <a:r>
              <a:rPr lang="en-US" sz="2400" dirty="0"/>
              <a:t>masks</a:t>
            </a:r>
          </a:p>
          <a:p>
            <a:pPr lvl="1"/>
            <a:r>
              <a:rPr lang="en-US" sz="2400" dirty="0"/>
              <a:t>loss of identity</a:t>
            </a:r>
          </a:p>
          <a:p>
            <a:pPr lvl="1"/>
            <a:r>
              <a:rPr lang="en-US" sz="2400" dirty="0"/>
              <a:t>singing &amp; dancing</a:t>
            </a:r>
          </a:p>
          <a:p>
            <a:pPr lvl="1"/>
            <a:r>
              <a:rPr lang="en-US" sz="2400" dirty="0"/>
              <a:t>"democratic"</a:t>
            </a:r>
          </a:p>
          <a:p>
            <a:pPr lvl="2"/>
            <a:r>
              <a:rPr lang="en-US" dirty="0"/>
              <a:t>unlike other deities</a:t>
            </a:r>
          </a:p>
          <a:p>
            <a:pPr lvl="2"/>
            <a:r>
              <a:rPr lang="en-US" dirty="0"/>
              <a:t>late to the Greek pantheon</a:t>
            </a:r>
          </a:p>
          <a:p>
            <a:pPr lvl="2"/>
            <a:r>
              <a:rPr lang="en-US" dirty="0"/>
              <a:t>not in temples, but in woods</a:t>
            </a:r>
          </a:p>
          <a:p>
            <a:pPr lvl="2"/>
            <a:r>
              <a:rPr lang="en-US" dirty="0"/>
              <a:t>Dionysus = one of the people</a:t>
            </a:r>
          </a:p>
          <a:p>
            <a:pPr lvl="3"/>
            <a:r>
              <a:rPr lang="en-US" dirty="0"/>
              <a:t>popular rather than aristocratic figure</a:t>
            </a:r>
          </a:p>
          <a:p>
            <a:pPr lvl="3"/>
            <a:r>
              <a:rPr lang="en-US" dirty="0"/>
              <a:t>connected to anti-aristocratic move</a:t>
            </a:r>
          </a:p>
          <a:p>
            <a:pPr lvl="2"/>
            <a:r>
              <a:rPr lang="en-US" dirty="0"/>
              <a:t>received official status under burgeoning democracy (under which theatre blossomed)</a:t>
            </a:r>
          </a:p>
          <a:p>
            <a:pPr lvl="2"/>
            <a:r>
              <a:rPr lang="en-US" dirty="0"/>
              <a:t>dramatic performance = act of art &amp; worship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/>
              <a:t>every spring</a:t>
            </a:r>
          </a:p>
          <a:p>
            <a:pPr lvl="0"/>
            <a:r>
              <a:rPr lang="en-US" dirty="0"/>
              <a:t>late March, early April</a:t>
            </a:r>
          </a:p>
          <a:p>
            <a:pPr lvl="0"/>
            <a:r>
              <a:rPr lang="en-US" dirty="0"/>
              <a:t>in honor of Dionysus</a:t>
            </a:r>
          </a:p>
          <a:p>
            <a:pPr lvl="1"/>
            <a:r>
              <a:rPr lang="en-US" sz="2400" dirty="0"/>
              <a:t>his statue was brought from the temple (in the theatre district) to “watch” the plays</a:t>
            </a:r>
          </a:p>
          <a:p>
            <a:pPr lvl="1"/>
            <a:r>
              <a:rPr lang="en-US" sz="2400" dirty="0"/>
              <a:t>“reserved seating” for priests of Dionysus  </a:t>
            </a:r>
          </a:p>
          <a:p>
            <a:r>
              <a:rPr lang="en-US" u="sng" dirty="0"/>
              <a:t>Day 1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procession through the city</a:t>
            </a:r>
          </a:p>
          <a:p>
            <a:pPr lvl="1"/>
            <a:r>
              <a:rPr lang="en-US" sz="2400" dirty="0"/>
              <a:t>actors wore stage clothes, but no masks</a:t>
            </a:r>
          </a:p>
          <a:p>
            <a:r>
              <a:rPr lang="en-US" u="sng" dirty="0" smtClean="0"/>
              <a:t>Day </a:t>
            </a:r>
            <a:r>
              <a:rPr lang="en-US" u="sng" dirty="0"/>
              <a:t>2-4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devoted to tragedies </a:t>
            </a:r>
          </a:p>
          <a:p>
            <a:pPr lvl="1"/>
            <a:r>
              <a:rPr lang="en-US" sz="2400" dirty="0"/>
              <a:t>(later, would begin at dawn)</a:t>
            </a:r>
          </a:p>
          <a:p>
            <a:r>
              <a:rPr lang="en-US" u="sng" dirty="0" smtClean="0"/>
              <a:t>Day </a:t>
            </a:r>
            <a:r>
              <a:rPr lang="en-US" u="sng" dirty="0"/>
              <a:t>5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devoted to comedies </a:t>
            </a:r>
          </a:p>
          <a:p>
            <a:pPr lvl="1"/>
            <a:r>
              <a:rPr lang="en-US" sz="2400" dirty="0"/>
              <a:t>(later, comedies moved to evenings after tragedies)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PRESIDING OFFICERS</a:t>
            </a:r>
            <a:endParaRPr lang="en-US" dirty="0"/>
          </a:p>
          <a:p>
            <a:pPr lvl="1"/>
            <a:r>
              <a:rPr lang="en-US" sz="2400" dirty="0"/>
              <a:t>received plays from poets </a:t>
            </a:r>
          </a:p>
          <a:p>
            <a:pPr lvl="1"/>
            <a:r>
              <a:rPr lang="en-US" sz="2400" dirty="0"/>
              <a:t>chose 3 plays to be performed</a:t>
            </a:r>
          </a:p>
          <a:p>
            <a:pPr lvl="1"/>
            <a:r>
              <a:rPr lang="en-US" sz="2400" dirty="0"/>
              <a:t>assigned a leading actor &amp; patron to poets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u="sng" dirty="0"/>
              <a:t>PATRON:</a:t>
            </a:r>
            <a:r>
              <a:rPr lang="en-US" dirty="0"/>
              <a:t>  (“</a:t>
            </a:r>
            <a:r>
              <a:rPr lang="en-US" i="1" dirty="0" err="1"/>
              <a:t>choregus</a:t>
            </a:r>
            <a:r>
              <a:rPr lang="en-US" dirty="0"/>
              <a:t>”) </a:t>
            </a:r>
          </a:p>
          <a:p>
            <a:pPr lvl="1"/>
            <a:r>
              <a:rPr lang="en-US" sz="2400" dirty="0"/>
              <a:t>wealthy member of the community</a:t>
            </a:r>
          </a:p>
          <a:p>
            <a:pPr lvl="1"/>
            <a:r>
              <a:rPr lang="en-US" sz="2400" dirty="0"/>
              <a:t>paid all costs of production (as part of his civic duties)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AUTHOR: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) composed all the music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	2</a:t>
            </a:r>
            <a:r>
              <a:rPr lang="en-US" dirty="0">
                <a:solidFill>
                  <a:schemeClr val="tx1"/>
                </a:solidFill>
              </a:rPr>
              <a:t>) arranged the dances (</a:t>
            </a:r>
            <a:r>
              <a:rPr lang="en-US" dirty="0">
                <a:solidFill>
                  <a:srgbClr val="C00000"/>
                </a:solidFill>
              </a:rPr>
              <a:t>choreographer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3</a:t>
            </a:r>
            <a:r>
              <a:rPr lang="en-US" dirty="0">
                <a:solidFill>
                  <a:schemeClr val="tx1"/>
                </a:solidFill>
              </a:rPr>
              <a:t>) trained the Chorus (</a:t>
            </a:r>
            <a:r>
              <a:rPr lang="en-US" sz="1800" i="1" dirty="0">
                <a:solidFill>
                  <a:schemeClr val="tx1"/>
                </a:solidFill>
              </a:rPr>
              <a:t>until specialists took over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en-US" dirty="0">
                <a:solidFill>
                  <a:schemeClr val="tx1"/>
                </a:solidFill>
              </a:rPr>
              <a:t>) chief actor (</a:t>
            </a:r>
            <a:r>
              <a:rPr lang="en-US" sz="1600" i="1" dirty="0">
                <a:solidFill>
                  <a:schemeClr val="tx1"/>
                </a:solidFill>
              </a:rPr>
              <a:t>until actors increased in number &amp; importance</a:t>
            </a:r>
            <a:r>
              <a:rPr lang="en-US" dirty="0">
                <a:solidFill>
                  <a:schemeClr val="tx1"/>
                </a:solidFill>
              </a:rPr>
              <a:t>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AUTHOR:</a:t>
            </a:r>
            <a:endParaRPr lang="en-US" dirty="0"/>
          </a:p>
          <a:p>
            <a:pPr lvl="1"/>
            <a:r>
              <a:rPr lang="en-US" u="sng" dirty="0"/>
              <a:t>TRAGEDIANS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each had to submit </a:t>
            </a:r>
            <a:r>
              <a:rPr lang="en-US" dirty="0">
                <a:solidFill>
                  <a:srgbClr val="C00000"/>
                </a:solidFill>
              </a:rPr>
              <a:t>3 plays</a:t>
            </a:r>
          </a:p>
          <a:p>
            <a:pPr lvl="3"/>
            <a:r>
              <a:rPr lang="en-US" dirty="0"/>
              <a:t>trilogy </a:t>
            </a:r>
            <a:r>
              <a:rPr lang="en-US" dirty="0">
                <a:solidFill>
                  <a:schemeClr val="tx1"/>
                </a:solidFill>
              </a:rPr>
              <a:t>on a theme </a:t>
            </a:r>
            <a:r>
              <a:rPr lang="en-US" dirty="0"/>
              <a:t>OR 3 plays </a:t>
            </a:r>
            <a:r>
              <a:rPr lang="en-US" dirty="0">
                <a:solidFill>
                  <a:schemeClr val="tx1"/>
                </a:solidFill>
              </a:rPr>
              <a:t>on a theme</a:t>
            </a:r>
          </a:p>
          <a:p>
            <a:pPr lvl="2"/>
            <a:r>
              <a:rPr lang="en-US" dirty="0"/>
              <a:t>plus, “</a:t>
            </a:r>
            <a:r>
              <a:rPr lang="en-US" dirty="0">
                <a:solidFill>
                  <a:srgbClr val="C00000"/>
                </a:solidFill>
              </a:rPr>
              <a:t>satyr play</a:t>
            </a:r>
            <a:r>
              <a:rPr lang="en-US" dirty="0"/>
              <a:t>”</a:t>
            </a:r>
          </a:p>
          <a:p>
            <a:pPr lvl="3"/>
            <a:r>
              <a:rPr lang="en-US" dirty="0"/>
              <a:t>bawdy comic comment on the theme of the tragedies </a:t>
            </a:r>
          </a:p>
          <a:p>
            <a:pPr lvl="3"/>
            <a:r>
              <a:rPr lang="en-US" dirty="0"/>
              <a:t>link to past early worship of Dionysus (religious element)</a:t>
            </a:r>
          </a:p>
          <a:p>
            <a:pPr lvl="1"/>
            <a:r>
              <a:rPr lang="en-US" u="sng" dirty="0" smtClean="0"/>
              <a:t>COMEDIANS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limited to 1 play </a:t>
            </a:r>
            <a:r>
              <a:rPr lang="en-US" dirty="0" smtClean="0"/>
              <a:t>each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u="sng" dirty="0"/>
              <a:t>OSCARS</a:t>
            </a:r>
            <a:r>
              <a:rPr lang="en-US" dirty="0"/>
              <a:t>”:</a:t>
            </a:r>
          </a:p>
          <a:p>
            <a:pPr lvl="2"/>
            <a:r>
              <a:rPr lang="en-US" dirty="0"/>
              <a:t>Best Production (good patron)</a:t>
            </a:r>
          </a:p>
          <a:p>
            <a:pPr lvl="2"/>
            <a:r>
              <a:rPr lang="en-US" dirty="0"/>
              <a:t>Best Comedy</a:t>
            </a:r>
          </a:p>
          <a:p>
            <a:pPr lvl="2"/>
            <a:r>
              <a:rPr lang="en-US" dirty="0"/>
              <a:t>Best Tragedy</a:t>
            </a:r>
          </a:p>
          <a:p>
            <a:pPr lvl="2"/>
            <a:r>
              <a:rPr lang="en-US" dirty="0"/>
              <a:t>Best Tragic Actor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GREECE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78280"/>
            <a:ext cx="7315200" cy="530352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val 4"/>
          <p:cNvSpPr/>
          <p:nvPr/>
        </p:nvSpPr>
        <p:spPr>
          <a:xfrm>
            <a:off x="1219200" y="3657600"/>
            <a:ext cx="3048000" cy="23622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2063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400" u="sng" dirty="0">
                <a:solidFill>
                  <a:srgbClr val="660066"/>
                </a:solidFill>
              </a:rPr>
              <a:t>DITHYRAMBS:</a:t>
            </a:r>
            <a:r>
              <a:rPr lang="en-US" sz="3400" u="sng" dirty="0"/>
              <a:t> </a:t>
            </a:r>
            <a:endParaRPr lang="en-US" sz="3400" dirty="0"/>
          </a:p>
          <a:p>
            <a:r>
              <a:rPr lang="en-US" sz="2900" dirty="0"/>
              <a:t>lyric hymns</a:t>
            </a:r>
          </a:p>
          <a:p>
            <a:pPr lvl="1"/>
            <a:r>
              <a:rPr lang="en-US" dirty="0"/>
              <a:t>lyric = medium of emotional expression</a:t>
            </a:r>
          </a:p>
          <a:p>
            <a:r>
              <a:rPr lang="en-US" sz="2900" dirty="0"/>
              <a:t>sung &amp; danced</a:t>
            </a:r>
          </a:p>
          <a:p>
            <a:r>
              <a:rPr lang="en-US" sz="2900" dirty="0"/>
              <a:t>by a chorus of 50 men</a:t>
            </a:r>
          </a:p>
          <a:p>
            <a:r>
              <a:rPr lang="en-US" sz="2900" dirty="0"/>
              <a:t>in honor/praise of Dionysus</a:t>
            </a:r>
          </a:p>
          <a:p>
            <a:r>
              <a:rPr lang="en-US" sz="2900" dirty="0"/>
              <a:t>flute </a:t>
            </a:r>
            <a:r>
              <a:rPr lang="en-US" sz="2900" dirty="0" smtClean="0"/>
              <a:t>accompaniment</a:t>
            </a:r>
            <a:endParaRPr lang="en-US" sz="2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3400" u="sng" dirty="0">
                <a:solidFill>
                  <a:srgbClr val="660066"/>
                </a:solidFill>
              </a:rPr>
              <a:t>DITHYRAMBS:</a:t>
            </a:r>
            <a:r>
              <a:rPr lang="en-US" sz="3400" u="sng" dirty="0"/>
              <a:t> </a:t>
            </a:r>
            <a:endParaRPr lang="en-US" sz="3400" dirty="0"/>
          </a:p>
          <a:p>
            <a:r>
              <a:rPr lang="en-US" sz="2900" u="sng" dirty="0" smtClean="0"/>
              <a:t>changes </a:t>
            </a:r>
            <a:r>
              <a:rPr lang="en-US" sz="2900" u="sng" dirty="0"/>
              <a:t>in the dithyramb</a:t>
            </a:r>
            <a:r>
              <a:rPr lang="en-US" sz="2900" dirty="0"/>
              <a:t>:</a:t>
            </a:r>
          </a:p>
          <a:p>
            <a:pPr lvl="1"/>
            <a:r>
              <a:rPr lang="en-US" sz="2600" u="sng" dirty="0"/>
              <a:t>performance:</a:t>
            </a:r>
            <a:endParaRPr lang="en-US" sz="2600" dirty="0"/>
          </a:p>
          <a:p>
            <a:pPr lvl="2"/>
            <a:r>
              <a:rPr lang="en-US" i="1" dirty="0"/>
              <a:t>originally</a:t>
            </a:r>
            <a:r>
              <a:rPr lang="en-US" dirty="0"/>
              <a:t> = frenzied improvisations (</a:t>
            </a:r>
            <a:r>
              <a:rPr lang="en-US" dirty="0">
                <a:solidFill>
                  <a:srgbClr val="006600"/>
                </a:solidFill>
              </a:rPr>
              <a:t>ecstasy</a:t>
            </a:r>
            <a:r>
              <a:rPr lang="en-US" dirty="0"/>
              <a:t>)</a:t>
            </a:r>
          </a:p>
          <a:p>
            <a:pPr lvl="2"/>
            <a:r>
              <a:rPr lang="en-US" dirty="0" err="1"/>
              <a:t>Arion</a:t>
            </a:r>
            <a:r>
              <a:rPr lang="en-US" dirty="0"/>
              <a:t> = 7</a:t>
            </a:r>
            <a:r>
              <a:rPr lang="en-US" baseline="30000" dirty="0"/>
              <a:t>th</a:t>
            </a:r>
            <a:r>
              <a:rPr lang="en-US" dirty="0"/>
              <a:t>-century poet who developed the dithyramb into a formalized narrative sung by the Chorus </a:t>
            </a:r>
          </a:p>
          <a:p>
            <a:pPr lvl="1"/>
            <a:r>
              <a:rPr lang="en-US" sz="2600" u="sng" dirty="0"/>
              <a:t>themes</a:t>
            </a:r>
            <a:endParaRPr lang="en-US" sz="2600" dirty="0"/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from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the life &amp; worship of </a:t>
            </a:r>
            <a:r>
              <a:rPr lang="en-US" dirty="0">
                <a:solidFill>
                  <a:srgbClr val="006600"/>
                </a:solidFill>
              </a:rPr>
              <a:t>Dionysus</a:t>
            </a:r>
          </a:p>
          <a:p>
            <a:pPr lvl="2"/>
            <a:r>
              <a:rPr lang="en-US" i="1" dirty="0">
                <a:solidFill>
                  <a:srgbClr val="C00000"/>
                </a:solidFill>
              </a:rPr>
              <a:t>to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tales of </a:t>
            </a:r>
            <a:r>
              <a:rPr lang="en-US" dirty="0">
                <a:solidFill>
                  <a:srgbClr val="006600"/>
                </a:solidFill>
              </a:rPr>
              <a:t>demi-gods &amp; heroes, legendary ancestors of the Greeks</a:t>
            </a:r>
          </a:p>
          <a:p>
            <a:pPr lvl="3"/>
            <a:r>
              <a:rPr lang="en-US" dirty="0"/>
              <a:t>wars, feuds, marriages, adulteries, destinies of posterity/children (HOUSES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753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/>
              <a:t>CIVIC DUTY:</a:t>
            </a:r>
            <a:endParaRPr lang="en-US" dirty="0"/>
          </a:p>
          <a:p>
            <a:pPr lvl="1"/>
            <a:r>
              <a:rPr lang="en-US" sz="2400" dirty="0"/>
              <a:t>active in politics, public affairs</a:t>
            </a:r>
          </a:p>
          <a:p>
            <a:pPr lvl="1"/>
            <a:r>
              <a:rPr lang="en-US" sz="2400" dirty="0"/>
              <a:t>serve in military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attend festival</a:t>
            </a:r>
          </a:p>
          <a:p>
            <a:pPr lvl="1"/>
            <a:r>
              <a:rPr lang="en-US" sz="2400" dirty="0"/>
              <a:t>participate in festival</a:t>
            </a:r>
          </a:p>
          <a:p>
            <a:pPr lvl="2"/>
            <a:r>
              <a:rPr lang="en-US" dirty="0"/>
              <a:t>as organizer, director, Chorus member</a:t>
            </a:r>
          </a:p>
          <a:p>
            <a:pPr lvl="2"/>
            <a:r>
              <a:rPr lang="en-US" u="sng" dirty="0"/>
              <a:t>ARCHON</a:t>
            </a:r>
            <a:r>
              <a:rPr lang="en-US" dirty="0"/>
              <a:t> = festival director, </a:t>
            </a:r>
            <a:r>
              <a:rPr lang="en-US" dirty="0" smtClean="0"/>
              <a:t>organizer</a:t>
            </a:r>
          </a:p>
          <a:p>
            <a:pPr lvl="2"/>
            <a:r>
              <a:rPr lang="en-US" u="sng" dirty="0" smtClean="0"/>
              <a:t>CHOREGOS</a:t>
            </a:r>
            <a:r>
              <a:rPr lang="en-US" dirty="0" smtClean="0"/>
              <a:t> </a:t>
            </a:r>
            <a:r>
              <a:rPr lang="en-US" dirty="0"/>
              <a:t>= </a:t>
            </a:r>
          </a:p>
          <a:p>
            <a:pPr lvl="3"/>
            <a:r>
              <a:rPr lang="en-US" dirty="0"/>
              <a:t>rich private citizen</a:t>
            </a:r>
          </a:p>
          <a:p>
            <a:pPr lvl="3"/>
            <a:r>
              <a:rPr lang="en-US" dirty="0"/>
              <a:t>chorus director, trainer</a:t>
            </a:r>
          </a:p>
          <a:p>
            <a:pPr lvl="3"/>
            <a:r>
              <a:rPr lang="en-US" dirty="0"/>
              <a:t>paid for rich costuming…out of his own pocket</a:t>
            </a:r>
          </a:p>
          <a:p>
            <a:pPr lvl="3"/>
            <a:r>
              <a:rPr lang="en-US" i="1" dirty="0"/>
              <a:t>not</a:t>
            </a:r>
            <a:r>
              <a:rPr lang="en-US" dirty="0"/>
              <a:t> like Hollywood’s producers </a:t>
            </a:r>
            <a:endParaRPr lang="en-US" dirty="0" smtClean="0"/>
          </a:p>
          <a:p>
            <a:pPr lvl="3"/>
            <a:r>
              <a:rPr lang="en-US" i="1" dirty="0" smtClean="0"/>
              <a:t>but</a:t>
            </a:r>
            <a:r>
              <a:rPr lang="en-US" dirty="0" smtClean="0"/>
              <a:t> </a:t>
            </a:r>
            <a:r>
              <a:rPr lang="en-US" dirty="0"/>
              <a:t>were chosen by public officials </a:t>
            </a:r>
          </a:p>
          <a:p>
            <a:pPr lvl="3"/>
            <a:r>
              <a:rPr lang="en-US" dirty="0"/>
              <a:t>“</a:t>
            </a:r>
            <a:r>
              <a:rPr lang="en-US" dirty="0">
                <a:solidFill>
                  <a:srgbClr val="C00000"/>
                </a:solidFill>
              </a:rPr>
              <a:t>a form of enlightened taxation</a:t>
            </a:r>
            <a:r>
              <a:rPr lang="en-US" dirty="0"/>
              <a:t>” (21)</a:t>
            </a:r>
          </a:p>
          <a:p>
            <a:pPr lvl="2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263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AUDIENCE: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sz="2600" dirty="0"/>
              <a:t>14-15,000 spectators</a:t>
            </a:r>
          </a:p>
          <a:p>
            <a:r>
              <a:rPr lang="en-US" sz="2600" dirty="0" smtClean="0"/>
              <a:t>sat </a:t>
            </a:r>
            <a:r>
              <a:rPr lang="en-US" sz="2600" dirty="0"/>
              <a:t>in </a:t>
            </a:r>
            <a:r>
              <a:rPr lang="en-US" sz="2600" i="1" dirty="0" err="1"/>
              <a:t>theatron</a:t>
            </a:r>
            <a:endParaRPr lang="en-US" sz="2600" dirty="0"/>
          </a:p>
          <a:p>
            <a:r>
              <a:rPr lang="en-US" sz="2600" dirty="0"/>
              <a:t>emotionally involved in Tragic Hero – a person like themselves</a:t>
            </a:r>
          </a:p>
          <a:p>
            <a:r>
              <a:rPr lang="en-US" sz="2600" i="1" dirty="0">
                <a:solidFill>
                  <a:srgbClr val="006600"/>
                </a:solidFill>
              </a:rPr>
              <a:t>from</a:t>
            </a:r>
            <a:r>
              <a:rPr lang="en-US" sz="2600" dirty="0">
                <a:solidFill>
                  <a:srgbClr val="006600"/>
                </a:solidFill>
              </a:rPr>
              <a:t> </a:t>
            </a:r>
            <a:r>
              <a:rPr lang="en-US" sz="2600" dirty="0"/>
              <a:t>“</a:t>
            </a:r>
            <a:r>
              <a:rPr lang="en-US" sz="2600" dirty="0">
                <a:solidFill>
                  <a:srgbClr val="C00000"/>
                </a:solidFill>
              </a:rPr>
              <a:t>congregation</a:t>
            </a:r>
            <a:r>
              <a:rPr lang="en-US" sz="2600" dirty="0"/>
              <a:t>” </a:t>
            </a:r>
            <a:r>
              <a:rPr lang="en-US" sz="2600" i="1" dirty="0">
                <a:solidFill>
                  <a:srgbClr val="006600"/>
                </a:solidFill>
              </a:rPr>
              <a:t>to</a:t>
            </a:r>
            <a:r>
              <a:rPr lang="en-US" sz="2600" i="1" dirty="0"/>
              <a:t> </a:t>
            </a:r>
            <a:r>
              <a:rPr lang="en-US" sz="2600" dirty="0"/>
              <a:t>“</a:t>
            </a:r>
            <a:r>
              <a:rPr lang="en-US" sz="2600" dirty="0">
                <a:solidFill>
                  <a:srgbClr val="C00000"/>
                </a:solidFill>
              </a:rPr>
              <a:t>audience</a:t>
            </a:r>
            <a:r>
              <a:rPr lang="en-US" sz="2600" dirty="0"/>
              <a:t>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61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AUDIENCE: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sz="2600" dirty="0" smtClean="0"/>
              <a:t>familiar </a:t>
            </a:r>
            <a:r>
              <a:rPr lang="en-US" sz="2600" dirty="0"/>
              <a:t>w/stories, myths, legends from Oral Tradition</a:t>
            </a:r>
          </a:p>
          <a:p>
            <a:pPr lvl="1"/>
            <a:r>
              <a:rPr lang="en-US" dirty="0"/>
              <a:t>used for shock, surprise </a:t>
            </a:r>
            <a:r>
              <a:rPr lang="en-US" i="1" dirty="0"/>
              <a:t>by changing </a:t>
            </a:r>
            <a:r>
              <a:rPr lang="en-US" dirty="0"/>
              <a:t>part of the story</a:t>
            </a:r>
          </a:p>
          <a:p>
            <a:pPr lvl="1"/>
            <a:r>
              <a:rPr lang="en-US" dirty="0"/>
              <a:t>OR</a:t>
            </a:r>
          </a:p>
          <a:p>
            <a:pPr lvl="1"/>
            <a:r>
              <a:rPr lang="en-US" dirty="0"/>
              <a:t>used for </a:t>
            </a:r>
            <a:r>
              <a:rPr lang="en-US" u="sng" dirty="0">
                <a:solidFill>
                  <a:srgbClr val="C00000"/>
                </a:solidFill>
              </a:rPr>
              <a:t>DRAMATIC IRONY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audience knows what the character does not</a:t>
            </a:r>
          </a:p>
          <a:p>
            <a:pPr lvl="2"/>
            <a:r>
              <a:rPr lang="en-US" dirty="0">
                <a:sym typeface="Wingdings"/>
              </a:rPr>
              <a:t></a:t>
            </a:r>
            <a:r>
              <a:rPr lang="en-US" dirty="0"/>
              <a:t> gives Audience a god-like perspective</a:t>
            </a:r>
          </a:p>
          <a:p>
            <a:pPr lvl="3"/>
            <a:r>
              <a:rPr lang="en-US" dirty="0"/>
              <a:t>an omniscience, on the side of Destiny, Fate</a:t>
            </a:r>
          </a:p>
          <a:p>
            <a:pPr lvl="3"/>
            <a:r>
              <a:rPr lang="en-US" dirty="0"/>
              <a:t>knowledge of past &amp; future</a:t>
            </a:r>
          </a:p>
          <a:p>
            <a:pPr lvl="3"/>
            <a:r>
              <a:rPr lang="en-US" dirty="0"/>
              <a:t>sees character’s actions/words against the backdrop of their destinies</a:t>
            </a:r>
          </a:p>
          <a:p>
            <a:pPr lvl="2"/>
            <a:r>
              <a:rPr lang="en-US" dirty="0">
                <a:sym typeface="Wingdings"/>
              </a:rPr>
              <a:t></a:t>
            </a:r>
            <a:r>
              <a:rPr lang="en-US" dirty="0"/>
              <a:t> gives them insight into the human condition</a:t>
            </a:r>
          </a:p>
          <a:p>
            <a:pPr lvl="3"/>
            <a:r>
              <a:rPr lang="en-US" dirty="0"/>
              <a:t>while life = unpredictable &amp; suffering seems indeterminate/indiscriminating/unfair</a:t>
            </a:r>
          </a:p>
          <a:p>
            <a:pPr lvl="3"/>
            <a:r>
              <a:rPr lang="en-US" dirty="0"/>
              <a:t>yet there is a divine plan, a fairness, an order to it all</a:t>
            </a:r>
          </a:p>
          <a:p>
            <a:pPr lvl="3"/>
            <a:r>
              <a:rPr lang="en-US" dirty="0"/>
              <a:t>(</a:t>
            </a:r>
            <a:r>
              <a:rPr lang="en-US" i="1" dirty="0"/>
              <a:t>see THEME #2 below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756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THEATER:</a:t>
            </a:r>
            <a:r>
              <a:rPr lang="en-US" dirty="0">
                <a:solidFill>
                  <a:srgbClr val="660066"/>
                </a:solidFill>
              </a:rPr>
              <a:t>  </a:t>
            </a:r>
          </a:p>
          <a:p>
            <a:r>
              <a:rPr lang="en-US" sz="2600" dirty="0">
                <a:solidFill>
                  <a:srgbClr val="C00000"/>
                </a:solidFill>
              </a:rPr>
              <a:t>open-air</a:t>
            </a:r>
            <a:r>
              <a:rPr lang="en-US" sz="2600" dirty="0"/>
              <a:t> amphitheater </a:t>
            </a:r>
            <a:endParaRPr lang="en-US" sz="2600" dirty="0" smtClean="0"/>
          </a:p>
          <a:p>
            <a:pPr lvl="1"/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see </a:t>
            </a:r>
            <a:r>
              <a:rPr lang="en-US" dirty="0"/>
              <a:t>each other, actors, cityscape</a:t>
            </a:r>
          </a:p>
          <a:p>
            <a:r>
              <a:rPr lang="en-US" sz="2600" u="sng" dirty="0"/>
              <a:t>(1) </a:t>
            </a:r>
            <a:r>
              <a:rPr lang="en-US" sz="2600" u="sng" cap="all" dirty="0"/>
              <a:t>orchestra</a:t>
            </a:r>
            <a:endParaRPr lang="en-US" sz="2600" dirty="0"/>
          </a:p>
          <a:p>
            <a:pPr lvl="1"/>
            <a:r>
              <a:rPr lang="en-US" dirty="0"/>
              <a:t>center of the theater</a:t>
            </a:r>
          </a:p>
          <a:p>
            <a:pPr lvl="1"/>
            <a:r>
              <a:rPr lang="en-US" dirty="0"/>
              <a:t>circular dancing area</a:t>
            </a:r>
          </a:p>
          <a:p>
            <a:pPr lvl="1"/>
            <a:r>
              <a:rPr lang="en-US" dirty="0"/>
              <a:t>singing, dancing area</a:t>
            </a:r>
          </a:p>
          <a:p>
            <a:pPr lvl="1"/>
            <a:r>
              <a:rPr lang="en-US" dirty="0"/>
              <a:t>action</a:t>
            </a:r>
          </a:p>
          <a:p>
            <a:pPr lvl="1"/>
            <a:r>
              <a:rPr lang="en-US" dirty="0"/>
              <a:t>religious rites</a:t>
            </a:r>
          </a:p>
          <a:p>
            <a:pPr lvl="1"/>
            <a:r>
              <a:rPr lang="en-US" dirty="0"/>
              <a:t>the center of the orchestra = </a:t>
            </a:r>
            <a:r>
              <a:rPr lang="en-US" dirty="0">
                <a:solidFill>
                  <a:srgbClr val="C00000"/>
                </a:solidFill>
              </a:rPr>
              <a:t>ALTAR</a:t>
            </a:r>
            <a:r>
              <a:rPr lang="en-US" dirty="0"/>
              <a:t> (dedicated to Dionysus)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478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THEATER:</a:t>
            </a:r>
            <a:r>
              <a:rPr lang="en-US" dirty="0">
                <a:solidFill>
                  <a:srgbClr val="660066"/>
                </a:solidFill>
              </a:rPr>
              <a:t>  </a:t>
            </a:r>
            <a:endParaRPr lang="en-US" dirty="0"/>
          </a:p>
          <a:p>
            <a:r>
              <a:rPr lang="en-US" sz="2600" u="sng" dirty="0"/>
              <a:t>(2) </a:t>
            </a:r>
            <a:r>
              <a:rPr lang="en-US" sz="2600" u="sng" cap="all" dirty="0" err="1"/>
              <a:t>skene</a:t>
            </a:r>
            <a:endParaRPr lang="en-US" sz="2600" dirty="0"/>
          </a:p>
          <a:p>
            <a:pPr lvl="1"/>
            <a:r>
              <a:rPr lang="en-US" dirty="0"/>
              <a:t>means “tent” or “hut” 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backstage area &amp; backdrop</a:t>
            </a:r>
          </a:p>
          <a:p>
            <a:pPr lvl="2"/>
            <a:r>
              <a:rPr lang="en-US" dirty="0"/>
              <a:t>changing </a:t>
            </a:r>
            <a:r>
              <a:rPr lang="en-US" dirty="0" smtClean="0"/>
              <a:t>rooms, entrances</a:t>
            </a:r>
            <a:r>
              <a:rPr lang="en-US" dirty="0"/>
              <a:t>, exits </a:t>
            </a:r>
          </a:p>
          <a:p>
            <a:pPr lvl="1"/>
            <a:r>
              <a:rPr lang="en-US" dirty="0" smtClean="0"/>
              <a:t>from </a:t>
            </a:r>
            <a:r>
              <a:rPr lang="en-US" dirty="0"/>
              <a:t>which we get “</a:t>
            </a:r>
            <a:r>
              <a:rPr lang="en-US" dirty="0">
                <a:solidFill>
                  <a:srgbClr val="C00000"/>
                </a:solidFill>
              </a:rPr>
              <a:t>scenery</a:t>
            </a:r>
            <a:r>
              <a:rPr lang="en-US" dirty="0"/>
              <a:t>” (painted backdrop)</a:t>
            </a:r>
          </a:p>
          <a:p>
            <a:pPr lvl="1"/>
            <a:r>
              <a:rPr lang="en-US" dirty="0" smtClean="0"/>
              <a:t>“</a:t>
            </a:r>
            <a:r>
              <a:rPr lang="en-US" dirty="0" smtClean="0">
                <a:solidFill>
                  <a:srgbClr val="0000FF"/>
                </a:solidFill>
              </a:rPr>
              <a:t>PROSKENE</a:t>
            </a:r>
            <a:r>
              <a:rPr lang="en-US" dirty="0" smtClean="0"/>
              <a:t>”</a:t>
            </a:r>
            <a:endParaRPr lang="en-US" dirty="0"/>
          </a:p>
          <a:p>
            <a:pPr lvl="2"/>
            <a:r>
              <a:rPr lang="en-US" dirty="0"/>
              <a:t>area between the altar &amp; </a:t>
            </a:r>
            <a:r>
              <a:rPr lang="en-US" dirty="0" err="1"/>
              <a:t>skene</a:t>
            </a:r>
            <a:endParaRPr lang="en-US" dirty="0"/>
          </a:p>
          <a:p>
            <a:pPr lvl="2"/>
            <a:r>
              <a:rPr lang="en-US" dirty="0"/>
              <a:t>raised acting </a:t>
            </a:r>
            <a:r>
              <a:rPr lang="en-US" dirty="0" smtClean="0"/>
              <a:t>area, wooden </a:t>
            </a:r>
            <a:r>
              <a:rPr lang="en-US" dirty="0"/>
              <a:t>stage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precursor of </a:t>
            </a:r>
            <a:r>
              <a:rPr lang="en-US" i="1" dirty="0">
                <a:solidFill>
                  <a:srgbClr val="C00000"/>
                </a:solidFill>
              </a:rPr>
              <a:t>proscenium stage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478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THEATER</a:t>
            </a:r>
            <a:r>
              <a:rPr lang="en-US" u="sng" dirty="0" smtClean="0">
                <a:solidFill>
                  <a:srgbClr val="660066"/>
                </a:solidFill>
              </a:rPr>
              <a:t>:</a:t>
            </a:r>
            <a:endParaRPr lang="en-US" dirty="0"/>
          </a:p>
          <a:p>
            <a:r>
              <a:rPr lang="en-US" sz="2600" u="sng" dirty="0"/>
              <a:t>(3) </a:t>
            </a:r>
            <a:r>
              <a:rPr lang="en-US" sz="2600" u="sng" cap="all" dirty="0" err="1"/>
              <a:t>theatron</a:t>
            </a:r>
            <a:endParaRPr lang="en-US" sz="2600" dirty="0"/>
          </a:p>
          <a:p>
            <a:pPr lvl="1"/>
            <a:r>
              <a:rPr lang="en-US" dirty="0"/>
              <a:t>“embankment”</a:t>
            </a:r>
          </a:p>
          <a:p>
            <a:pPr lvl="1"/>
            <a:r>
              <a:rPr lang="en-US" dirty="0"/>
              <a:t>seating area for the audience</a:t>
            </a:r>
          </a:p>
          <a:p>
            <a:pPr lvl="1"/>
            <a:r>
              <a:rPr lang="en-US" dirty="0"/>
              <a:t>tiered benches</a:t>
            </a:r>
          </a:p>
          <a:p>
            <a:pPr lvl="1"/>
            <a:r>
              <a:rPr lang="en-US" dirty="0"/>
              <a:t>seating for 14-15k</a:t>
            </a:r>
          </a:p>
          <a:p>
            <a:pPr lvl="1"/>
            <a:r>
              <a:rPr lang="en-US" dirty="0"/>
              <a:t>side of a hill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478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THEATER: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36" y="2667000"/>
            <a:ext cx="6238928" cy="411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47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ACTORS: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sz="2600" dirty="0"/>
              <a:t>priests 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 professional actors</a:t>
            </a:r>
          </a:p>
          <a:p>
            <a:r>
              <a:rPr lang="en-US" sz="2600" u="sng" dirty="0"/>
              <a:t>masks</a:t>
            </a:r>
            <a:endParaRPr lang="en-US" sz="2600" dirty="0"/>
          </a:p>
          <a:p>
            <a:pPr lvl="1"/>
            <a:r>
              <a:rPr lang="en-US" dirty="0"/>
              <a:t>made of cork or linen</a:t>
            </a:r>
          </a:p>
          <a:p>
            <a:pPr lvl="1"/>
            <a:r>
              <a:rPr lang="en-US" dirty="0"/>
              <a:t>covered full head &amp; hair</a:t>
            </a:r>
          </a:p>
          <a:p>
            <a:pPr lvl="1"/>
            <a:r>
              <a:rPr lang="en-US" i="1" dirty="0"/>
              <a:t>not</a:t>
            </a:r>
            <a:r>
              <a:rPr lang="en-US" dirty="0"/>
              <a:t> grotesque caricatures</a:t>
            </a:r>
          </a:p>
          <a:p>
            <a:pPr lvl="1"/>
            <a:r>
              <a:rPr lang="en-US" i="1" dirty="0"/>
              <a:t>but</a:t>
            </a:r>
            <a:r>
              <a:rPr lang="en-US" dirty="0"/>
              <a:t> realistic, naturalistic  representations</a:t>
            </a:r>
          </a:p>
          <a:p>
            <a:pPr lvl="2"/>
            <a:r>
              <a:rPr lang="en-US" dirty="0"/>
              <a:t>of types</a:t>
            </a:r>
          </a:p>
          <a:p>
            <a:pPr lvl="2"/>
            <a:r>
              <a:rPr lang="en-US" dirty="0"/>
              <a:t>bearded king, old man, young girl </a:t>
            </a:r>
          </a:p>
          <a:p>
            <a:pPr lvl="1"/>
            <a:r>
              <a:rPr lang="en-US" dirty="0"/>
              <a:t>masks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NO facial expressions</a:t>
            </a:r>
          </a:p>
          <a:p>
            <a:pPr lvl="1"/>
            <a:r>
              <a:rPr lang="en-US" dirty="0"/>
              <a:t>word + gesture = </a:t>
            </a:r>
            <a:r>
              <a:rPr lang="en-US" u="sng" dirty="0"/>
              <a:t>characterization</a:t>
            </a:r>
            <a:endParaRPr lang="en-US" dirty="0"/>
          </a:p>
          <a:p>
            <a:pPr lvl="1"/>
            <a:r>
              <a:rPr lang="en-US" dirty="0"/>
              <a:t>(pantomime)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8998" y="2362199"/>
            <a:ext cx="160991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1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u="sng" dirty="0"/>
              <a:t>developments</a:t>
            </a:r>
            <a:r>
              <a:rPr lang="en-US" dirty="0"/>
              <a:t>:  “</a:t>
            </a:r>
            <a:r>
              <a:rPr lang="en-US" b="1" dirty="0">
                <a:solidFill>
                  <a:srgbClr val="C00000"/>
                </a:solidFill>
              </a:rPr>
              <a:t>Western Civilization</a:t>
            </a:r>
            <a:r>
              <a:rPr lang="en-US" dirty="0"/>
              <a:t>”</a:t>
            </a:r>
          </a:p>
          <a:p>
            <a:pPr lvl="1"/>
            <a:r>
              <a:rPr lang="en-US" sz="2400" dirty="0"/>
              <a:t>history</a:t>
            </a:r>
          </a:p>
          <a:p>
            <a:pPr lvl="1"/>
            <a:r>
              <a:rPr lang="en-US" sz="2400" dirty="0"/>
              <a:t>politics (</a:t>
            </a:r>
            <a:r>
              <a:rPr lang="en-US" sz="2400" i="1" dirty="0"/>
              <a:t>theory, democracy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architecture</a:t>
            </a:r>
          </a:p>
          <a:p>
            <a:pPr lvl="1"/>
            <a:r>
              <a:rPr lang="en-US" sz="2400" dirty="0"/>
              <a:t>sculpture</a:t>
            </a:r>
          </a:p>
          <a:p>
            <a:pPr lvl="1"/>
            <a:r>
              <a:rPr lang="en-US" sz="2400" dirty="0"/>
              <a:t>philosophy</a:t>
            </a:r>
          </a:p>
          <a:p>
            <a:pPr lvl="1"/>
            <a:r>
              <a:rPr lang="en-US" sz="2400" dirty="0"/>
              <a:t>medicine</a:t>
            </a:r>
          </a:p>
          <a:p>
            <a:pPr lvl="1"/>
            <a:r>
              <a:rPr lang="en-US" sz="2400" dirty="0"/>
              <a:t>mathematics</a:t>
            </a:r>
          </a:p>
          <a:p>
            <a:pPr lvl="1"/>
            <a:r>
              <a:rPr lang="en-US" sz="2400" dirty="0"/>
              <a:t>…</a:t>
            </a:r>
          </a:p>
          <a:p>
            <a:pPr lvl="1"/>
            <a:r>
              <a:rPr lang="en-US" sz="2400" dirty="0" smtClean="0"/>
              <a:t>theater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ANCIENT GREECE</a:t>
            </a:r>
            <a:endParaRPr lang="en-US" dirty="0"/>
          </a:p>
        </p:txBody>
      </p:sp>
      <p:pic>
        <p:nvPicPr>
          <p:cNvPr id="3076" name="Picture 4" descr="C:\Users\JMD27\AppData\Local\Microsoft\Windows\Temporary Internet Files\Content.IE5\9H5MFJFH\MP90040483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010" y="4053840"/>
            <a:ext cx="2692790" cy="2651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616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u="sng" dirty="0" smtClean="0">
                <a:solidFill>
                  <a:srgbClr val="660066"/>
                </a:solidFill>
              </a:rPr>
              <a:t>THESPIS</a:t>
            </a:r>
            <a:r>
              <a:rPr lang="en-US" sz="2600" u="sng" dirty="0">
                <a:solidFill>
                  <a:srgbClr val="660066"/>
                </a:solidFill>
              </a:rPr>
              <a:t>:</a:t>
            </a:r>
            <a:r>
              <a:rPr lang="en-US" sz="2600" dirty="0"/>
              <a:t> (6th century BC)</a:t>
            </a:r>
          </a:p>
          <a:p>
            <a:r>
              <a:rPr lang="en-US" dirty="0">
                <a:solidFill>
                  <a:srgbClr val="C00000"/>
                </a:solidFill>
              </a:rPr>
              <a:t>**</a:t>
            </a:r>
            <a:r>
              <a:rPr lang="en-US" u="sng" dirty="0">
                <a:solidFill>
                  <a:srgbClr val="C00000"/>
                </a:solidFill>
              </a:rPr>
              <a:t>1st actor</a:t>
            </a:r>
            <a:r>
              <a:rPr lang="en-US" dirty="0">
                <a:solidFill>
                  <a:srgbClr val="C00000"/>
                </a:solidFill>
              </a:rPr>
              <a:t>:  </a:t>
            </a:r>
          </a:p>
          <a:p>
            <a:pPr lvl="1"/>
            <a:r>
              <a:rPr lang="en-US" dirty="0"/>
              <a:t>detached himself from the Chorus</a:t>
            </a:r>
          </a:p>
          <a:p>
            <a:pPr lvl="1"/>
            <a:r>
              <a:rPr lang="en-US" dirty="0"/>
              <a:t>added speech of actor to the songs &amp; dances of Chorus </a:t>
            </a:r>
          </a:p>
          <a:p>
            <a:pPr lvl="1"/>
            <a:r>
              <a:rPr lang="en-US" dirty="0"/>
              <a:t>engaged in dialogue with Chorus</a:t>
            </a:r>
          </a:p>
          <a:p>
            <a:pPr lvl="1"/>
            <a:r>
              <a:rPr lang="en-US" dirty="0"/>
              <a:t>as a god or hero</a:t>
            </a:r>
          </a:p>
          <a:p>
            <a:pPr lvl="1"/>
            <a:r>
              <a:rPr lang="en-US" dirty="0"/>
              <a:t>1st manager, too</a:t>
            </a:r>
          </a:p>
          <a:p>
            <a:pPr lvl="1"/>
            <a:r>
              <a:rPr lang="en-US" dirty="0"/>
              <a:t>*1st </a:t>
            </a:r>
            <a:r>
              <a:rPr lang="en-US" i="1" dirty="0"/>
              <a:t>unsanctified</a:t>
            </a:r>
            <a:r>
              <a:rPr lang="en-US" dirty="0"/>
              <a:t> person who dared to assume the character of a god</a:t>
            </a:r>
          </a:p>
          <a:p>
            <a:pPr lvl="2"/>
            <a:r>
              <a:rPr lang="en-US" dirty="0"/>
              <a:t>(previously, only priests &amp; kings, partly deified)1</a:t>
            </a:r>
            <a:r>
              <a:rPr lang="en-US" baseline="30000" dirty="0"/>
              <a:t>st</a:t>
            </a:r>
            <a:r>
              <a:rPr lang="en-US" dirty="0"/>
              <a:t> actor</a:t>
            </a:r>
          </a:p>
          <a:p>
            <a:r>
              <a:rPr lang="en-US" dirty="0"/>
              <a:t>“</a:t>
            </a:r>
            <a:r>
              <a:rPr lang="en-US" dirty="0">
                <a:solidFill>
                  <a:srgbClr val="C00000"/>
                </a:solidFill>
              </a:rPr>
              <a:t>thespian</a:t>
            </a:r>
            <a:r>
              <a:rPr lang="en-US" dirty="0"/>
              <a:t>” “thespian arts” “robes of Thespis”</a:t>
            </a:r>
          </a:p>
          <a:p>
            <a:r>
              <a:rPr lang="en-US" dirty="0"/>
              <a:t>leader of a dithyrambic chorus</a:t>
            </a:r>
          </a:p>
          <a:p>
            <a:r>
              <a:rPr lang="en-US" dirty="0"/>
              <a:t>from Icaria (eventually arrives in Athens)</a:t>
            </a:r>
          </a:p>
          <a:p>
            <a:r>
              <a:rPr lang="en-US" dirty="0"/>
              <a:t>*</a:t>
            </a:r>
            <a:r>
              <a:rPr lang="en-US" u="sng" dirty="0"/>
              <a:t>traveling stage</a:t>
            </a:r>
            <a:r>
              <a:rPr lang="en-US" dirty="0"/>
              <a:t>&gt; cart:  floor &amp; tailboard </a:t>
            </a:r>
            <a:r>
              <a:rPr lang="en-US" dirty="0" smtClean="0"/>
              <a:t>= improvised </a:t>
            </a:r>
            <a:r>
              <a:rPr lang="en-US" dirty="0"/>
              <a:t>stage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67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660066"/>
                </a:solidFill>
              </a:rPr>
              <a:t>THESPIS’ changes lead to:</a:t>
            </a:r>
          </a:p>
          <a:p>
            <a:r>
              <a:rPr lang="en-US" dirty="0" smtClean="0"/>
              <a:t>independent </a:t>
            </a:r>
            <a:r>
              <a:rPr lang="en-US" dirty="0"/>
              <a:t>development of an “actor”</a:t>
            </a:r>
          </a:p>
          <a:p>
            <a:r>
              <a:rPr lang="en-US" dirty="0"/>
              <a:t>actors = choose plays, “servants of Dionysus” only by tradition</a:t>
            </a:r>
          </a:p>
          <a:p>
            <a:r>
              <a:rPr lang="en-US" dirty="0"/>
              <a:t>move </a:t>
            </a:r>
            <a:r>
              <a:rPr lang="en-US" dirty="0">
                <a:solidFill>
                  <a:srgbClr val="C00000"/>
                </a:solidFill>
              </a:rPr>
              <a:t>away from temple </a:t>
            </a:r>
            <a:r>
              <a:rPr lang="en-US" dirty="0"/>
              <a:t>(though always near)</a:t>
            </a:r>
          </a:p>
          <a:p>
            <a:r>
              <a:rPr lang="en-US" dirty="0"/>
              <a:t>*</a:t>
            </a:r>
            <a:r>
              <a:rPr lang="en-US" u="sng" dirty="0"/>
              <a:t>audience</a:t>
            </a:r>
            <a:r>
              <a:rPr lang="en-US" dirty="0"/>
              <a:t>:  </a:t>
            </a:r>
          </a:p>
          <a:p>
            <a:pPr lvl="1"/>
            <a:r>
              <a:rPr lang="en-US" dirty="0"/>
              <a:t>still conscious of religious significance of play</a:t>
            </a:r>
          </a:p>
          <a:p>
            <a:pPr lvl="1"/>
            <a:r>
              <a:rPr lang="en-US" dirty="0"/>
              <a:t>but </a:t>
            </a:r>
            <a:r>
              <a:rPr lang="en-US" dirty="0">
                <a:solidFill>
                  <a:srgbClr val="C00000"/>
                </a:solidFill>
              </a:rPr>
              <a:t>play = work of art</a:t>
            </a:r>
          </a:p>
          <a:p>
            <a:pPr lvl="1"/>
            <a:r>
              <a:rPr lang="en-US" dirty="0"/>
              <a:t>play = entertainment (eventually)</a:t>
            </a:r>
          </a:p>
          <a:p>
            <a:pPr lvl="1"/>
            <a:r>
              <a:rPr lang="en-US" dirty="0"/>
              <a:t>spectators became “audience” not “congregation”</a:t>
            </a:r>
          </a:p>
          <a:p>
            <a:r>
              <a:rPr lang="en-US" u="sng" dirty="0"/>
              <a:t>2</a:t>
            </a:r>
            <a:r>
              <a:rPr lang="en-US" u="sng" baseline="30000" dirty="0"/>
              <a:t>nd</a:t>
            </a:r>
            <a:r>
              <a:rPr lang="en-US" u="sng" dirty="0"/>
              <a:t> (Aeschylus) &amp; 3</a:t>
            </a:r>
            <a:r>
              <a:rPr lang="en-US" u="sng" baseline="30000" dirty="0"/>
              <a:t>rd</a:t>
            </a:r>
            <a:r>
              <a:rPr lang="en-US" u="sng" dirty="0"/>
              <a:t> actors (Sophocles) </a:t>
            </a:r>
            <a:r>
              <a:rPr lang="en-US" u="sng" dirty="0">
                <a:sym typeface="Wingdings"/>
              </a:rPr>
              <a:t></a:t>
            </a:r>
            <a:r>
              <a:rPr lang="en-US" u="sng" dirty="0"/>
              <a:t> development of </a:t>
            </a:r>
            <a:endParaRPr lang="en-US" dirty="0"/>
          </a:p>
          <a:p>
            <a:pPr lvl="1"/>
            <a:r>
              <a:rPr lang="en-US" dirty="0"/>
              <a:t>dramatic </a:t>
            </a:r>
            <a:r>
              <a:rPr lang="en-US" i="1" dirty="0">
                <a:solidFill>
                  <a:srgbClr val="006600"/>
                </a:solidFill>
              </a:rPr>
              <a:t>narrative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(between actor &amp; Chorus)</a:t>
            </a:r>
          </a:p>
          <a:p>
            <a:pPr lvl="1"/>
            <a:r>
              <a:rPr lang="en-US" dirty="0"/>
              <a:t>dramatic </a:t>
            </a:r>
            <a:r>
              <a:rPr lang="en-US" i="1" dirty="0">
                <a:solidFill>
                  <a:srgbClr val="006600"/>
                </a:solidFill>
              </a:rPr>
              <a:t>relationship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(between actors)</a:t>
            </a:r>
          </a:p>
          <a:p>
            <a:pPr lvl="1"/>
            <a:r>
              <a:rPr lang="en-US" dirty="0"/>
              <a:t>dramatic </a:t>
            </a:r>
            <a:r>
              <a:rPr lang="en-US" i="1" dirty="0">
                <a:solidFill>
                  <a:srgbClr val="006600"/>
                </a:solidFill>
              </a:rPr>
              <a:t>conflict</a:t>
            </a:r>
            <a:r>
              <a:rPr lang="en-US" dirty="0">
                <a:solidFill>
                  <a:srgbClr val="006600"/>
                </a:solidFill>
              </a:rPr>
              <a:t> </a:t>
            </a:r>
            <a:r>
              <a:rPr lang="en-US" dirty="0"/>
              <a:t>(actor against actor)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complication</a:t>
            </a:r>
            <a:r>
              <a:rPr lang="en-US" dirty="0"/>
              <a:t> of plot, characterization</a:t>
            </a:r>
          </a:p>
          <a:p>
            <a:pPr lvl="1"/>
            <a:r>
              <a:rPr lang="en-US" dirty="0">
                <a:sym typeface="Wingdings"/>
              </a:rPr>
              <a:t></a:t>
            </a:r>
            <a:r>
              <a:rPr lang="en-US" dirty="0"/>
              <a:t> * </a:t>
            </a:r>
            <a:r>
              <a:rPr lang="en-US" b="1" i="1" u="sng" dirty="0">
                <a:solidFill>
                  <a:srgbClr val="C00000"/>
                </a:solidFill>
              </a:rPr>
              <a:t>limits role of the Chorus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(to commentator)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1444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CHORUS: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sz="2600" dirty="0"/>
              <a:t>50, 24, 10, 12, 15 men</a:t>
            </a:r>
          </a:p>
          <a:p>
            <a:pPr lvl="1"/>
            <a:r>
              <a:rPr lang="en-US" dirty="0"/>
              <a:t>50 = 5 men from 10 Athenian tribes</a:t>
            </a:r>
          </a:p>
          <a:p>
            <a:pPr lvl="1"/>
            <a:r>
              <a:rPr lang="en-US" dirty="0"/>
              <a:t>Athenian citizens, </a:t>
            </a:r>
            <a:r>
              <a:rPr lang="en-US" i="1" dirty="0"/>
              <a:t>not</a:t>
            </a:r>
            <a:r>
              <a:rPr lang="en-US" dirty="0"/>
              <a:t> trained actors</a:t>
            </a:r>
          </a:p>
          <a:p>
            <a:pPr lvl="1"/>
            <a:r>
              <a:rPr lang="en-US" dirty="0"/>
              <a:t>citizen amateurs who represented their own tribes</a:t>
            </a:r>
          </a:p>
          <a:p>
            <a:pPr lvl="1"/>
            <a:r>
              <a:rPr lang="en-US" dirty="0"/>
              <a:t>civic pride to participate in the competition</a:t>
            </a:r>
          </a:p>
          <a:p>
            <a:r>
              <a:rPr lang="en-US" dirty="0"/>
              <a:t>represented singular identity (Theban elders, e.g.), although anonymous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2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CHORUS</a:t>
            </a:r>
            <a:r>
              <a:rPr lang="en-US" u="sng" dirty="0" smtClean="0">
                <a:solidFill>
                  <a:srgbClr val="660066"/>
                </a:solidFill>
              </a:rPr>
              <a:t>:</a:t>
            </a:r>
            <a:endParaRPr lang="en-US" dirty="0"/>
          </a:p>
          <a:p>
            <a:r>
              <a:rPr lang="en-US" sz="2600" u="sng" dirty="0"/>
              <a:t>surrogate for audience </a:t>
            </a:r>
            <a:endParaRPr lang="en-US" sz="2600" dirty="0"/>
          </a:p>
          <a:p>
            <a:pPr lvl="1"/>
            <a:r>
              <a:rPr lang="en-US" dirty="0"/>
              <a:t>expressing emotions, offering opinions, asking questions – that the average theater-goer may raise </a:t>
            </a:r>
          </a:p>
          <a:p>
            <a:pPr lvl="1"/>
            <a:r>
              <a:rPr lang="en-US" i="1" dirty="0" err="1">
                <a:solidFill>
                  <a:srgbClr val="C00000"/>
                </a:solidFill>
              </a:rPr>
              <a:t>vox</a:t>
            </a:r>
            <a:r>
              <a:rPr lang="en-US" i="1" dirty="0">
                <a:solidFill>
                  <a:srgbClr val="C00000"/>
                </a:solidFill>
              </a:rPr>
              <a:t> </a:t>
            </a:r>
            <a:r>
              <a:rPr lang="en-US" i="1" dirty="0" err="1">
                <a:solidFill>
                  <a:srgbClr val="C00000"/>
                </a:solidFill>
              </a:rPr>
              <a:t>humana</a:t>
            </a:r>
            <a:endParaRPr lang="en-US" dirty="0">
              <a:solidFill>
                <a:srgbClr val="C00000"/>
              </a:solidFill>
            </a:endParaRPr>
          </a:p>
          <a:p>
            <a:pPr lvl="1"/>
            <a:r>
              <a:rPr lang="en-US" dirty="0"/>
              <a:t>the mouthpiece of the people</a:t>
            </a:r>
          </a:p>
          <a:p>
            <a:pPr lvl="1"/>
            <a:r>
              <a:rPr lang="en-US" dirty="0"/>
              <a:t>function = emotional bridge between audience &amp; actors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22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CHORUS</a:t>
            </a:r>
            <a:r>
              <a:rPr lang="en-US" u="sng" dirty="0" smtClean="0">
                <a:solidFill>
                  <a:srgbClr val="660066"/>
                </a:solidFill>
              </a:rPr>
              <a:t>:</a:t>
            </a:r>
            <a:endParaRPr lang="en-US" dirty="0"/>
          </a:p>
          <a:p>
            <a:r>
              <a:rPr lang="en-US" sz="2600" dirty="0"/>
              <a:t>sang &amp; danced the dithyramb</a:t>
            </a:r>
          </a:p>
          <a:p>
            <a:r>
              <a:rPr lang="en-US" sz="2600" dirty="0"/>
              <a:t>left-over from the religious ceremonies</a:t>
            </a:r>
          </a:p>
          <a:p>
            <a:r>
              <a:rPr lang="en-US" sz="2600" i="1" dirty="0">
                <a:solidFill>
                  <a:srgbClr val="C00000"/>
                </a:solidFill>
              </a:rPr>
              <a:t>from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/>
              <a:t>sole participant 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 </a:t>
            </a:r>
            <a:r>
              <a:rPr lang="en-US" sz="2600" i="1" dirty="0" smtClean="0">
                <a:solidFill>
                  <a:srgbClr val="C00000"/>
                </a:solidFill>
              </a:rPr>
              <a:t>to </a:t>
            </a:r>
            <a:r>
              <a:rPr lang="en-US" sz="2600" dirty="0" smtClean="0"/>
              <a:t>active </a:t>
            </a:r>
            <a:r>
              <a:rPr lang="en-US" sz="2600" dirty="0"/>
              <a:t>participant </a:t>
            </a:r>
            <a:r>
              <a:rPr lang="en-US" sz="2600" dirty="0">
                <a:sym typeface="Wingdings"/>
              </a:rPr>
              <a:t></a:t>
            </a:r>
            <a:r>
              <a:rPr lang="en-US" sz="2600" dirty="0"/>
              <a:t> </a:t>
            </a:r>
            <a:r>
              <a:rPr lang="en-US" sz="2600" i="1" dirty="0" smtClean="0">
                <a:solidFill>
                  <a:srgbClr val="C00000"/>
                </a:solidFill>
              </a:rPr>
              <a:t>to </a:t>
            </a:r>
            <a:r>
              <a:rPr lang="en-US" sz="2600" dirty="0" smtClean="0"/>
              <a:t>narrator</a:t>
            </a:r>
            <a:endParaRPr lang="en-US" sz="2600" dirty="0"/>
          </a:p>
          <a:p>
            <a:r>
              <a:rPr lang="en-US" sz="2600" dirty="0"/>
              <a:t>spoke in a conventional Doric dialect</a:t>
            </a:r>
          </a:p>
          <a:p>
            <a:r>
              <a:rPr lang="en-US" sz="2600" dirty="0"/>
              <a:t>later, interacted with the actor/s</a:t>
            </a:r>
          </a:p>
          <a:p>
            <a:r>
              <a:rPr lang="en-US" sz="2600" dirty="0" err="1"/>
              <a:t>Koryphaios</a:t>
            </a:r>
            <a:r>
              <a:rPr lang="en-US" sz="2600" dirty="0"/>
              <a:t>:  Leader of the Chorus</a:t>
            </a:r>
          </a:p>
          <a:p>
            <a:r>
              <a:rPr lang="en-US" sz="2600" u="sng" dirty="0"/>
              <a:t>Other functions</a:t>
            </a:r>
            <a:r>
              <a:rPr lang="en-US" sz="2600" dirty="0"/>
              <a:t>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exposition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thematic</a:t>
            </a:r>
            <a:r>
              <a:rPr lang="en-US" dirty="0"/>
              <a:t> clarification, pronouncement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146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PLAYWRIGHTS: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sz="2600" dirty="0"/>
              <a:t>(1) composed all the </a:t>
            </a:r>
            <a:r>
              <a:rPr lang="en-US" sz="2600" dirty="0">
                <a:solidFill>
                  <a:srgbClr val="006600"/>
                </a:solidFill>
              </a:rPr>
              <a:t>music </a:t>
            </a:r>
          </a:p>
          <a:p>
            <a:r>
              <a:rPr lang="en-US" sz="2600" dirty="0"/>
              <a:t>(2) arranged the </a:t>
            </a:r>
            <a:r>
              <a:rPr lang="en-US" sz="2600" dirty="0">
                <a:solidFill>
                  <a:srgbClr val="006600"/>
                </a:solidFill>
              </a:rPr>
              <a:t>dances</a:t>
            </a:r>
            <a:r>
              <a:rPr lang="en-US" sz="2600" dirty="0"/>
              <a:t> (choreographer)</a:t>
            </a:r>
          </a:p>
          <a:p>
            <a:r>
              <a:rPr lang="en-US" sz="2600" dirty="0"/>
              <a:t>(3) trained the </a:t>
            </a:r>
            <a:r>
              <a:rPr lang="en-US" sz="2600" dirty="0">
                <a:solidFill>
                  <a:srgbClr val="006600"/>
                </a:solidFill>
              </a:rPr>
              <a:t>Chorus</a:t>
            </a:r>
            <a:r>
              <a:rPr lang="en-US" sz="2600" dirty="0"/>
              <a:t> (</a:t>
            </a:r>
            <a:r>
              <a:rPr lang="en-US" sz="2600" i="1" dirty="0"/>
              <a:t>until</a:t>
            </a:r>
            <a:r>
              <a:rPr lang="en-US" sz="2600" dirty="0"/>
              <a:t> specialists took over)</a:t>
            </a:r>
          </a:p>
          <a:p>
            <a:r>
              <a:rPr lang="en-US" sz="2600" dirty="0"/>
              <a:t>(4) chief </a:t>
            </a:r>
            <a:r>
              <a:rPr lang="en-US" sz="2600" dirty="0">
                <a:solidFill>
                  <a:srgbClr val="006600"/>
                </a:solidFill>
              </a:rPr>
              <a:t>actor</a:t>
            </a:r>
            <a:r>
              <a:rPr lang="en-US" sz="2600" dirty="0"/>
              <a:t> (</a:t>
            </a:r>
            <a:r>
              <a:rPr lang="en-US" sz="2600" i="1" dirty="0"/>
              <a:t>until</a:t>
            </a:r>
            <a:r>
              <a:rPr lang="en-US" sz="2600" dirty="0"/>
              <a:t> actors increased in number &amp; importance)</a:t>
            </a:r>
          </a:p>
          <a:p>
            <a:r>
              <a:rPr lang="en-US" sz="2600" dirty="0"/>
              <a:t>each submitted </a:t>
            </a:r>
            <a:r>
              <a:rPr lang="en-US" sz="2600" dirty="0">
                <a:solidFill>
                  <a:srgbClr val="C00000"/>
                </a:solidFill>
              </a:rPr>
              <a:t>3 tragedies + 1 satyr play </a:t>
            </a:r>
            <a:r>
              <a:rPr lang="en-US" sz="2600" dirty="0"/>
              <a:t>(comedy)</a:t>
            </a:r>
          </a:p>
          <a:p>
            <a:pPr lvl="1"/>
            <a:r>
              <a:rPr lang="en-US" dirty="0"/>
              <a:t>tragedy = trilogy OR related on theme</a:t>
            </a:r>
          </a:p>
          <a:p>
            <a:pPr lvl="1"/>
            <a:r>
              <a:rPr lang="en-US" dirty="0"/>
              <a:t>satyr play = lighthearted play on the connected tragedies</a:t>
            </a:r>
          </a:p>
          <a:p>
            <a:r>
              <a:rPr lang="en-US" sz="2600" dirty="0"/>
              <a:t>3 playwrights, 3 plays, 3 days</a:t>
            </a:r>
          </a:p>
          <a:p>
            <a:r>
              <a:rPr lang="en-US" sz="2600" dirty="0"/>
              <a:t>sometimes playwrights = actors </a:t>
            </a:r>
            <a:endParaRPr lang="en-US" sz="2600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Aeschylus, Sophocles for a while)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22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PLAYS</a:t>
            </a:r>
            <a:r>
              <a:rPr lang="en-US" dirty="0" smtClean="0">
                <a:solidFill>
                  <a:srgbClr val="660066"/>
                </a:solidFill>
              </a:rPr>
              <a:t>: Tragedy</a:t>
            </a:r>
            <a:endParaRPr lang="en-US" dirty="0"/>
          </a:p>
          <a:p>
            <a:r>
              <a:rPr lang="en-US" dirty="0"/>
              <a:t>“tragedy” = “</a:t>
            </a:r>
            <a:r>
              <a:rPr lang="en-US" dirty="0">
                <a:solidFill>
                  <a:srgbClr val="C00000"/>
                </a:solidFill>
              </a:rPr>
              <a:t>goat song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goat sacrificed on 1st day</a:t>
            </a:r>
          </a:p>
          <a:p>
            <a:pPr lvl="1"/>
            <a:r>
              <a:rPr lang="en-US" dirty="0"/>
              <a:t>goat awarded on last day</a:t>
            </a:r>
          </a:p>
          <a:p>
            <a:r>
              <a:rPr lang="en-US" dirty="0"/>
              <a:t>more esteemed than Comedy </a:t>
            </a:r>
          </a:p>
          <a:p>
            <a:pPr lvl="1"/>
            <a:r>
              <a:rPr lang="en-US" dirty="0"/>
              <a:t>key aspect of theatre’s development</a:t>
            </a:r>
          </a:p>
          <a:p>
            <a:pPr lvl="1"/>
            <a:r>
              <a:rPr lang="en-US" dirty="0"/>
              <a:t>topics</a:t>
            </a:r>
          </a:p>
          <a:p>
            <a:pPr lvl="1"/>
            <a:r>
              <a:rPr lang="en-US" dirty="0"/>
              <a:t>number of plays</a:t>
            </a:r>
          </a:p>
          <a:p>
            <a:pPr lvl="1"/>
            <a:r>
              <a:rPr lang="en-US" dirty="0"/>
              <a:t>time of day</a:t>
            </a:r>
          </a:p>
          <a:p>
            <a:pPr lvl="1"/>
            <a:r>
              <a:rPr lang="en-US" dirty="0"/>
              <a:t>awards</a:t>
            </a:r>
          </a:p>
          <a:p>
            <a:pPr lvl="1"/>
            <a:r>
              <a:rPr lang="en-US" dirty="0"/>
              <a:t>start of day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2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PLAYS</a:t>
            </a:r>
            <a:r>
              <a:rPr lang="en-US" dirty="0">
                <a:solidFill>
                  <a:srgbClr val="660066"/>
                </a:solidFill>
              </a:rPr>
              <a:t>: Tragedy</a:t>
            </a:r>
            <a:endParaRPr lang="en-US" dirty="0"/>
          </a:p>
          <a:p>
            <a:r>
              <a:rPr lang="en-US" dirty="0" smtClean="0"/>
              <a:t>start </a:t>
            </a:r>
            <a:r>
              <a:rPr lang="en-US" dirty="0"/>
              <a:t>at sun rise (focus of the day)</a:t>
            </a:r>
          </a:p>
          <a:p>
            <a:r>
              <a:rPr lang="en-US" dirty="0"/>
              <a:t>3 plays</a:t>
            </a:r>
          </a:p>
          <a:p>
            <a:pPr lvl="1"/>
            <a:r>
              <a:rPr lang="en-US" dirty="0"/>
              <a:t>trilogy</a:t>
            </a:r>
          </a:p>
          <a:p>
            <a:pPr lvl="1"/>
            <a:r>
              <a:rPr lang="en-US" dirty="0"/>
              <a:t>OR related on theme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16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PLAYS</a:t>
            </a:r>
            <a:r>
              <a:rPr lang="en-US" dirty="0">
                <a:solidFill>
                  <a:srgbClr val="660066"/>
                </a:solidFill>
              </a:rPr>
              <a:t>: Tragedy</a:t>
            </a:r>
            <a:endParaRPr lang="en-US" dirty="0"/>
          </a:p>
          <a:p>
            <a:r>
              <a:rPr lang="en-US" u="sng" dirty="0" smtClean="0"/>
              <a:t>Topic</a:t>
            </a:r>
            <a:r>
              <a:rPr lang="en-US" dirty="0" smtClean="0"/>
              <a:t> </a:t>
            </a:r>
            <a:r>
              <a:rPr lang="en-US" dirty="0"/>
              <a:t>= related to </a:t>
            </a:r>
            <a:r>
              <a:rPr lang="en-US" dirty="0">
                <a:solidFill>
                  <a:srgbClr val="C00000"/>
                </a:solidFill>
              </a:rPr>
              <a:t>legendary past </a:t>
            </a:r>
            <a:r>
              <a:rPr lang="en-US" dirty="0"/>
              <a:t>(</a:t>
            </a:r>
            <a:r>
              <a:rPr lang="en-US" i="1" dirty="0">
                <a:solidFill>
                  <a:srgbClr val="006600"/>
                </a:solidFill>
              </a:rPr>
              <a:t>not contemporary issues or people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heroes, legends, myths</a:t>
            </a:r>
          </a:p>
          <a:p>
            <a:pPr lvl="1"/>
            <a:r>
              <a:rPr lang="en-US" dirty="0"/>
              <a:t>from Oral Tradition</a:t>
            </a:r>
          </a:p>
          <a:p>
            <a:pPr lvl="1"/>
            <a:r>
              <a:rPr lang="en-US" i="1" u="sng" dirty="0">
                <a:solidFill>
                  <a:srgbClr val="CC3300"/>
                </a:solidFill>
              </a:rPr>
              <a:t>historical</a:t>
            </a:r>
            <a:endParaRPr lang="en-US" dirty="0">
              <a:solidFill>
                <a:srgbClr val="CC3300"/>
              </a:solidFill>
            </a:endParaRPr>
          </a:p>
          <a:p>
            <a:pPr lvl="2"/>
            <a:r>
              <a:rPr lang="en-US" dirty="0"/>
              <a:t>myths = only type of “history” they had</a:t>
            </a:r>
          </a:p>
          <a:p>
            <a:pPr lvl="1"/>
            <a:r>
              <a:rPr lang="en-US" i="1" u="sng" dirty="0">
                <a:solidFill>
                  <a:srgbClr val="CC3300"/>
                </a:solidFill>
              </a:rPr>
              <a:t>poetical</a:t>
            </a:r>
            <a:endParaRPr lang="en-US" dirty="0">
              <a:solidFill>
                <a:srgbClr val="CC3300"/>
              </a:solidFill>
            </a:endParaRPr>
          </a:p>
          <a:p>
            <a:pPr lvl="2"/>
            <a:r>
              <a:rPr lang="en-US" dirty="0"/>
              <a:t>characters = symbols of human existence (death, ambitions, fears, …)</a:t>
            </a:r>
          </a:p>
          <a:p>
            <a:pPr lvl="1"/>
            <a:r>
              <a:rPr lang="en-US" i="1" u="sng" dirty="0">
                <a:solidFill>
                  <a:srgbClr val="CC3300"/>
                </a:solidFill>
              </a:rPr>
              <a:t>religious</a:t>
            </a:r>
            <a:endParaRPr lang="en-US" dirty="0">
              <a:solidFill>
                <a:srgbClr val="CC3300"/>
              </a:solidFill>
            </a:endParaRPr>
          </a:p>
          <a:p>
            <a:pPr lvl="2"/>
            <a:r>
              <a:rPr lang="en-US" dirty="0"/>
              <a:t>relationship of the gods to men</a:t>
            </a:r>
          </a:p>
          <a:p>
            <a:pPr lvl="2"/>
            <a:r>
              <a:rPr lang="en-US" dirty="0"/>
              <a:t>explore the mysteries of divine purpose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202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PLAYS</a:t>
            </a:r>
            <a:r>
              <a:rPr lang="en-US" dirty="0" smtClean="0">
                <a:solidFill>
                  <a:srgbClr val="660066"/>
                </a:solidFill>
              </a:rPr>
              <a:t>: Comedy</a:t>
            </a:r>
            <a:endParaRPr lang="en-US" dirty="0">
              <a:solidFill>
                <a:srgbClr val="660066"/>
              </a:solidFill>
            </a:endParaRPr>
          </a:p>
          <a:p>
            <a:r>
              <a:rPr lang="en-US" dirty="0" smtClean="0"/>
              <a:t>at </a:t>
            </a:r>
            <a:r>
              <a:rPr lang="en-US" dirty="0"/>
              <a:t>the </a:t>
            </a:r>
            <a:r>
              <a:rPr lang="en-US" dirty="0">
                <a:solidFill>
                  <a:srgbClr val="006600"/>
                </a:solidFill>
              </a:rPr>
              <a:t>end</a:t>
            </a:r>
            <a:r>
              <a:rPr lang="en-US" dirty="0"/>
              <a:t> of the day</a:t>
            </a:r>
          </a:p>
          <a:p>
            <a:r>
              <a:rPr lang="en-US" dirty="0">
                <a:solidFill>
                  <a:srgbClr val="C00000"/>
                </a:solidFill>
              </a:rPr>
              <a:t>satyr play</a:t>
            </a:r>
          </a:p>
          <a:p>
            <a:r>
              <a:rPr lang="en-US" dirty="0"/>
              <a:t>related to the themes of the Tragedies</a:t>
            </a:r>
          </a:p>
          <a:p>
            <a:r>
              <a:rPr lang="en-US" dirty="0"/>
              <a:t>Topic = </a:t>
            </a:r>
            <a:endParaRPr lang="en-US" dirty="0" smtClean="0"/>
          </a:p>
          <a:p>
            <a:pPr lvl="1"/>
            <a:r>
              <a:rPr lang="en-US" dirty="0" smtClean="0"/>
              <a:t>treatment </a:t>
            </a:r>
            <a:r>
              <a:rPr lang="en-US" dirty="0"/>
              <a:t>of </a:t>
            </a:r>
            <a:r>
              <a:rPr lang="en-US" dirty="0">
                <a:solidFill>
                  <a:srgbClr val="C00000"/>
                </a:solidFill>
              </a:rPr>
              <a:t>contemporary</a:t>
            </a:r>
            <a:r>
              <a:rPr lang="en-US" dirty="0"/>
              <a:t> themes, issues, people</a:t>
            </a:r>
          </a:p>
          <a:p>
            <a:pPr lvl="1"/>
            <a:r>
              <a:rPr lang="en-US" dirty="0"/>
              <a:t>often ridiculing current person</a:t>
            </a:r>
          </a:p>
          <a:p>
            <a:pPr lvl="1"/>
            <a:r>
              <a:rPr lang="en-US" dirty="0"/>
              <a:t>ribald, frank “</a:t>
            </a:r>
            <a:r>
              <a:rPr lang="en-US" dirty="0">
                <a:solidFill>
                  <a:srgbClr val="C00000"/>
                </a:solidFill>
              </a:rPr>
              <a:t>social satire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1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/>
              <a:t>landscape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mountains</a:t>
            </a:r>
          </a:p>
          <a:p>
            <a:pPr lvl="1"/>
            <a:r>
              <a:rPr lang="en-US" sz="2400" dirty="0"/>
              <a:t>plains</a:t>
            </a:r>
          </a:p>
          <a:p>
            <a:pPr lvl="1"/>
            <a:r>
              <a:rPr lang="en-US" sz="2400" dirty="0"/>
              <a:t>1/3 of Greece is/was </a:t>
            </a:r>
            <a:r>
              <a:rPr lang="en-US" sz="2400" dirty="0">
                <a:solidFill>
                  <a:srgbClr val="C00000"/>
                </a:solidFill>
              </a:rPr>
              <a:t>rock </a:t>
            </a:r>
            <a:endParaRPr lang="en-US" sz="2400" dirty="0" smtClean="0">
              <a:solidFill>
                <a:srgbClr val="C00000"/>
              </a:solidFill>
            </a:endParaRPr>
          </a:p>
          <a:p>
            <a:pPr lvl="2"/>
            <a:r>
              <a:rPr lang="en-US" dirty="0" smtClean="0"/>
              <a:t>(</a:t>
            </a:r>
            <a:r>
              <a:rPr lang="en-US" dirty="0"/>
              <a:t>can’t grow/graze)</a:t>
            </a:r>
          </a:p>
          <a:p>
            <a:pPr lvl="1"/>
            <a:r>
              <a:rPr lang="en-US" sz="2400" dirty="0"/>
              <a:t>desolation, separation, isolation</a:t>
            </a:r>
          </a:p>
          <a:p>
            <a:pPr lvl="2"/>
            <a:r>
              <a:rPr lang="en-US" dirty="0"/>
              <a:t>customs, laws, traditions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ANCIENT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US" u="sng" dirty="0">
                <a:solidFill>
                  <a:srgbClr val="660066"/>
                </a:solidFill>
              </a:rPr>
              <a:t>PLAYS</a:t>
            </a:r>
            <a:r>
              <a:rPr lang="en-US" dirty="0" smtClean="0">
                <a:solidFill>
                  <a:srgbClr val="660066"/>
                </a:solidFill>
              </a:rPr>
              <a:t>:  Attributes</a:t>
            </a:r>
            <a:endParaRPr lang="en-US" dirty="0"/>
          </a:p>
          <a:p>
            <a:r>
              <a:rPr lang="en-US" sz="2600" dirty="0"/>
              <a:t>(1) </a:t>
            </a:r>
            <a:r>
              <a:rPr lang="en-US" sz="2600" i="1" u="sng" dirty="0"/>
              <a:t>religious</a:t>
            </a:r>
            <a:r>
              <a:rPr lang="en-US" sz="2600" i="1" dirty="0"/>
              <a:t> </a:t>
            </a:r>
          </a:p>
          <a:p>
            <a:pPr lvl="1"/>
            <a:r>
              <a:rPr lang="en-US" dirty="0"/>
              <a:t>to honor </a:t>
            </a:r>
            <a:r>
              <a:rPr lang="en-US" dirty="0">
                <a:solidFill>
                  <a:srgbClr val="006600"/>
                </a:solidFill>
              </a:rPr>
              <a:t>Dionysus</a:t>
            </a:r>
          </a:p>
          <a:p>
            <a:r>
              <a:rPr lang="en-US" sz="2600" dirty="0"/>
              <a:t>(2) </a:t>
            </a:r>
            <a:r>
              <a:rPr lang="en-US" sz="2600" i="1" u="sng" dirty="0"/>
              <a:t>civic</a:t>
            </a:r>
            <a:r>
              <a:rPr lang="en-US" sz="2600" i="1" dirty="0"/>
              <a:t> </a:t>
            </a:r>
          </a:p>
          <a:p>
            <a:pPr lvl="1"/>
            <a:r>
              <a:rPr lang="en-US" dirty="0"/>
              <a:t>competition between tribes</a:t>
            </a:r>
          </a:p>
          <a:p>
            <a:pPr lvl="1"/>
            <a:r>
              <a:rPr lang="en-US" dirty="0"/>
              <a:t>civic </a:t>
            </a:r>
            <a:r>
              <a:rPr lang="en-US" dirty="0">
                <a:solidFill>
                  <a:srgbClr val="006600"/>
                </a:solidFill>
              </a:rPr>
              <a:t>duty &amp; pride</a:t>
            </a:r>
          </a:p>
          <a:p>
            <a:r>
              <a:rPr lang="en-US" sz="2600" dirty="0"/>
              <a:t>(3) </a:t>
            </a:r>
            <a:r>
              <a:rPr lang="en-US" sz="2600" i="1" u="sng" dirty="0"/>
              <a:t>political</a:t>
            </a:r>
            <a:r>
              <a:rPr lang="en-US" sz="2600" i="1" dirty="0"/>
              <a:t> </a:t>
            </a:r>
          </a:p>
          <a:p>
            <a:pPr lvl="1"/>
            <a:r>
              <a:rPr lang="en-US" dirty="0"/>
              <a:t>war orphans</a:t>
            </a:r>
          </a:p>
          <a:p>
            <a:pPr lvl="1"/>
            <a:r>
              <a:rPr lang="en-US" dirty="0"/>
              <a:t>democratic attributes</a:t>
            </a:r>
          </a:p>
          <a:p>
            <a:pPr lvl="1"/>
            <a:r>
              <a:rPr lang="en-US" u="sng" dirty="0"/>
              <a:t>Theater = </a:t>
            </a:r>
            <a:r>
              <a:rPr lang="en-US" i="1" u="sng" dirty="0">
                <a:solidFill>
                  <a:srgbClr val="C00000"/>
                </a:solidFill>
              </a:rPr>
              <a:t>Democratic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r>
              <a:rPr lang="en-US" dirty="0"/>
              <a:t>inclusive</a:t>
            </a:r>
          </a:p>
          <a:p>
            <a:pPr lvl="2"/>
            <a:r>
              <a:rPr lang="en-US" dirty="0"/>
              <a:t>prizes awarded by 10 judges</a:t>
            </a:r>
          </a:p>
          <a:p>
            <a:pPr lvl="2"/>
            <a:r>
              <a:rPr lang="en-US" dirty="0"/>
              <a:t>judges = elected at start by lots</a:t>
            </a:r>
          </a:p>
          <a:p>
            <a:pPr lvl="2"/>
            <a:r>
              <a:rPr lang="en-US" dirty="0"/>
              <a:t>judges = sworn to impartiality</a:t>
            </a:r>
          </a:p>
          <a:p>
            <a:pPr lvl="2"/>
            <a:r>
              <a:rPr lang="en-US" dirty="0"/>
              <a:t>attendance = part of civic duty &amp; pride</a:t>
            </a:r>
          </a:p>
          <a:p>
            <a:pPr lvl="2"/>
            <a:r>
              <a:rPr lang="en-US" dirty="0"/>
              <a:t>chorus = 50 men (5 from each of the 10 tribes of Attica)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CITY DIONYSUS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316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cap="all" dirty="0">
                <a:solidFill>
                  <a:srgbClr val="660066"/>
                </a:solidFill>
              </a:rPr>
              <a:t>Peloponnesian Wars:</a:t>
            </a:r>
            <a:endParaRPr lang="en-US" dirty="0">
              <a:solidFill>
                <a:srgbClr val="660066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431-404</a:t>
            </a:r>
            <a:r>
              <a:rPr lang="en-US" dirty="0"/>
              <a:t> BC</a:t>
            </a:r>
          </a:p>
          <a:p>
            <a:pPr lvl="0"/>
            <a:r>
              <a:rPr lang="en-US" dirty="0">
                <a:solidFill>
                  <a:srgbClr val="006600"/>
                </a:solidFill>
              </a:rPr>
              <a:t>Athens</a:t>
            </a:r>
            <a:r>
              <a:rPr lang="en-US" dirty="0"/>
              <a:t> (&amp; allies) vs. </a:t>
            </a:r>
            <a:r>
              <a:rPr lang="en-US" dirty="0">
                <a:solidFill>
                  <a:srgbClr val="006600"/>
                </a:solidFill>
              </a:rPr>
              <a:t>Sparta</a:t>
            </a:r>
            <a:r>
              <a:rPr lang="en-US" dirty="0"/>
              <a:t> (&amp; allies)</a:t>
            </a:r>
          </a:p>
          <a:p>
            <a:pPr lvl="0"/>
            <a:r>
              <a:rPr lang="en-US" dirty="0"/>
              <a:t>tired of Athenian dominance</a:t>
            </a:r>
          </a:p>
          <a:p>
            <a:pPr lvl="0"/>
            <a:r>
              <a:rPr lang="en-US" dirty="0"/>
              <a:t>Athens surrenders by starvation </a:t>
            </a:r>
          </a:p>
          <a:p>
            <a:pPr lvl="0"/>
            <a:r>
              <a:rPr lang="en-US" dirty="0"/>
              <a:t>“pyrrhic victory” – both = too weak to defend themselves</a:t>
            </a:r>
          </a:p>
          <a:p>
            <a:pPr lvl="0"/>
            <a:r>
              <a:rPr lang="en-US" dirty="0">
                <a:solidFill>
                  <a:srgbClr val="CC3300"/>
                </a:solidFill>
              </a:rPr>
              <a:t>Macedonian Invasion </a:t>
            </a:r>
            <a:r>
              <a:rPr lang="en-US" dirty="0"/>
              <a:t>shortly thereafter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END of GOLDEN AGE in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027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i="1" dirty="0">
                <a:solidFill>
                  <a:srgbClr val="CC3300"/>
                </a:solidFill>
              </a:rPr>
              <a:t>geographic</a:t>
            </a:r>
            <a:r>
              <a:rPr lang="en-US" dirty="0">
                <a:solidFill>
                  <a:srgbClr val="CC3300"/>
                </a:solidFill>
              </a:rPr>
              <a:t> </a:t>
            </a:r>
            <a:r>
              <a:rPr lang="en-US" dirty="0"/>
              <a:t>isolation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i="1" dirty="0" smtClean="0">
                <a:solidFill>
                  <a:srgbClr val="006600"/>
                </a:solidFill>
              </a:rPr>
              <a:t>political/cultural</a:t>
            </a:r>
            <a:r>
              <a:rPr lang="en-US" dirty="0" smtClean="0"/>
              <a:t> </a:t>
            </a:r>
            <a:r>
              <a:rPr lang="en-US" dirty="0"/>
              <a:t>individuation (city states)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i="1" dirty="0" smtClean="0">
                <a:solidFill>
                  <a:srgbClr val="660066"/>
                </a:solidFill>
              </a:rPr>
              <a:t>governmental</a:t>
            </a:r>
            <a:r>
              <a:rPr lang="en-US" dirty="0" smtClean="0">
                <a:solidFill>
                  <a:srgbClr val="660066"/>
                </a:solidFill>
              </a:rPr>
              <a:t> </a:t>
            </a:r>
            <a:r>
              <a:rPr lang="en-US" dirty="0"/>
              <a:t>decentralization   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</a:t>
            </a:r>
            <a:endParaRPr lang="en-US" dirty="0" smtClean="0"/>
          </a:p>
          <a:p>
            <a:pPr lvl="0"/>
            <a:r>
              <a:rPr lang="en-US" i="1" dirty="0" smtClean="0">
                <a:solidFill>
                  <a:srgbClr val="C00000"/>
                </a:solidFill>
              </a:rPr>
              <a:t>external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war &amp; </a:t>
            </a:r>
            <a:r>
              <a:rPr lang="en-US" i="1" dirty="0">
                <a:solidFill>
                  <a:srgbClr val="C00000"/>
                </a:solidFill>
              </a:rPr>
              <a:t>internal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competition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ANCIENT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u="sng" dirty="0"/>
              <a:t>staples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grain</a:t>
            </a:r>
          </a:p>
          <a:p>
            <a:pPr lvl="1"/>
            <a:r>
              <a:rPr lang="en-US" sz="2400" dirty="0"/>
              <a:t>olive</a:t>
            </a:r>
          </a:p>
          <a:p>
            <a:pPr lvl="1"/>
            <a:r>
              <a:rPr lang="en-US" sz="2400" dirty="0"/>
              <a:t>grape/vine </a:t>
            </a:r>
            <a:r>
              <a:rPr lang="en-US" sz="2400" dirty="0" smtClean="0"/>
              <a:t>(*</a:t>
            </a:r>
            <a:r>
              <a:rPr lang="en-US" sz="2400" dirty="0" smtClean="0">
                <a:solidFill>
                  <a:srgbClr val="C00000"/>
                </a:solidFill>
              </a:rPr>
              <a:t>DIONYSUS*</a:t>
            </a:r>
            <a:r>
              <a:rPr lang="en-US" sz="2400" dirty="0" smtClean="0"/>
              <a:t>)</a:t>
            </a:r>
            <a:endParaRPr lang="en-US" sz="2400" dirty="0"/>
          </a:p>
          <a:p>
            <a:pPr lvl="1"/>
            <a:r>
              <a:rPr lang="en-US" sz="2400" dirty="0"/>
              <a:t>fish</a:t>
            </a:r>
          </a:p>
          <a:p>
            <a:pPr lvl="0"/>
            <a:r>
              <a:rPr lang="en-US" u="sng" dirty="0"/>
              <a:t>sea</a:t>
            </a:r>
            <a:r>
              <a:rPr lang="en-US" dirty="0"/>
              <a:t>:</a:t>
            </a:r>
          </a:p>
          <a:p>
            <a:pPr lvl="1"/>
            <a:r>
              <a:rPr lang="en-US" sz="2400" dirty="0"/>
              <a:t>easier means of travel</a:t>
            </a:r>
          </a:p>
          <a:p>
            <a:pPr lvl="1"/>
            <a:r>
              <a:rPr lang="en-US" sz="2400" dirty="0"/>
              <a:t>fish</a:t>
            </a:r>
          </a:p>
          <a:p>
            <a:pPr lvl="1"/>
            <a:r>
              <a:rPr lang="en-US" sz="2400" dirty="0"/>
              <a:t>city-states = “</a:t>
            </a:r>
            <a:r>
              <a:rPr lang="en-US" sz="2400" dirty="0">
                <a:solidFill>
                  <a:srgbClr val="006600"/>
                </a:solidFill>
              </a:rPr>
              <a:t>like frogs […] around a pond</a:t>
            </a:r>
            <a:r>
              <a:rPr lang="en-US" sz="2400" dirty="0"/>
              <a:t>” (</a:t>
            </a:r>
            <a:r>
              <a:rPr lang="en-US" sz="2400" dirty="0">
                <a:solidFill>
                  <a:srgbClr val="C00000"/>
                </a:solidFill>
              </a:rPr>
              <a:t>Plato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strong navy (</a:t>
            </a:r>
            <a:r>
              <a:rPr lang="en-US" sz="2400" dirty="0">
                <a:solidFill>
                  <a:srgbClr val="C00000"/>
                </a:solidFill>
              </a:rPr>
              <a:t>Athens</a:t>
            </a:r>
            <a:r>
              <a:rPr lang="en-US" sz="2400" dirty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ANCIENT GREECE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49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/>
              <a:t>First Invasion</a:t>
            </a:r>
            <a:r>
              <a:rPr lang="en-US" dirty="0"/>
              <a:t>: Darius the Great </a:t>
            </a:r>
          </a:p>
          <a:p>
            <a:pPr lvl="1"/>
            <a:r>
              <a:rPr lang="en-US" sz="2400" dirty="0"/>
              <a:t>Battle of Marathon (</a:t>
            </a:r>
            <a:r>
              <a:rPr lang="en-US" sz="2400" dirty="0">
                <a:solidFill>
                  <a:srgbClr val="C00000"/>
                </a:solidFill>
              </a:rPr>
              <a:t>490 BC</a:t>
            </a:r>
            <a:r>
              <a:rPr lang="en-US" sz="2400" dirty="0"/>
              <a:t>), Athenian victory</a:t>
            </a:r>
          </a:p>
          <a:p>
            <a:pPr lvl="0"/>
            <a:endParaRPr lang="en-US" u="sng" dirty="0" smtClean="0"/>
          </a:p>
          <a:p>
            <a:pPr lvl="0"/>
            <a:r>
              <a:rPr lang="en-US" u="sng" dirty="0" smtClean="0"/>
              <a:t>Second </a:t>
            </a:r>
            <a:r>
              <a:rPr lang="en-US" u="sng" dirty="0"/>
              <a:t>Invasion</a:t>
            </a:r>
            <a:r>
              <a:rPr lang="en-US" dirty="0"/>
              <a:t>:  Xerxes I </a:t>
            </a:r>
          </a:p>
          <a:p>
            <a:pPr lvl="1"/>
            <a:r>
              <a:rPr lang="en-US" sz="2400" dirty="0"/>
              <a:t>(</a:t>
            </a:r>
            <a:r>
              <a:rPr lang="en-US" sz="2400" dirty="0">
                <a:solidFill>
                  <a:srgbClr val="C00000"/>
                </a:solidFill>
              </a:rPr>
              <a:t>480 BC</a:t>
            </a:r>
            <a:r>
              <a:rPr lang="en-US" sz="2400" dirty="0"/>
              <a:t>)</a:t>
            </a:r>
          </a:p>
          <a:p>
            <a:pPr lvl="1"/>
            <a:r>
              <a:rPr lang="en-US" sz="2400" dirty="0"/>
              <a:t>Darius’ son, successor</a:t>
            </a:r>
          </a:p>
          <a:p>
            <a:pPr lvl="1"/>
            <a:r>
              <a:rPr lang="en-US" sz="2400" dirty="0"/>
              <a:t>Battle of Thermopylae </a:t>
            </a:r>
            <a:endParaRPr lang="en-US" sz="2400" dirty="0" smtClean="0"/>
          </a:p>
          <a:p>
            <a:pPr lvl="2"/>
            <a:r>
              <a:rPr lang="en-US" dirty="0" smtClean="0"/>
              <a:t>(</a:t>
            </a:r>
            <a:r>
              <a:rPr lang="en-US" dirty="0"/>
              <a:t>Leonidas &amp; the 300 Spartans)</a:t>
            </a:r>
          </a:p>
          <a:p>
            <a:pPr lvl="1"/>
            <a:r>
              <a:rPr lang="en-US" sz="2400" dirty="0"/>
              <a:t>Battle of Salamis (greatest naval battle)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cap="all" dirty="0"/>
              <a:t>Persian Invasion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28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city = burnt by Persian during war</a:t>
            </a:r>
          </a:p>
          <a:p>
            <a:pPr lvl="0"/>
            <a:r>
              <a:rPr lang="en-US" dirty="0"/>
              <a:t>naval superpower</a:t>
            </a:r>
          </a:p>
          <a:p>
            <a:pPr lvl="0"/>
            <a:r>
              <a:rPr lang="en-US" dirty="0"/>
              <a:t>relatively free of eastern domination (Persian Empire) </a:t>
            </a:r>
            <a:r>
              <a:rPr lang="en-US" dirty="0">
                <a:sym typeface="Wingdings"/>
              </a:rPr>
              <a:t></a:t>
            </a:r>
            <a:endParaRPr lang="en-US" dirty="0"/>
          </a:p>
          <a:p>
            <a:pPr lvl="0"/>
            <a:r>
              <a:rPr lang="en-US" dirty="0"/>
              <a:t>relatively unified Greece</a:t>
            </a:r>
          </a:p>
          <a:p>
            <a:pPr lvl="0"/>
            <a:r>
              <a:rPr lang="en-US" dirty="0"/>
              <a:t>celebration</a:t>
            </a:r>
          </a:p>
          <a:p>
            <a:pPr lvl="1"/>
            <a:r>
              <a:rPr lang="en-US" sz="2400" dirty="0"/>
              <a:t>young </a:t>
            </a:r>
            <a:r>
              <a:rPr lang="en-US" sz="2400" dirty="0">
                <a:solidFill>
                  <a:srgbClr val="C00000"/>
                </a:solidFill>
              </a:rPr>
              <a:t>Sophocles</a:t>
            </a:r>
            <a:r>
              <a:rPr lang="en-US" sz="2400" dirty="0"/>
              <a:t> led Chorus </a:t>
            </a:r>
          </a:p>
          <a:p>
            <a:pPr lvl="1"/>
            <a:r>
              <a:rPr lang="en-US" sz="2400" dirty="0"/>
              <a:t>see Chorus in </a:t>
            </a:r>
            <a:r>
              <a:rPr lang="en-US" sz="2400" u="sng" dirty="0">
                <a:solidFill>
                  <a:srgbClr val="C00000"/>
                </a:solidFill>
              </a:rPr>
              <a:t>Antigone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/>
              <a:t>for tone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ATHENS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658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u="sng" dirty="0" smtClean="0"/>
              <a:t>Athens = Greek </a:t>
            </a:r>
            <a:r>
              <a:rPr lang="en-US" u="sng" dirty="0"/>
              <a:t>center </a:t>
            </a:r>
            <a:endParaRPr lang="en-US" u="sng" dirty="0" smtClean="0"/>
          </a:p>
          <a:p>
            <a:pPr lvl="1"/>
            <a:r>
              <a:rPr lang="en-US" dirty="0" smtClean="0"/>
              <a:t>of </a:t>
            </a:r>
            <a:r>
              <a:rPr lang="en-US" i="1" dirty="0"/>
              <a:t>culture, art, intellectual development, philosophy</a:t>
            </a:r>
          </a:p>
          <a:p>
            <a:pPr lvl="0"/>
            <a:r>
              <a:rPr lang="en-US" dirty="0"/>
              <a:t>demanded tribute from allies</a:t>
            </a:r>
          </a:p>
          <a:p>
            <a:pPr lvl="1"/>
            <a:r>
              <a:rPr lang="en-US" sz="2400" dirty="0"/>
              <a:t>money</a:t>
            </a:r>
          </a:p>
          <a:p>
            <a:pPr lvl="1"/>
            <a:r>
              <a:rPr lang="en-US" sz="2400" dirty="0"/>
              <a:t>ships</a:t>
            </a:r>
          </a:p>
          <a:p>
            <a:pPr lvl="1"/>
            <a:r>
              <a:rPr lang="en-US" sz="2400" dirty="0"/>
              <a:t>once voluntary/necessary, now compulsory </a:t>
            </a:r>
          </a:p>
          <a:p>
            <a:pPr lvl="0"/>
            <a:r>
              <a:rPr lang="en-US" dirty="0"/>
              <a:t>money used to fund</a:t>
            </a:r>
          </a:p>
          <a:p>
            <a:pPr lvl="1"/>
            <a:r>
              <a:rPr lang="en-US" sz="2400" dirty="0"/>
              <a:t>navy</a:t>
            </a:r>
          </a:p>
          <a:p>
            <a:pPr lvl="1"/>
            <a:r>
              <a:rPr lang="en-US" sz="2400" dirty="0"/>
              <a:t>architecture</a:t>
            </a:r>
          </a:p>
          <a:p>
            <a:pPr lvl="1"/>
            <a:r>
              <a:rPr lang="en-US" sz="2400" dirty="0"/>
              <a:t>public festivals  </a:t>
            </a:r>
            <a:r>
              <a:rPr lang="en-US" sz="2400" dirty="0">
                <a:sym typeface="Wingdings"/>
              </a:rPr>
              <a:t></a:t>
            </a:r>
            <a:endParaRPr lang="en-US" sz="2400" dirty="0"/>
          </a:p>
          <a:p>
            <a:pPr lvl="2"/>
            <a:r>
              <a:rPr lang="en-US" dirty="0">
                <a:solidFill>
                  <a:srgbClr val="C00000"/>
                </a:solidFill>
              </a:rPr>
              <a:t>(1) RURAL DIONYSUS </a:t>
            </a:r>
          </a:p>
          <a:p>
            <a:pPr lvl="2"/>
            <a:r>
              <a:rPr lang="en-US" dirty="0">
                <a:solidFill>
                  <a:srgbClr val="C00000"/>
                </a:solidFill>
              </a:rPr>
              <a:t>(2) LENAEA </a:t>
            </a:r>
          </a:p>
          <a:p>
            <a:pPr lvl="2"/>
            <a:r>
              <a:rPr lang="en-US" u="sng" dirty="0">
                <a:solidFill>
                  <a:srgbClr val="C00000"/>
                </a:solidFill>
              </a:rPr>
              <a:t>(3) CITY DIONYSIA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ATHENS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5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225</TotalTime>
  <Words>1932</Words>
  <Application>Microsoft Office PowerPoint</Application>
  <PresentationFormat>On-screen Show (4:3)</PresentationFormat>
  <Paragraphs>401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Hardcover</vt:lpstr>
      <vt:lpstr>BIRTH of DRAMA</vt:lpstr>
      <vt:lpstr>ANCIENT GREECE</vt:lpstr>
      <vt:lpstr>ANCIENT GREECE</vt:lpstr>
      <vt:lpstr>ANCIENT GREECE</vt:lpstr>
      <vt:lpstr>ANCIENT GREECE</vt:lpstr>
      <vt:lpstr>ANCIENT GREECE</vt:lpstr>
      <vt:lpstr>Persian Invasion</vt:lpstr>
      <vt:lpstr>ATHENS</vt:lpstr>
      <vt:lpstr>ATHENS</vt:lpstr>
      <vt:lpstr>3 MAIN FESTIVALS </vt:lpstr>
      <vt:lpstr>3 MAIN FESTIVALS </vt:lpstr>
      <vt:lpstr>3 MAIN FESTIVALS 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CITY DIONYSUS</vt:lpstr>
      <vt:lpstr>END of GOLDEN AGE in GREECE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of DRAMA</dc:title>
  <dc:creator>JMD27</dc:creator>
  <cp:lastModifiedBy>JMD27</cp:lastModifiedBy>
  <cp:revision>9</cp:revision>
  <dcterms:created xsi:type="dcterms:W3CDTF">2014-02-05T17:51:26Z</dcterms:created>
  <dcterms:modified xsi:type="dcterms:W3CDTF">2014-02-05T21:37:19Z</dcterms:modified>
</cp:coreProperties>
</file>