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70" r:id="rId6"/>
    <p:sldId id="267" r:id="rId7"/>
    <p:sldId id="260" r:id="rId8"/>
    <p:sldId id="263" r:id="rId9"/>
    <p:sldId id="264" r:id="rId10"/>
    <p:sldId id="265" r:id="rId11"/>
    <p:sldId id="266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4CD21-191E-4A00-89E6-157EC12DD84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69B31-8CE9-4E3C-9907-4C6D346B8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/>
          <a:lstStyle>
            <a:lvl1pPr>
              <a:defRPr b="1">
                <a:solidFill>
                  <a:srgbClr val="000066"/>
                </a:solidFill>
              </a:defRPr>
            </a:lvl1pPr>
            <a:lvl2pPr>
              <a:defRPr b="1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457200" cy="365125"/>
          </a:xfrm>
        </p:spPr>
        <p:txBody>
          <a:bodyPr/>
          <a:lstStyle>
            <a:lvl1pPr>
              <a:defRPr b="1"/>
            </a:lvl1pPr>
          </a:lstStyle>
          <a:p>
            <a:fld id="{0EA3BA2E-B91C-4D09-909F-A7CC9AF11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EA3BA2E-B91C-4D09-909F-A7CC9AF11E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ANTIGONE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/>
              <a:t>BACKGROUND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0251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Curse of the gods on House of Laius </a:t>
            </a:r>
          </a:p>
          <a:p>
            <a:pPr lvl="2"/>
            <a:r>
              <a:rPr lang="en-US" dirty="0" smtClean="0"/>
              <a:t>Oedipus @ </a:t>
            </a:r>
            <a:r>
              <a:rPr lang="en-US" dirty="0" err="1" smtClean="0"/>
              <a:t>Colonus</a:t>
            </a:r>
            <a:endParaRPr lang="en-US" dirty="0" smtClean="0"/>
          </a:p>
          <a:p>
            <a:pPr lvl="3"/>
            <a:r>
              <a:rPr lang="en-US" sz="1600" dirty="0" smtClean="0"/>
              <a:t>rejoined </a:t>
            </a:r>
            <a:r>
              <a:rPr lang="en-US" sz="1600" dirty="0"/>
              <a:t>w/ </a:t>
            </a:r>
            <a:r>
              <a:rPr lang="en-US" sz="1600" dirty="0" err="1"/>
              <a:t>Ismene</a:t>
            </a:r>
            <a:r>
              <a:rPr lang="en-US" sz="1600" dirty="0"/>
              <a:t> (w/ news of oracle)</a:t>
            </a:r>
          </a:p>
          <a:p>
            <a:pPr lvl="3"/>
            <a:r>
              <a:rPr lang="en-US" sz="1600" dirty="0" smtClean="0"/>
              <a:t>oracle </a:t>
            </a:r>
            <a:r>
              <a:rPr lang="en-US" sz="1600" b="1" dirty="0"/>
              <a:t>prophecy</a:t>
            </a:r>
            <a:r>
              <a:rPr lang="en-US" sz="1600" dirty="0"/>
              <a:t> @ Oedipus’ corpse in Thebes = good</a:t>
            </a:r>
          </a:p>
          <a:p>
            <a:pPr lvl="3"/>
            <a:r>
              <a:rPr lang="en-US" sz="1600" dirty="0" smtClean="0"/>
              <a:t>visited </a:t>
            </a:r>
            <a:r>
              <a:rPr lang="en-US" sz="1600" dirty="0"/>
              <a:t>by Creon, </a:t>
            </a:r>
            <a:r>
              <a:rPr lang="en-US" sz="1600" dirty="0" err="1"/>
              <a:t>Polynices</a:t>
            </a:r>
            <a:r>
              <a:rPr lang="en-US" sz="1600" dirty="0"/>
              <a:t> – both w/ self-interest </a:t>
            </a:r>
          </a:p>
          <a:p>
            <a:pPr lvl="3"/>
            <a:r>
              <a:rPr lang="en-US" sz="1600" dirty="0" smtClean="0"/>
              <a:t>Oedipus </a:t>
            </a:r>
            <a:r>
              <a:rPr lang="en-US" sz="1600" dirty="0"/>
              <a:t>curses E&amp;P as traitors (</a:t>
            </a:r>
            <a:r>
              <a:rPr lang="en-US" sz="1600" i="1" dirty="0"/>
              <a:t>kill each in battle</a:t>
            </a:r>
            <a:r>
              <a:rPr lang="en-US" sz="1600" dirty="0"/>
              <a:t>)</a:t>
            </a:r>
          </a:p>
          <a:p>
            <a:pPr lvl="4"/>
            <a:r>
              <a:rPr lang="en-US" sz="1400" dirty="0" smtClean="0"/>
              <a:t>"</a:t>
            </a:r>
            <a:r>
              <a:rPr lang="en-US" sz="1400" dirty="0"/>
              <a:t>That city you will never storm, but first will fall, you and your </a:t>
            </a:r>
            <a:r>
              <a:rPr lang="en-US" sz="1400" dirty="0" smtClean="0"/>
              <a:t>brother</a:t>
            </a:r>
            <a:r>
              <a:rPr lang="en-US" sz="1400" dirty="0"/>
              <a:t>, </a:t>
            </a:r>
            <a:r>
              <a:rPr lang="en-US" sz="1400" dirty="0" smtClean="0"/>
              <a:t>blood-imbrued</a:t>
            </a:r>
            <a:r>
              <a:rPr lang="en-US" sz="1400" dirty="0"/>
              <a:t>. […] This curse I leave you as my last bequest: Never to win by arms your native land, nor return to Argos, but by a kinsman's hand to die and slay."</a:t>
            </a:r>
          </a:p>
          <a:p>
            <a:pPr lvl="3"/>
            <a:r>
              <a:rPr lang="en-US" sz="1600" dirty="0" smtClean="0"/>
              <a:t>Oedipus </a:t>
            </a:r>
            <a:r>
              <a:rPr lang="en-US" sz="1600" dirty="0"/>
              <a:t>dies, daughters return to Thebes to try to stop bloodshed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805548" cy="23774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91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Curse of the gods on House of Laius </a:t>
            </a:r>
          </a:p>
          <a:p>
            <a:pPr lvl="2"/>
            <a:r>
              <a:rPr lang="en-US" dirty="0" smtClean="0"/>
              <a:t>Civil War</a:t>
            </a:r>
          </a:p>
          <a:p>
            <a:pPr lvl="3"/>
            <a:r>
              <a:rPr lang="en-US" sz="1600" dirty="0" err="1"/>
              <a:t>Polynices</a:t>
            </a:r>
            <a:r>
              <a:rPr lang="en-US" sz="1600" dirty="0"/>
              <a:t>, Eteocles (older, younger</a:t>
            </a:r>
            <a:r>
              <a:rPr lang="en-US" sz="1600" dirty="0" smtClean="0"/>
              <a:t>) vie </a:t>
            </a:r>
            <a:r>
              <a:rPr lang="en-US" sz="1600" dirty="0"/>
              <a:t>for throne</a:t>
            </a:r>
          </a:p>
          <a:p>
            <a:pPr lvl="3"/>
            <a:r>
              <a:rPr lang="en-US" sz="1600" dirty="0" smtClean="0"/>
              <a:t>Eteocles </a:t>
            </a:r>
            <a:r>
              <a:rPr lang="en-US" sz="1600" dirty="0"/>
              <a:t>exiled </a:t>
            </a:r>
            <a:r>
              <a:rPr lang="en-US" sz="1600" dirty="0" err="1"/>
              <a:t>Polynices</a:t>
            </a:r>
            <a:r>
              <a:rPr lang="en-US" sz="1600" dirty="0"/>
              <a:t> (to Argos)</a:t>
            </a:r>
          </a:p>
          <a:p>
            <a:pPr lvl="3"/>
            <a:r>
              <a:rPr lang="en-US" sz="1600" dirty="0" err="1" smtClean="0"/>
              <a:t>Polynices</a:t>
            </a:r>
            <a:r>
              <a:rPr lang="en-US" sz="1600" dirty="0" smtClean="0"/>
              <a:t> </a:t>
            </a:r>
            <a:r>
              <a:rPr lang="en-US" sz="1600" dirty="0"/>
              <a:t>returns </a:t>
            </a:r>
            <a:r>
              <a:rPr lang="en-US" sz="1600" dirty="0" smtClean="0"/>
              <a:t>w/army </a:t>
            </a:r>
            <a:r>
              <a:rPr lang="en-US" sz="1600" dirty="0"/>
              <a:t>– 7 chieftains (“7 against Thebes”)</a:t>
            </a:r>
          </a:p>
          <a:p>
            <a:pPr lvl="3"/>
            <a:r>
              <a:rPr lang="en-US" sz="1600" dirty="0" err="1" smtClean="0"/>
              <a:t>Polynices</a:t>
            </a:r>
            <a:r>
              <a:rPr lang="en-US" sz="1600" dirty="0" smtClean="0"/>
              <a:t> </a:t>
            </a:r>
            <a:r>
              <a:rPr lang="en-US" sz="1600" dirty="0"/>
              <a:t>&amp; Eteocles kill each other in the ensuing battle </a:t>
            </a:r>
          </a:p>
          <a:p>
            <a:pPr lvl="3"/>
            <a:r>
              <a:rPr lang="en-US" sz="1600" dirty="0" smtClean="0"/>
              <a:t>Creon </a:t>
            </a:r>
            <a:r>
              <a:rPr lang="en-US" sz="1600" dirty="0"/>
              <a:t>= </a:t>
            </a:r>
            <a:endParaRPr lang="en-US" sz="1600" dirty="0" smtClean="0"/>
          </a:p>
          <a:p>
            <a:pPr lvl="4"/>
            <a:r>
              <a:rPr lang="en-US" sz="1400" dirty="0" smtClean="0"/>
              <a:t>king </a:t>
            </a:r>
            <a:r>
              <a:rPr lang="en-US" sz="1400" dirty="0"/>
              <a:t>of </a:t>
            </a:r>
            <a:r>
              <a:rPr lang="en-US" sz="1400" dirty="0" smtClean="0"/>
              <a:t>Thebes</a:t>
            </a:r>
          </a:p>
          <a:p>
            <a:pPr lvl="4"/>
            <a:r>
              <a:rPr lang="en-US" sz="1400" dirty="0" smtClean="0"/>
              <a:t>uncle to Antigone &amp; </a:t>
            </a:r>
            <a:r>
              <a:rPr lang="en-US" sz="1400" dirty="0" err="1" smtClean="0"/>
              <a:t>Ismene</a:t>
            </a:r>
            <a:endParaRPr lang="en-US" sz="1400" dirty="0"/>
          </a:p>
          <a:p>
            <a:pPr lvl="4"/>
            <a:r>
              <a:rPr lang="en-US" sz="1400" dirty="0" smtClean="0"/>
              <a:t>soon </a:t>
            </a:r>
            <a:r>
              <a:rPr lang="en-US" sz="1400" dirty="0"/>
              <a:t>to be </a:t>
            </a:r>
            <a:r>
              <a:rPr lang="en-US" sz="1400" dirty="0" smtClean="0"/>
              <a:t>father-in-law to Antigone</a:t>
            </a:r>
          </a:p>
          <a:p>
            <a:pPr lvl="4"/>
            <a:r>
              <a:rPr lang="en-US" sz="1400" dirty="0" smtClean="0"/>
              <a:t>father of </a:t>
            </a:r>
            <a:r>
              <a:rPr lang="en-US" sz="1400" dirty="0" err="1" smtClean="0"/>
              <a:t>Haemon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 descr="https://sp3.yimg.com/ib/th?id=H.4540206884981719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5" y="1524000"/>
            <a:ext cx="2430682" cy="128016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21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OPENING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royal house of </a:t>
            </a:r>
            <a:r>
              <a:rPr lang="en-US" cap="all" dirty="0" smtClean="0">
                <a:solidFill>
                  <a:srgbClr val="FF0000"/>
                </a:solidFill>
              </a:rPr>
              <a:t>Thebes</a:t>
            </a:r>
            <a:r>
              <a:rPr lang="en-US" dirty="0" smtClean="0"/>
              <a:t>. It is still </a:t>
            </a:r>
            <a:r>
              <a:rPr lang="en-US" u="sng" dirty="0" smtClean="0"/>
              <a:t>night</a:t>
            </a:r>
            <a:r>
              <a:rPr lang="en-US" dirty="0" smtClean="0"/>
              <a:t>, and the </a:t>
            </a:r>
            <a:r>
              <a:rPr lang="en-US" u="sng" dirty="0" smtClean="0"/>
              <a:t>invading armies </a:t>
            </a:r>
            <a:r>
              <a:rPr lang="en-US" dirty="0" smtClean="0"/>
              <a:t>have just been driven from the city. Fighting on opposite sides, the sons of Oedipus - </a:t>
            </a:r>
            <a:r>
              <a:rPr lang="en-US" cap="all" dirty="0" smtClean="0">
                <a:solidFill>
                  <a:srgbClr val="FF0000"/>
                </a:solidFill>
              </a:rPr>
              <a:t>Eteocles</a:t>
            </a:r>
            <a:r>
              <a:rPr lang="en-US" dirty="0" smtClean="0"/>
              <a:t> and </a:t>
            </a:r>
            <a:r>
              <a:rPr lang="en-US" cap="all" dirty="0" err="1" smtClean="0">
                <a:solidFill>
                  <a:srgbClr val="FF0000"/>
                </a:solidFill>
              </a:rPr>
              <a:t>Polynices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have killed each other in combat. Their uncle – Creon – is now king of Thebes.</a:t>
            </a:r>
          </a:p>
          <a:p>
            <a:pPr lvl="1"/>
            <a:r>
              <a:rPr lang="en-US" dirty="0" smtClean="0"/>
              <a:t>Enter </a:t>
            </a:r>
            <a:r>
              <a:rPr lang="en-US" cap="all" dirty="0" smtClean="0">
                <a:solidFill>
                  <a:srgbClr val="FF0000"/>
                </a:solidFill>
              </a:rPr>
              <a:t>Antigone</a:t>
            </a:r>
            <a:r>
              <a:rPr lang="en-US" dirty="0" smtClean="0"/>
              <a:t>, </a:t>
            </a:r>
            <a:r>
              <a:rPr lang="en-US" u="sng" dirty="0" smtClean="0"/>
              <a:t>slipping</a:t>
            </a:r>
            <a:r>
              <a:rPr lang="en-US" dirty="0" smtClean="0"/>
              <a:t> through the central doors of the palace. She </a:t>
            </a:r>
            <a:r>
              <a:rPr lang="en-US" u="sng" dirty="0" smtClean="0"/>
              <a:t>motions</a:t>
            </a:r>
            <a:r>
              <a:rPr lang="en-US" dirty="0" smtClean="0"/>
              <a:t> to her sister – </a:t>
            </a:r>
            <a:r>
              <a:rPr lang="en-US" cap="all" dirty="0" err="1" smtClean="0">
                <a:solidFill>
                  <a:srgbClr val="FF0000"/>
                </a:solidFill>
              </a:rPr>
              <a:t>Ismene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who follows her </a:t>
            </a:r>
            <a:r>
              <a:rPr lang="en-US" u="sng" dirty="0" smtClean="0"/>
              <a:t>cautiously</a:t>
            </a:r>
            <a:r>
              <a:rPr lang="en-US" dirty="0" smtClean="0"/>
              <a:t> toward an altar at the center of the stage.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3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OPENING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Setting –</a:t>
            </a:r>
          </a:p>
          <a:p>
            <a:pPr lvl="2"/>
            <a:r>
              <a:rPr lang="en-US" dirty="0" smtClean="0"/>
              <a:t>nighttime</a:t>
            </a:r>
          </a:p>
          <a:p>
            <a:pPr lvl="2"/>
            <a:r>
              <a:rPr lang="en-US" dirty="0" smtClean="0"/>
              <a:t>immediately after a civil war</a:t>
            </a:r>
          </a:p>
          <a:p>
            <a:pPr lvl="2"/>
            <a:r>
              <a:rPr lang="en-US" dirty="0" smtClean="0"/>
              <a:t>brothers just fought &amp; killed each other</a:t>
            </a:r>
          </a:p>
          <a:p>
            <a:pPr lvl="2"/>
            <a:r>
              <a:rPr lang="en-US" dirty="0" smtClean="0"/>
              <a:t>no clear king – not through primogeniture</a:t>
            </a:r>
          </a:p>
          <a:p>
            <a:pPr lvl="1"/>
            <a:r>
              <a:rPr lang="en-US" dirty="0" smtClean="0"/>
              <a:t>Actions –</a:t>
            </a:r>
          </a:p>
          <a:p>
            <a:pPr lvl="2"/>
            <a:r>
              <a:rPr lang="en-US" i="1" dirty="0" smtClean="0"/>
              <a:t>slipping</a:t>
            </a:r>
            <a:r>
              <a:rPr lang="en-US" i="1" dirty="0"/>
              <a:t>, motions, cautiously</a:t>
            </a:r>
          </a:p>
          <a:p>
            <a:pPr lvl="1"/>
            <a:r>
              <a:rPr lang="en-US" dirty="0"/>
              <a:t>Mood </a:t>
            </a:r>
            <a:r>
              <a:rPr lang="en-US" dirty="0" smtClean="0"/>
              <a:t>(Setting + Actions) –</a:t>
            </a:r>
          </a:p>
          <a:p>
            <a:pPr lvl="2"/>
            <a:r>
              <a:rPr lang="en-US" dirty="0" smtClean="0"/>
              <a:t>fear, tension, danger, unease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9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BIOGRAPHY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c.496 BC - c.406 </a:t>
            </a:r>
            <a:r>
              <a:rPr lang="en-US" dirty="0" smtClean="0"/>
              <a:t>BC</a:t>
            </a:r>
          </a:p>
          <a:p>
            <a:pPr lvl="1"/>
            <a:r>
              <a:rPr lang="en-US" dirty="0"/>
              <a:t>born in </a:t>
            </a:r>
            <a:r>
              <a:rPr lang="en-US" dirty="0" err="1"/>
              <a:t>Colonus</a:t>
            </a:r>
            <a:endParaRPr lang="en-US" dirty="0"/>
          </a:p>
          <a:p>
            <a:pPr lvl="2"/>
            <a:r>
              <a:rPr lang="en-US" dirty="0" smtClean="0"/>
              <a:t>north-west </a:t>
            </a:r>
            <a:r>
              <a:rPr lang="en-US" dirty="0"/>
              <a:t>of </a:t>
            </a:r>
            <a:r>
              <a:rPr lang="en-US" dirty="0" smtClean="0"/>
              <a:t>Athens</a:t>
            </a:r>
          </a:p>
          <a:p>
            <a:pPr lvl="2"/>
            <a:r>
              <a:rPr lang="en-US" dirty="0" smtClean="0"/>
              <a:t>always </a:t>
            </a:r>
            <a:r>
              <a:rPr lang="en-US" dirty="0"/>
              <a:t>held in high </a:t>
            </a:r>
            <a:r>
              <a:rPr lang="en-US" dirty="0" smtClean="0"/>
              <a:t>regard</a:t>
            </a:r>
          </a:p>
          <a:p>
            <a:pPr lvl="2"/>
            <a:r>
              <a:rPr lang="en-US" dirty="0" smtClean="0"/>
              <a:t>(see </a:t>
            </a:r>
            <a:r>
              <a:rPr lang="en-US" dirty="0"/>
              <a:t>Oedipus </a:t>
            </a:r>
            <a:r>
              <a:rPr lang="en-US" dirty="0" err="1"/>
              <a:t>Coloneus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family </a:t>
            </a:r>
            <a:r>
              <a:rPr lang="en-US" dirty="0"/>
              <a:t>= </a:t>
            </a:r>
            <a:r>
              <a:rPr lang="en-US" dirty="0" smtClean="0"/>
              <a:t>wealthy</a:t>
            </a:r>
          </a:p>
          <a:p>
            <a:pPr lvl="1"/>
            <a:r>
              <a:rPr lang="en-US" dirty="0"/>
              <a:t>most productive era =</a:t>
            </a:r>
          </a:p>
          <a:p>
            <a:pPr lvl="2"/>
            <a:r>
              <a:rPr lang="en-US" dirty="0" smtClean="0"/>
              <a:t>under PERICLES</a:t>
            </a:r>
          </a:p>
          <a:p>
            <a:pPr lvl="3"/>
            <a:r>
              <a:rPr lang="en-US" dirty="0" smtClean="0"/>
              <a:t>statesman</a:t>
            </a:r>
            <a:r>
              <a:rPr lang="en-US" dirty="0"/>
              <a:t>, general (@ </a:t>
            </a:r>
            <a:r>
              <a:rPr lang="en-US" dirty="0" smtClean="0"/>
              <a:t>495-429)</a:t>
            </a:r>
          </a:p>
          <a:p>
            <a:pPr lvl="3"/>
            <a:r>
              <a:rPr lang="en-US" dirty="0" smtClean="0"/>
              <a:t>finest </a:t>
            </a:r>
            <a:r>
              <a:rPr lang="en-US" dirty="0"/>
              <a:t>phase in Athenian </a:t>
            </a:r>
            <a:r>
              <a:rPr lang="en-US" dirty="0" smtClean="0"/>
              <a:t>history</a:t>
            </a:r>
          </a:p>
          <a:p>
            <a:pPr lvl="3"/>
            <a:r>
              <a:rPr lang="en-US" dirty="0" smtClean="0"/>
              <a:t>period </a:t>
            </a:r>
            <a:r>
              <a:rPr lang="en-US" dirty="0"/>
              <a:t>of commercial, artistic, &amp; intellectual growth***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148" name="Picture 4" descr="http://academic.luzerne.edu/shousenick/ENG10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71599"/>
            <a:ext cx="1539347" cy="18288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STYLE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unquestioning belief in the justice  of the gods</a:t>
            </a:r>
          </a:p>
          <a:p>
            <a:pPr lvl="1"/>
            <a:r>
              <a:rPr lang="en-US" dirty="0" smtClean="0"/>
              <a:t>humans must follow the divine order </a:t>
            </a:r>
          </a:p>
          <a:p>
            <a:pPr lvl="1"/>
            <a:r>
              <a:rPr lang="en-US" dirty="0" smtClean="0"/>
              <a:t>protagonists =</a:t>
            </a:r>
          </a:p>
          <a:p>
            <a:pPr lvl="2"/>
            <a:r>
              <a:rPr lang="en-US" dirty="0" smtClean="0"/>
              <a:t>strong-willed</a:t>
            </a:r>
          </a:p>
          <a:p>
            <a:pPr lvl="2"/>
            <a:r>
              <a:rPr lang="en-US" dirty="0" smtClean="0"/>
              <a:t>prideful</a:t>
            </a:r>
          </a:p>
          <a:p>
            <a:pPr lvl="2"/>
            <a:r>
              <a:rPr lang="en-US" dirty="0" smtClean="0"/>
              <a:t>lack of self-knowledge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 leads to their downfall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complex plots, subtle characterization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changes: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actor, complexity, reduced role of Chorus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4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u="sng" dirty="0" smtClean="0"/>
              <a:t>PLAYS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/>
              <a:t>wrote approximately 90 plays</a:t>
            </a:r>
          </a:p>
          <a:p>
            <a:pPr lvl="2"/>
            <a:r>
              <a:rPr lang="en-US" dirty="0" smtClean="0"/>
              <a:t>from </a:t>
            </a:r>
            <a:r>
              <a:rPr lang="en-US" dirty="0"/>
              <a:t>90 to </a:t>
            </a:r>
            <a:r>
              <a:rPr lang="en-US" dirty="0" smtClean="0"/>
              <a:t>130</a:t>
            </a:r>
          </a:p>
          <a:p>
            <a:pPr lvl="2"/>
            <a:r>
              <a:rPr lang="en-US" dirty="0" smtClean="0"/>
              <a:t>110 titles</a:t>
            </a:r>
          </a:p>
          <a:p>
            <a:pPr lvl="2"/>
            <a:r>
              <a:rPr lang="en-US" dirty="0" smtClean="0"/>
              <a:t>only </a:t>
            </a:r>
            <a:r>
              <a:rPr lang="en-US" dirty="0"/>
              <a:t>7 </a:t>
            </a:r>
            <a:r>
              <a:rPr lang="en-US" dirty="0" smtClean="0"/>
              <a:t>extant</a:t>
            </a:r>
          </a:p>
          <a:p>
            <a:pPr lvl="2"/>
            <a:r>
              <a:rPr lang="en-US" dirty="0" smtClean="0"/>
              <a:t>produced </a:t>
            </a:r>
            <a:r>
              <a:rPr lang="en-US" dirty="0"/>
              <a:t>one every other year</a:t>
            </a:r>
          </a:p>
          <a:p>
            <a:pPr lvl="1"/>
            <a:r>
              <a:rPr lang="en-US" dirty="0" smtClean="0"/>
              <a:t>won </a:t>
            </a:r>
            <a:r>
              <a:rPr lang="en-US" dirty="0"/>
              <a:t>18 prizes</a:t>
            </a:r>
          </a:p>
          <a:p>
            <a:pPr lvl="2"/>
            <a:r>
              <a:rPr lang="en-US" dirty="0" smtClean="0"/>
              <a:t>(at </a:t>
            </a:r>
            <a:r>
              <a:rPr lang="en-US" dirty="0"/>
              <a:t>the City </a:t>
            </a:r>
            <a:r>
              <a:rPr lang="en-US" dirty="0" err="1" smtClean="0"/>
              <a:t>Dionysia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/>
              <a:t>or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 </a:t>
            </a:r>
            <a:r>
              <a:rPr lang="en-US" dirty="0"/>
              <a:t>never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2"/>
            <a:r>
              <a:rPr lang="en-US" dirty="0" smtClean="0"/>
              <a:t>(several </a:t>
            </a:r>
            <a:r>
              <a:rPr lang="en-US" dirty="0"/>
              <a:t>other victories at the </a:t>
            </a:r>
            <a:r>
              <a:rPr lang="en-US" dirty="0" err="1"/>
              <a:t>Lenaea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7 </a:t>
            </a:r>
            <a:r>
              <a:rPr lang="en-US" dirty="0"/>
              <a:t>extant plays:</a:t>
            </a:r>
          </a:p>
          <a:p>
            <a:pPr lvl="2"/>
            <a:r>
              <a:rPr lang="en-US" dirty="0" smtClean="0"/>
              <a:t>some fragments</a:t>
            </a:r>
          </a:p>
          <a:p>
            <a:pPr lvl="2"/>
            <a:r>
              <a:rPr lang="en-US" i="1" dirty="0" smtClean="0"/>
              <a:t>Electra</a:t>
            </a:r>
            <a:r>
              <a:rPr lang="en-US" i="1" dirty="0"/>
              <a:t>, </a:t>
            </a:r>
            <a:r>
              <a:rPr lang="en-US" i="1" dirty="0" smtClean="0"/>
              <a:t>Ajax, </a:t>
            </a:r>
            <a:r>
              <a:rPr lang="en-US" i="1" dirty="0" err="1" smtClean="0"/>
              <a:t>Trachiniae</a:t>
            </a:r>
            <a:r>
              <a:rPr lang="en-US" i="1" dirty="0"/>
              <a:t>, </a:t>
            </a:r>
            <a:r>
              <a:rPr lang="en-US" i="1" dirty="0" err="1"/>
              <a:t>Philoctetes</a:t>
            </a:r>
            <a:endParaRPr lang="en-US" i="1" dirty="0"/>
          </a:p>
          <a:p>
            <a:pPr lvl="1"/>
            <a:r>
              <a:rPr lang="en-US" dirty="0" smtClean="0"/>
              <a:t>Theban </a:t>
            </a:r>
            <a:r>
              <a:rPr lang="en-US" dirty="0"/>
              <a:t>plays</a:t>
            </a:r>
          </a:p>
          <a:p>
            <a:pPr lvl="2"/>
            <a:r>
              <a:rPr lang="en-US" i="1" dirty="0" smtClean="0"/>
              <a:t>Oedipus </a:t>
            </a:r>
            <a:r>
              <a:rPr lang="en-US" i="1" dirty="0"/>
              <a:t>Rex, Oedipus at </a:t>
            </a:r>
            <a:r>
              <a:rPr lang="en-US" i="1" dirty="0" err="1"/>
              <a:t>Colonus</a:t>
            </a:r>
            <a:r>
              <a:rPr lang="en-US" i="1" dirty="0"/>
              <a:t>, Antigone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4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THEBAN PLAYS = NOT </a:t>
            </a:r>
            <a:r>
              <a:rPr lang="en-US" u="sng" dirty="0"/>
              <a:t>a TRILOGY</a:t>
            </a:r>
            <a:endParaRPr lang="en-US" dirty="0" smtClean="0"/>
          </a:p>
          <a:p>
            <a:pPr lvl="0"/>
            <a:r>
              <a:rPr lang="en-US" dirty="0" smtClean="0"/>
              <a:t>written </a:t>
            </a:r>
            <a:r>
              <a:rPr lang="en-US" dirty="0"/>
              <a:t>out of order –  (3, 1, 2)</a:t>
            </a:r>
          </a:p>
          <a:p>
            <a:pPr lvl="1"/>
            <a:r>
              <a:rPr lang="en-US" sz="2400" u="sng" dirty="0"/>
              <a:t>Antigone</a:t>
            </a:r>
            <a:r>
              <a:rPr lang="en-US" sz="2400" dirty="0"/>
              <a:t> (c. 442 BC)</a:t>
            </a:r>
          </a:p>
          <a:p>
            <a:pPr lvl="2"/>
            <a:r>
              <a:rPr lang="en-US" dirty="0"/>
              <a:t>before the outbreak of civil war (Peloponnesian Wars)</a:t>
            </a:r>
          </a:p>
          <a:p>
            <a:pPr lvl="1"/>
            <a:r>
              <a:rPr lang="en-US" sz="2400" u="sng" dirty="0"/>
              <a:t>Oedipus the King</a:t>
            </a:r>
            <a:r>
              <a:rPr lang="en-US" sz="2400" dirty="0"/>
              <a:t> (430 BC)</a:t>
            </a:r>
          </a:p>
          <a:p>
            <a:pPr lvl="2"/>
            <a:r>
              <a:rPr lang="en-US" dirty="0"/>
              <a:t>during early years of the wars</a:t>
            </a:r>
          </a:p>
          <a:p>
            <a:pPr lvl="2"/>
            <a:r>
              <a:rPr lang="en-US" dirty="0"/>
              <a:t>after the Athenian plague of 429 BC</a:t>
            </a:r>
          </a:p>
          <a:p>
            <a:pPr lvl="1"/>
            <a:r>
              <a:rPr lang="en-US" sz="2400" u="sng" dirty="0"/>
              <a:t>Oedipus at </a:t>
            </a:r>
            <a:r>
              <a:rPr lang="en-US" sz="2400" u="sng" dirty="0" err="1"/>
              <a:t>Colonus</a:t>
            </a:r>
            <a:r>
              <a:rPr lang="en-US" sz="2400" dirty="0"/>
              <a:t> (401 BC – after Sophocles’ death)</a:t>
            </a:r>
          </a:p>
          <a:p>
            <a:pPr lvl="2"/>
            <a:r>
              <a:rPr lang="en-US" dirty="0"/>
              <a:t>in Sophocles’ old age</a:t>
            </a:r>
          </a:p>
          <a:p>
            <a:pPr lvl="2"/>
            <a:r>
              <a:rPr lang="en-US" dirty="0"/>
              <a:t>in the final desperate days of the wars</a:t>
            </a:r>
          </a:p>
          <a:p>
            <a:pPr lvl="0"/>
            <a:r>
              <a:rPr lang="en-US" dirty="0"/>
              <a:t>independent units</a:t>
            </a:r>
          </a:p>
          <a:p>
            <a:pPr lvl="0"/>
            <a:r>
              <a:rPr lang="en-US" dirty="0"/>
              <a:t>not a single story arch</a:t>
            </a:r>
          </a:p>
          <a:p>
            <a:pPr lvl="0"/>
            <a:r>
              <a:rPr lang="en-US" dirty="0"/>
              <a:t>inconsistencies, different mythical antecedents</a:t>
            </a:r>
          </a:p>
          <a:p>
            <a:pPr lvl="0"/>
            <a:r>
              <a:rPr lang="en-US" dirty="0"/>
              <a:t>changing tragic vision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04775"/>
            <a:ext cx="6865937" cy="66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01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Curse of the gods on House of Laius </a:t>
            </a:r>
          </a:p>
          <a:p>
            <a:pPr lvl="2"/>
            <a:r>
              <a:rPr lang="en-US" dirty="0"/>
              <a:t>Oracle of Delphi</a:t>
            </a:r>
          </a:p>
          <a:p>
            <a:pPr lvl="3"/>
            <a:r>
              <a:rPr lang="en-US" dirty="0"/>
              <a:t>Apollo’s oracle</a:t>
            </a:r>
          </a:p>
          <a:p>
            <a:pPr lvl="3"/>
            <a:r>
              <a:rPr lang="en-US" dirty="0"/>
              <a:t>prophecy warns that </a:t>
            </a:r>
            <a:r>
              <a:rPr lang="en-US" dirty="0" smtClean="0"/>
              <a:t>Laius </a:t>
            </a:r>
            <a:r>
              <a:rPr lang="en-US" dirty="0"/>
              <a:t>will be killed by his son</a:t>
            </a:r>
            <a:endParaRPr lang="en-US" dirty="0" smtClean="0"/>
          </a:p>
          <a:p>
            <a:pPr lvl="2"/>
            <a:r>
              <a:rPr lang="en-US" dirty="0" smtClean="0"/>
              <a:t>“Oedipus”</a:t>
            </a:r>
          </a:p>
          <a:p>
            <a:pPr lvl="3"/>
            <a:r>
              <a:rPr lang="en-US" dirty="0" smtClean="0"/>
              <a:t>in response, when </a:t>
            </a:r>
            <a:r>
              <a:rPr lang="en-US" dirty="0" err="1" smtClean="0"/>
              <a:t>Jocaste</a:t>
            </a:r>
            <a:r>
              <a:rPr lang="en-US" dirty="0" smtClean="0"/>
              <a:t> later bore him a son, Laius </a:t>
            </a:r>
            <a:r>
              <a:rPr lang="en-US" dirty="0"/>
              <a:t>abandons </a:t>
            </a:r>
            <a:r>
              <a:rPr lang="en-US" dirty="0" smtClean="0"/>
              <a:t> the child to </a:t>
            </a:r>
            <a:r>
              <a:rPr lang="en-US" dirty="0"/>
              <a:t>die in the </a:t>
            </a:r>
            <a:r>
              <a:rPr lang="en-US" dirty="0" smtClean="0"/>
              <a:t>mountains</a:t>
            </a:r>
          </a:p>
          <a:p>
            <a:pPr lvl="3"/>
            <a:r>
              <a:rPr lang="en-US" dirty="0" smtClean="0"/>
              <a:t>his feet pinned &amp; bound (“swollen foot”)</a:t>
            </a:r>
          </a:p>
          <a:p>
            <a:pPr lvl="3"/>
            <a:r>
              <a:rPr lang="en-US" dirty="0" smtClean="0"/>
              <a:t>BUT </a:t>
            </a:r>
          </a:p>
          <a:p>
            <a:pPr lvl="3"/>
            <a:r>
              <a:rPr lang="en-US" dirty="0" smtClean="0"/>
              <a:t>he survives - found, rescued by shepherd</a:t>
            </a:r>
          </a:p>
          <a:p>
            <a:pPr lvl="3"/>
            <a:r>
              <a:rPr lang="en-US" dirty="0" smtClean="0"/>
              <a:t>taken to Corinth, adopted by King </a:t>
            </a:r>
            <a:r>
              <a:rPr lang="en-US" dirty="0" err="1" smtClean="0"/>
              <a:t>Polybus</a:t>
            </a:r>
            <a:r>
              <a:rPr lang="en-US" dirty="0" smtClean="0"/>
              <a:t> &amp; wife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55964"/>
            <a:ext cx="1672742" cy="2560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32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Curse of the gods on House of Laius </a:t>
            </a:r>
          </a:p>
          <a:p>
            <a:pPr lvl="2"/>
            <a:r>
              <a:rPr lang="en-US" dirty="0" smtClean="0"/>
              <a:t>Prophecy #2</a:t>
            </a:r>
          </a:p>
          <a:p>
            <a:pPr lvl="3"/>
            <a:r>
              <a:rPr lang="en-US" dirty="0" smtClean="0"/>
              <a:t>as a young man, Oedipus goes to Delphi &amp; learns </a:t>
            </a:r>
          </a:p>
          <a:p>
            <a:pPr lvl="3"/>
            <a:r>
              <a:rPr lang="en-US" dirty="0" smtClean="0"/>
              <a:t>he is fated to kill his father &amp; marry his mother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 he vows never to return to Corinth</a:t>
            </a:r>
            <a:endParaRPr lang="en-US" dirty="0"/>
          </a:p>
          <a:p>
            <a:pPr lvl="2"/>
            <a:r>
              <a:rPr lang="en-US" dirty="0" smtClean="0"/>
              <a:t>Prophecies fulfilled</a:t>
            </a:r>
          </a:p>
          <a:p>
            <a:pPr lvl="3"/>
            <a:r>
              <a:rPr lang="en-US" dirty="0" smtClean="0"/>
              <a:t>on </a:t>
            </a:r>
            <a:r>
              <a:rPr lang="en-US" dirty="0"/>
              <a:t>road to </a:t>
            </a:r>
            <a:r>
              <a:rPr lang="en-US" dirty="0" smtClean="0"/>
              <a:t>Thebes, Oedipus meets </a:t>
            </a:r>
            <a:r>
              <a:rPr lang="en-US" dirty="0"/>
              <a:t>&amp; kills his father (unbeknownst to either</a:t>
            </a:r>
            <a:r>
              <a:rPr lang="en-US" dirty="0" smtClean="0"/>
              <a:t>)</a:t>
            </a:r>
            <a:endParaRPr lang="en-US" dirty="0"/>
          </a:p>
          <a:p>
            <a:pPr lvl="3"/>
            <a:r>
              <a:rPr lang="en-US" dirty="0"/>
              <a:t>solves the Riddle of the Sphinx </a:t>
            </a:r>
            <a:endParaRPr lang="en-US" dirty="0" smtClean="0"/>
          </a:p>
          <a:p>
            <a:pPr lvl="3"/>
            <a:r>
              <a:rPr lang="en-US" dirty="0" smtClean="0"/>
              <a:t>&amp; as a reward for ending the plague upon the city</a:t>
            </a:r>
          </a:p>
          <a:p>
            <a:pPr lvl="3"/>
            <a:r>
              <a:rPr lang="en-US" dirty="0" smtClean="0"/>
              <a:t>becomes </a:t>
            </a:r>
            <a:r>
              <a:rPr lang="en-US" dirty="0"/>
              <a:t>king of Thebes </a:t>
            </a:r>
            <a:r>
              <a:rPr lang="en-US" dirty="0" smtClean="0"/>
              <a:t> &amp; marries Jocasta</a:t>
            </a:r>
            <a:endParaRPr lang="en-US" sz="1800" dirty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229" y="1630680"/>
            <a:ext cx="2514371" cy="16459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366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Curse of the gods on House of Laius </a:t>
            </a:r>
          </a:p>
          <a:p>
            <a:pPr lvl="2"/>
            <a:r>
              <a:rPr lang="en-US" dirty="0" smtClean="0"/>
              <a:t>Oedipus &amp; Jocasta’s children</a:t>
            </a:r>
          </a:p>
          <a:p>
            <a:pPr lvl="3"/>
            <a:r>
              <a:rPr lang="en-US" sz="1600" dirty="0" err="1" smtClean="0"/>
              <a:t>Polynices</a:t>
            </a:r>
            <a:endParaRPr lang="en-US" sz="1600" dirty="0" smtClean="0"/>
          </a:p>
          <a:p>
            <a:pPr lvl="3"/>
            <a:r>
              <a:rPr lang="en-US" sz="1600" dirty="0" smtClean="0"/>
              <a:t>Eteocles (TWINS)</a:t>
            </a:r>
          </a:p>
          <a:p>
            <a:pPr lvl="3"/>
            <a:r>
              <a:rPr lang="en-US" sz="1600" dirty="0" smtClean="0"/>
              <a:t>Antigone</a:t>
            </a:r>
          </a:p>
          <a:p>
            <a:pPr lvl="3"/>
            <a:r>
              <a:rPr lang="en-US" sz="1600" dirty="0" err="1" smtClean="0"/>
              <a:t>Ismene</a:t>
            </a:r>
            <a:endParaRPr lang="en-US" sz="1600" dirty="0" smtClean="0"/>
          </a:p>
          <a:p>
            <a:pPr lvl="2"/>
            <a:r>
              <a:rPr lang="en-US" sz="1800" dirty="0" smtClean="0"/>
              <a:t>Blinding truth</a:t>
            </a:r>
          </a:p>
          <a:p>
            <a:pPr lvl="3"/>
            <a:r>
              <a:rPr lang="en-US" sz="1600" dirty="0" smtClean="0"/>
              <a:t>several years later, Oedipus learns the truth of his actions</a:t>
            </a:r>
          </a:p>
          <a:p>
            <a:pPr lvl="3"/>
            <a:r>
              <a:rPr lang="en-US" sz="1600" dirty="0" smtClean="0"/>
              <a:t>blinds himself (w/Jocasta’s broaches), abdicates, exiles self</a:t>
            </a:r>
          </a:p>
          <a:p>
            <a:pPr lvl="3"/>
            <a:r>
              <a:rPr lang="en-US" sz="1600" dirty="0" smtClean="0"/>
              <a:t>Jocasta hangs herself (w/her hair)</a:t>
            </a:r>
          </a:p>
          <a:p>
            <a:pPr lvl="3"/>
            <a:r>
              <a:rPr lang="en-US" sz="1600" dirty="0" smtClean="0"/>
              <a:t>Creon (Jocasta’s brother) becomes regent of Thebes</a:t>
            </a:r>
          </a:p>
          <a:p>
            <a:pPr lvl="3"/>
            <a:r>
              <a:rPr lang="en-US" sz="1600" dirty="0" smtClean="0"/>
              <a:t>until sons (in alternating years) will rule</a:t>
            </a:r>
            <a:endParaRPr lang="en-US" sz="1600" dirty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BA2E-B91C-4D09-909F-A7CC9AF11E9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90600"/>
            <a:ext cx="1639443" cy="23774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937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125</TotalTime>
  <Words>842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ANTIGONE</vt:lpstr>
      <vt:lpstr>SOPHOCLES</vt:lpstr>
      <vt:lpstr>SOPHOCLES</vt:lpstr>
      <vt:lpstr>SOPHOCLES</vt:lpstr>
      <vt:lpstr>ANTIGONE</vt:lpstr>
      <vt:lpstr>SOPHOCLES</vt:lpstr>
      <vt:lpstr>ANTIGONE</vt:lpstr>
      <vt:lpstr>ANTIGONE</vt:lpstr>
      <vt:lpstr>ANTIGONE</vt:lpstr>
      <vt:lpstr>ANTIGONE</vt:lpstr>
      <vt:lpstr>ANTIGONE</vt:lpstr>
      <vt:lpstr>ANTIGONE</vt:lpstr>
      <vt:lpstr>ANTIGONE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</dc:title>
  <dc:creator>JMD27</dc:creator>
  <cp:lastModifiedBy>JMD27</cp:lastModifiedBy>
  <cp:revision>13</cp:revision>
  <dcterms:created xsi:type="dcterms:W3CDTF">2014-02-05T03:23:32Z</dcterms:created>
  <dcterms:modified xsi:type="dcterms:W3CDTF">2014-02-05T05:29:05Z</dcterms:modified>
</cp:coreProperties>
</file>