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9" r:id="rId15"/>
    <p:sldId id="270" r:id="rId16"/>
    <p:sldId id="273" r:id="rId17"/>
    <p:sldId id="271" r:id="rId18"/>
    <p:sldId id="275" r:id="rId19"/>
    <p:sldId id="272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51F7-652A-40FC-BC9A-D687CAF8A39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59D05-4317-47D9-928B-B9962E3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4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686800" cy="4525963"/>
          </a:xfrm>
        </p:spPr>
        <p:txBody>
          <a:bodyPr/>
          <a:lstStyle>
            <a:lvl2pPr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36576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/>
          <a:lstStyle>
            <a:lvl1pPr algn="ctr">
              <a:defRPr u="sng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AE3DE-9861-437D-8DF3-B7F3B72CD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TOULMIN METHOD</a:t>
            </a:r>
            <a:r>
              <a:rPr lang="en-US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determine </a:t>
            </a:r>
            <a:r>
              <a:rPr lang="en-US" b="1" u="sng" dirty="0" smtClean="0"/>
              <a:t>relationship</a:t>
            </a:r>
            <a:r>
              <a:rPr lang="en-US" b="1" dirty="0" smtClean="0"/>
              <a:t> between each piece of evidence </a:t>
            </a:r>
            <a:r>
              <a:rPr lang="en-US" b="1" i="1" dirty="0" smtClean="0"/>
              <a:t>and</a:t>
            </a:r>
            <a:r>
              <a:rPr lang="en-US" b="1" dirty="0" smtClean="0"/>
              <a:t> the thesis </a:t>
            </a:r>
          </a:p>
          <a:p>
            <a:pPr lvl="1"/>
            <a:r>
              <a:rPr lang="en-US" b="1" dirty="0" smtClean="0"/>
              <a:t>between the Grounds and the Claim</a:t>
            </a:r>
          </a:p>
          <a:p>
            <a:pPr lvl="2"/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relevance, justification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Warrants make sure that writers do </a:t>
            </a:r>
            <a:r>
              <a:rPr lang="en-US" i="1" dirty="0" smtClean="0"/>
              <a:t>more than merely supply</a:t>
            </a:r>
            <a:r>
              <a:rPr lang="en-US" dirty="0" smtClean="0"/>
              <a:t> evidence</a:t>
            </a:r>
          </a:p>
          <a:p>
            <a:r>
              <a:rPr lang="en-US" b="1" dirty="0" smtClean="0"/>
              <a:t>They make sure that </a:t>
            </a:r>
            <a:r>
              <a:rPr lang="en-US" b="1" dirty="0" smtClean="0">
                <a:solidFill>
                  <a:srgbClr val="FF0000"/>
                </a:solidFill>
              </a:rPr>
              <a:t>the Grounds are related to the Claim </a:t>
            </a:r>
            <a:r>
              <a:rPr lang="en-US" b="1" u="sng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that the Claim is justified by the Grounds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It may be useful to consider the term’s </a:t>
            </a:r>
            <a:r>
              <a:rPr lang="en-US" b="1" u="sng" dirty="0" smtClean="0">
                <a:solidFill>
                  <a:srgbClr val="002060"/>
                </a:solidFill>
              </a:rPr>
              <a:t>antonym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with which we are more familiar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“UNWARRANTED”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unjustified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unprovoked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unsubstantiated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unproven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unsupported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uncalled-for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unreasonable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indefensible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unnecessary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questions to ask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Is the evidence -?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relevant, germane, on-point</a:t>
            </a:r>
          </a:p>
          <a:p>
            <a:pPr lvl="3"/>
            <a:r>
              <a:rPr lang="en-US" dirty="0" smtClean="0"/>
              <a:t>to the current argument, issue</a:t>
            </a:r>
          </a:p>
          <a:p>
            <a:pPr lvl="3"/>
            <a:r>
              <a:rPr lang="en-US" dirty="0" smtClean="0"/>
              <a:t>to the author’s Claim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reliable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accurate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based on assumptions or inferences </a:t>
            </a:r>
            <a:r>
              <a:rPr lang="en-US" b="1" u="sng" dirty="0" smtClean="0">
                <a:solidFill>
                  <a:srgbClr val="0000FF"/>
                </a:solidFill>
              </a:rPr>
              <a:t>OR</a:t>
            </a:r>
            <a:r>
              <a:rPr lang="en-US" b="1" dirty="0" smtClean="0">
                <a:solidFill>
                  <a:srgbClr val="0000FF"/>
                </a:solidFill>
              </a:rPr>
              <a:t> precedent, fact, proof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ample, sufficient, adequate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questions to ask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Do the Grounds support </a:t>
            </a:r>
            <a:r>
              <a:rPr lang="en-US" b="1" i="1" dirty="0" smtClean="0">
                <a:solidFill>
                  <a:srgbClr val="002060"/>
                </a:solidFill>
              </a:rPr>
              <a:t>this </a:t>
            </a:r>
            <a:r>
              <a:rPr lang="en-US" b="1" dirty="0" smtClean="0">
                <a:solidFill>
                  <a:srgbClr val="002060"/>
                </a:solidFill>
              </a:rPr>
              <a:t>Claim?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Is the reasoning sound or fallacious?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By the evidence given, is the point being made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warranted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justified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merited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proven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as </a:t>
            </a:r>
            <a:r>
              <a:rPr lang="en-US" b="1" i="1" u="sng" dirty="0" smtClean="0"/>
              <a:t>readers</a:t>
            </a:r>
            <a:r>
              <a:rPr lang="en-US" b="1" dirty="0" smtClean="0"/>
              <a:t>:  </a:t>
            </a:r>
          </a:p>
          <a:p>
            <a:pPr lvl="1"/>
            <a:r>
              <a:rPr lang="en-US" b="1" dirty="0" smtClean="0"/>
              <a:t>ascertain if the authors support their claims </a:t>
            </a:r>
          </a:p>
          <a:p>
            <a:pPr lvl="2"/>
            <a:r>
              <a:rPr lang="en-US" b="1" dirty="0" smtClean="0"/>
              <a:t>with </a:t>
            </a:r>
            <a:r>
              <a:rPr lang="en-US" b="1" dirty="0" smtClean="0">
                <a:solidFill>
                  <a:srgbClr val="0000FF"/>
                </a:solidFill>
              </a:rPr>
              <a:t>ample, accurate, and relevant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evidence </a:t>
            </a:r>
          </a:p>
          <a:p>
            <a:pPr lvl="2"/>
            <a:r>
              <a:rPr lang="en-US" b="1" dirty="0" smtClean="0"/>
              <a:t>via reliable sources</a:t>
            </a:r>
          </a:p>
          <a:p>
            <a:pPr lvl="1"/>
            <a:r>
              <a:rPr lang="en-US" b="1" dirty="0" smtClean="0"/>
              <a:t>they should put the evidence into some context</a:t>
            </a:r>
          </a:p>
          <a:p>
            <a:pPr lvl="1"/>
            <a:r>
              <a:rPr lang="en-US" b="1" dirty="0" smtClean="0"/>
              <a:t>justify the Grounds, relate the evidence to the Claim</a:t>
            </a:r>
          </a:p>
          <a:p>
            <a:pPr lvl="1"/>
            <a:r>
              <a:rPr lang="en-US" b="1" dirty="0" smtClean="0"/>
              <a:t>determine if they take their ideas to the next level </a:t>
            </a:r>
          </a:p>
          <a:p>
            <a:pPr lvl="2"/>
            <a:r>
              <a:rPr lang="en-US" b="1" dirty="0" smtClean="0"/>
              <a:t>in the Conclusion</a:t>
            </a:r>
          </a:p>
          <a:p>
            <a:pPr lvl="2"/>
            <a:r>
              <a:rPr lang="en-US" b="1" dirty="0" smtClean="0"/>
              <a:t>they should make recommendations and/or suggestions </a:t>
            </a:r>
          </a:p>
          <a:p>
            <a:pPr lvl="3"/>
            <a:r>
              <a:rPr lang="en-US" b="1" dirty="0" smtClean="0"/>
              <a:t>fodder for future essays</a:t>
            </a:r>
          </a:p>
          <a:p>
            <a:pPr lvl="2"/>
            <a:r>
              <a:rPr lang="en-US" b="1" dirty="0" smtClean="0"/>
              <a:t>they should do more than just gripe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as </a:t>
            </a:r>
            <a:r>
              <a:rPr lang="en-US" b="1" i="1" u="sng" dirty="0" smtClean="0"/>
              <a:t>writers</a:t>
            </a:r>
            <a:r>
              <a:rPr lang="en-US" b="1" dirty="0" smtClean="0"/>
              <a:t>:  </a:t>
            </a:r>
          </a:p>
          <a:p>
            <a:pPr lvl="1"/>
            <a:r>
              <a:rPr lang="en-US" b="1" dirty="0" smtClean="0"/>
              <a:t>answer the above questions for the readers</a:t>
            </a:r>
          </a:p>
          <a:p>
            <a:pPr lvl="1"/>
            <a:r>
              <a:rPr lang="en-US" b="1" dirty="0" smtClean="0"/>
              <a:t>support your claims </a:t>
            </a:r>
          </a:p>
          <a:p>
            <a:pPr lvl="2"/>
            <a:r>
              <a:rPr lang="en-US" b="1" dirty="0" smtClean="0"/>
              <a:t>with </a:t>
            </a:r>
            <a:r>
              <a:rPr lang="en-US" b="1" dirty="0" smtClean="0">
                <a:solidFill>
                  <a:srgbClr val="0000FF"/>
                </a:solidFill>
              </a:rPr>
              <a:t>ample, accurate, and relevant </a:t>
            </a:r>
            <a:r>
              <a:rPr lang="en-US" b="1" dirty="0" smtClean="0"/>
              <a:t>evidence</a:t>
            </a:r>
          </a:p>
          <a:p>
            <a:pPr lvl="2"/>
            <a:r>
              <a:rPr lang="en-US" b="1" dirty="0" smtClean="0"/>
              <a:t>using </a:t>
            </a:r>
            <a:r>
              <a:rPr lang="en-US" b="1" dirty="0" smtClean="0">
                <a:solidFill>
                  <a:srgbClr val="0000FF"/>
                </a:solidFill>
              </a:rPr>
              <a:t>reliable </a:t>
            </a:r>
            <a:r>
              <a:rPr lang="en-US" b="1" dirty="0" smtClean="0"/>
              <a:t>sources</a:t>
            </a:r>
          </a:p>
          <a:p>
            <a:pPr lvl="1"/>
            <a:r>
              <a:rPr lang="en-US" b="1" dirty="0" smtClean="0"/>
              <a:t>justify your Grounds</a:t>
            </a:r>
          </a:p>
          <a:p>
            <a:pPr lvl="1"/>
            <a:r>
              <a:rPr lang="en-US" b="1" dirty="0" smtClean="0"/>
              <a:t>relate your evidence to your Thesis</a:t>
            </a:r>
          </a:p>
          <a:p>
            <a:pPr lvl="1"/>
            <a:r>
              <a:rPr lang="en-US" b="1" dirty="0" smtClean="0"/>
              <a:t>take your ideas to the </a:t>
            </a:r>
            <a:r>
              <a:rPr lang="en-US" b="1" i="1" dirty="0" smtClean="0"/>
              <a:t>next level</a:t>
            </a:r>
            <a:r>
              <a:rPr lang="en-US" b="1" dirty="0" smtClean="0"/>
              <a:t> in the Conclusion</a:t>
            </a:r>
            <a:endParaRPr lang="en-US" dirty="0" smtClean="0"/>
          </a:p>
          <a:p>
            <a:pPr lvl="2"/>
            <a:r>
              <a:rPr lang="en-US" b="1" dirty="0" smtClean="0"/>
              <a:t>that is, you should make recommendations and/or suggestions—fodder for the next essay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this usually entails is a “</a:t>
            </a:r>
            <a:r>
              <a:rPr lang="en-US" b="1" dirty="0" smtClean="0">
                <a:solidFill>
                  <a:srgbClr val="0000FF"/>
                </a:solidFill>
              </a:rPr>
              <a:t>Warrant Statement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not </a:t>
            </a:r>
            <a:r>
              <a:rPr lang="en-US" b="1" dirty="0" smtClean="0"/>
              <a:t>after each supporting detail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smtClean="0"/>
              <a:t>at the end of each paragraph</a:t>
            </a:r>
          </a:p>
          <a:p>
            <a:pPr lvl="1"/>
            <a:r>
              <a:rPr lang="en-US" dirty="0" smtClean="0"/>
              <a:t>as a way to bring the paragraph to a close </a:t>
            </a:r>
          </a:p>
          <a:p>
            <a:pPr lvl="1"/>
            <a:r>
              <a:rPr lang="en-US" dirty="0" smtClean="0"/>
              <a:t>as a way to bring us </a:t>
            </a:r>
            <a:r>
              <a:rPr lang="en-US" i="1" dirty="0" smtClean="0"/>
              <a:t>full-circle</a:t>
            </a:r>
            <a:r>
              <a:rPr lang="en-US" dirty="0" smtClean="0"/>
              <a:t> to the paragraph's opening point </a:t>
            </a:r>
          </a:p>
          <a:p>
            <a:pPr lvl="2"/>
            <a:r>
              <a:rPr lang="en-US" dirty="0" smtClean="0"/>
              <a:t>a “</a:t>
            </a:r>
            <a:r>
              <a:rPr lang="en-US" b="1" dirty="0" smtClean="0">
                <a:solidFill>
                  <a:srgbClr val="0000FF"/>
                </a:solidFill>
              </a:rPr>
              <a:t>Clincher Sentence</a:t>
            </a:r>
            <a:r>
              <a:rPr lang="en-US" dirty="0" smtClean="0"/>
              <a:t>" for the paragraph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Thus, these </a:t>
            </a:r>
            <a:r>
              <a:rPr lang="en-US" b="1" dirty="0" smtClean="0">
                <a:solidFill>
                  <a:srgbClr val="0000FF"/>
                </a:solidFill>
              </a:rPr>
              <a:t>Warrant Statements </a:t>
            </a:r>
            <a:r>
              <a:rPr lang="en-US" dirty="0" smtClean="0"/>
              <a:t>usually begin with a transition such as </a:t>
            </a:r>
          </a:p>
          <a:p>
            <a:pPr lvl="1"/>
            <a:r>
              <a:rPr lang="en-US" dirty="0" smtClean="0"/>
              <a:t>"</a:t>
            </a:r>
            <a:r>
              <a:rPr lang="en-US" b="1" dirty="0" smtClean="0">
                <a:solidFill>
                  <a:srgbClr val="C00000"/>
                </a:solidFill>
              </a:rPr>
              <a:t>thus</a:t>
            </a:r>
            <a:r>
              <a:rPr lang="en-US" dirty="0" smtClean="0"/>
              <a:t>" or "</a:t>
            </a:r>
            <a:r>
              <a:rPr lang="en-US" b="1" dirty="0" smtClean="0">
                <a:solidFill>
                  <a:srgbClr val="C00000"/>
                </a:solidFill>
              </a:rPr>
              <a:t>therefore</a:t>
            </a:r>
            <a:r>
              <a:rPr lang="en-US" dirty="0" smtClean="0"/>
              <a:t>" </a:t>
            </a:r>
          </a:p>
          <a:p>
            <a:pPr lvl="1"/>
            <a:r>
              <a:rPr lang="en-US" dirty="0" smtClean="0"/>
              <a:t>even a transitional phrase such as "</a:t>
            </a:r>
            <a:r>
              <a:rPr lang="en-US" b="1" dirty="0" smtClean="0">
                <a:solidFill>
                  <a:srgbClr val="C00000"/>
                </a:solidFill>
              </a:rPr>
              <a:t>As the previous examples clearly illustrate</a:t>
            </a:r>
            <a:r>
              <a:rPr lang="en-US" dirty="0" smtClean="0"/>
              <a:t>," followed by the paragraph's main point.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u="sng" dirty="0" smtClean="0">
                <a:solidFill>
                  <a:srgbClr val="0000FF"/>
                </a:solidFill>
              </a:rPr>
              <a:t>“THUS,” “THEREFORE”: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sz="2400" b="1" dirty="0" smtClean="0"/>
              <a:t>After using some evidence (</a:t>
            </a:r>
            <a:r>
              <a:rPr lang="en-US" sz="2400" b="1" i="1" dirty="0" smtClean="0"/>
              <a:t>such as a quote</a:t>
            </a:r>
            <a:r>
              <a:rPr lang="en-US" sz="2400" b="1" dirty="0" smtClean="0"/>
              <a:t>), answer:  </a:t>
            </a:r>
          </a:p>
          <a:p>
            <a:pPr lvl="2"/>
            <a:r>
              <a:rPr lang="en-US" sz="2200" b="1" u="sng" dirty="0" smtClean="0">
                <a:solidFill>
                  <a:srgbClr val="C00000"/>
                </a:solidFill>
              </a:rPr>
              <a:t>SO WHAT?!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r>
              <a:rPr lang="en-US" sz="2400" b="1" dirty="0" smtClean="0"/>
              <a:t>reiterate your main point</a:t>
            </a:r>
          </a:p>
          <a:p>
            <a:pPr lvl="1"/>
            <a:r>
              <a:rPr lang="en-US" sz="2400" b="1" dirty="0" smtClean="0"/>
              <a:t>relate the evidence to your main point</a:t>
            </a:r>
            <a:endParaRPr lang="en-US" sz="2400" dirty="0" smtClean="0"/>
          </a:p>
          <a:p>
            <a:pPr lvl="1"/>
            <a:r>
              <a:rPr lang="en-US" sz="2400" b="1" dirty="0" smtClean="0"/>
              <a:t>draw conclusions, put it into context, tie it all together, spell it out</a:t>
            </a:r>
            <a:endParaRPr lang="en-US" sz="2400" dirty="0" smtClean="0"/>
          </a:p>
          <a:p>
            <a:pPr lvl="1"/>
            <a:r>
              <a:rPr lang="en-US" sz="2400" b="1" dirty="0" smtClean="0"/>
              <a:t>make suggestions, recommendations, conclusions, inferences, policies, </a:t>
            </a:r>
            <a:endParaRPr lang="en-US" sz="2400" dirty="0" smtClean="0"/>
          </a:p>
          <a:p>
            <a:pPr lvl="1"/>
            <a:r>
              <a:rPr lang="en-US" sz="2400" b="1" dirty="0" smtClean="0"/>
              <a:t>formulate principles, generalizations </a:t>
            </a:r>
          </a:p>
          <a:p>
            <a:pPr lvl="2"/>
            <a:r>
              <a:rPr lang="en-US" sz="2200" b="1" dirty="0" smtClean="0"/>
              <a:t>(</a:t>
            </a:r>
            <a:r>
              <a:rPr lang="en-US" sz="2200" b="1" u="sng" cap="all" dirty="0" smtClean="0"/>
              <a:t>induction</a:t>
            </a:r>
            <a:r>
              <a:rPr lang="en-US" sz="2200" b="1" dirty="0" smtClean="0"/>
              <a:t> = from specific </a:t>
            </a:r>
            <a:r>
              <a:rPr lang="en-US" sz="2200" b="1" dirty="0" smtClean="0">
                <a:sym typeface="Wingdings"/>
              </a:rPr>
              <a:t></a:t>
            </a:r>
            <a:r>
              <a:rPr lang="en-US" sz="2200" b="1" dirty="0" smtClean="0"/>
              <a:t> general)</a:t>
            </a:r>
            <a:endParaRPr lang="en-US" sz="2200" dirty="0" smtClean="0"/>
          </a:p>
          <a:p>
            <a:pPr lvl="1"/>
            <a:r>
              <a:rPr lang="en-US" sz="2400" b="1" i="1" dirty="0" smtClean="0"/>
              <a:t>more than</a:t>
            </a:r>
            <a:r>
              <a:rPr lang="en-US" sz="2400" b="1" dirty="0" smtClean="0"/>
              <a:t> just griping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British philosopher </a:t>
            </a:r>
            <a:r>
              <a:rPr lang="en-US" b="1" dirty="0" smtClean="0">
                <a:solidFill>
                  <a:srgbClr val="0000FF"/>
                </a:solidFill>
              </a:rPr>
              <a:t>Stephen Toulmin </a:t>
            </a:r>
            <a:r>
              <a:rPr lang="en-US" b="1" dirty="0" smtClean="0"/>
              <a:t>(1922-)</a:t>
            </a:r>
            <a:endParaRPr lang="en-US" dirty="0" smtClean="0"/>
          </a:p>
          <a:p>
            <a:pPr lvl="0"/>
            <a:r>
              <a:rPr lang="en-US" b="1" dirty="0" smtClean="0"/>
              <a:t>method for </a:t>
            </a:r>
            <a:r>
              <a:rPr lang="en-US" b="1" dirty="0" smtClean="0">
                <a:solidFill>
                  <a:srgbClr val="002060"/>
                </a:solidFill>
              </a:rPr>
              <a:t>critical reading &amp; writing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b="1" i="1" dirty="0" smtClean="0"/>
              <a:t>more than </a:t>
            </a:r>
            <a:r>
              <a:rPr lang="en-US" b="1" dirty="0" smtClean="0"/>
              <a:t>initial, emotional response to an argument</a:t>
            </a:r>
            <a:endParaRPr lang="en-US" dirty="0" smtClean="0"/>
          </a:p>
          <a:p>
            <a:pPr lvl="0"/>
            <a:r>
              <a:rPr lang="en-US" b="1" dirty="0" smtClean="0"/>
              <a:t>analyzing the argument</a:t>
            </a:r>
            <a:endParaRPr lang="en-US" dirty="0" smtClean="0"/>
          </a:p>
          <a:p>
            <a:pPr lvl="1"/>
            <a:r>
              <a:rPr lang="en-US" b="1" dirty="0" smtClean="0"/>
              <a:t>breaking down the argument into its key components</a:t>
            </a:r>
            <a:endParaRPr lang="en-US" dirty="0" smtClean="0"/>
          </a:p>
          <a:p>
            <a:pPr lvl="1"/>
            <a:r>
              <a:rPr lang="en-US" b="1" dirty="0" smtClean="0"/>
              <a:t>raising questions of the text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u="sng" dirty="0" smtClean="0">
                <a:solidFill>
                  <a:srgbClr val="0000FF"/>
                </a:solidFill>
              </a:rPr>
              <a:t>“THUS,” “THEREFORE”: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sz="2400" b="1" u="sng" dirty="0" smtClean="0">
                <a:solidFill>
                  <a:srgbClr val="C00000"/>
                </a:solidFill>
              </a:rPr>
              <a:t>NEVER</a:t>
            </a:r>
            <a:r>
              <a:rPr lang="en-US" sz="2400" b="1" dirty="0" smtClean="0">
                <a:solidFill>
                  <a:srgbClr val="C00000"/>
                </a:solidFill>
              </a:rPr>
              <a:t> end a paragraph with someone else’s words or ideas  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</a:rPr>
              <a:t>your</a:t>
            </a:r>
            <a:r>
              <a:rPr lang="en-US" sz="2400" b="1" dirty="0" smtClean="0">
                <a:solidFill>
                  <a:srgbClr val="002060"/>
                </a:solidFill>
              </a:rPr>
              <a:t> essay = </a:t>
            </a:r>
            <a:r>
              <a:rPr lang="en-US" sz="2400" b="1" i="1" dirty="0" smtClean="0">
                <a:solidFill>
                  <a:srgbClr val="002060"/>
                </a:solidFill>
              </a:rPr>
              <a:t>your</a:t>
            </a:r>
            <a:r>
              <a:rPr lang="en-US" sz="2400" b="1" dirty="0" smtClean="0">
                <a:solidFill>
                  <a:srgbClr val="002060"/>
                </a:solidFill>
              </a:rPr>
              <a:t> analysis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3"/>
            <a:r>
              <a:rPr lang="en-US" sz="2200" b="1" dirty="0" smtClean="0"/>
              <a:t>add your proverbial “2 cents”</a:t>
            </a:r>
            <a:endParaRPr lang="en-US" sz="2200" dirty="0" smtClean="0"/>
          </a:p>
          <a:p>
            <a:pPr lvl="2"/>
            <a:r>
              <a:rPr lang="en-US" sz="2400" b="1" dirty="0" smtClean="0"/>
              <a:t>(1) name your point</a:t>
            </a:r>
          </a:p>
          <a:p>
            <a:pPr lvl="2"/>
            <a:r>
              <a:rPr lang="en-US" sz="2400" b="1" dirty="0" smtClean="0"/>
              <a:t>(2) explain it </a:t>
            </a:r>
          </a:p>
          <a:p>
            <a:pPr lvl="2"/>
            <a:r>
              <a:rPr lang="en-US" sz="2400" b="1" dirty="0" smtClean="0"/>
              <a:t>(3) illustrate it</a:t>
            </a:r>
          </a:p>
          <a:p>
            <a:pPr lvl="2"/>
            <a:r>
              <a:rPr lang="en-US" sz="2400" b="1" dirty="0" smtClean="0"/>
              <a:t>(4) justify it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see how its "</a:t>
            </a:r>
            <a:r>
              <a:rPr lang="en-US" b="1" dirty="0" smtClean="0">
                <a:solidFill>
                  <a:srgbClr val="0000FF"/>
                </a:solidFill>
              </a:rPr>
              <a:t>claims</a:t>
            </a:r>
            <a:r>
              <a:rPr lang="en-US" dirty="0" smtClean="0"/>
              <a:t>" &amp; "</a:t>
            </a:r>
            <a:r>
              <a:rPr lang="en-US" b="1" dirty="0" smtClean="0">
                <a:solidFill>
                  <a:srgbClr val="0000FF"/>
                </a:solidFill>
              </a:rPr>
              <a:t>grounds</a:t>
            </a:r>
            <a:r>
              <a:rPr lang="en-US" dirty="0" smtClean="0"/>
              <a:t>" are synonymous with "thesis" &amp; "support."  </a:t>
            </a:r>
          </a:p>
          <a:p>
            <a:pPr lvl="1"/>
            <a:r>
              <a:rPr lang="en-US" dirty="0" smtClean="0"/>
              <a:t>Pot-ay-to, </a:t>
            </a:r>
            <a:r>
              <a:rPr lang="en-US" dirty="0" err="1" smtClean="0"/>
              <a:t>po</a:t>
            </a:r>
            <a:r>
              <a:rPr lang="en-US" dirty="0" smtClean="0"/>
              <a:t>-</a:t>
            </a:r>
            <a:r>
              <a:rPr lang="en-US" dirty="0" err="1" smtClean="0"/>
              <a:t>tah</a:t>
            </a:r>
            <a:r>
              <a:rPr lang="en-US" dirty="0" smtClean="0"/>
              <a:t>-to.  </a:t>
            </a:r>
          </a:p>
          <a:p>
            <a:pPr lvl="1"/>
            <a:r>
              <a:rPr lang="en-US" dirty="0" smtClean="0"/>
              <a:t>He's got to call them something new, different.  </a:t>
            </a:r>
          </a:p>
          <a:p>
            <a:r>
              <a:rPr lang="en-US" b="1" i="1" dirty="0" smtClean="0"/>
              <a:t>As critical readers</a:t>
            </a:r>
            <a:r>
              <a:rPr lang="en-US" dirty="0" smtClean="0"/>
              <a:t>, we look for the main point ("gist") of a source &amp; see how well or poorly that stance is supported.  </a:t>
            </a:r>
          </a:p>
          <a:p>
            <a:r>
              <a:rPr lang="en-US" b="1" i="1" dirty="0" smtClean="0"/>
              <a:t>As critical writers</a:t>
            </a:r>
            <a:r>
              <a:rPr lang="en-US" dirty="0" smtClean="0"/>
              <a:t>, we need to make clear our claim/thesis and support it with ample, relevant, unambiguous proof.</a:t>
            </a:r>
          </a:p>
          <a:p>
            <a:endParaRPr lang="en-US" dirty="0" smtClean="0"/>
          </a:p>
          <a:p>
            <a:r>
              <a:rPr lang="en-US" dirty="0" smtClean="0"/>
              <a:t>The trickiest part of Toulmin's method is the "</a:t>
            </a:r>
            <a:r>
              <a:rPr lang="en-US" b="1" dirty="0" smtClean="0">
                <a:solidFill>
                  <a:srgbClr val="0000FF"/>
                </a:solidFill>
              </a:rPr>
              <a:t>warrant</a:t>
            </a:r>
            <a:r>
              <a:rPr lang="en-US" dirty="0" smtClean="0"/>
              <a:t>" part.  Think relevance &amp; justification.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Claims</a:t>
            </a:r>
            <a:r>
              <a:rPr lang="en-US" b="1" dirty="0" smtClean="0">
                <a:solidFill>
                  <a:srgbClr val="0000FF"/>
                </a:solidFill>
              </a:rPr>
              <a:t> 	= Thesis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Grounds</a:t>
            </a:r>
            <a:r>
              <a:rPr lang="en-US" b="1" dirty="0" smtClean="0">
                <a:solidFill>
                  <a:srgbClr val="0000FF"/>
                </a:solidFill>
              </a:rPr>
              <a:t>	= Evidence, Proof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Warrant</a:t>
            </a:r>
            <a:r>
              <a:rPr lang="en-US" b="1" dirty="0" smtClean="0">
                <a:solidFill>
                  <a:srgbClr val="0000FF"/>
                </a:solidFill>
              </a:rPr>
              <a:t> 	= Relevance, Justification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PURPOSE</a:t>
            </a:r>
            <a:r>
              <a:rPr lang="en-US" b="1" dirty="0" smtClean="0"/>
              <a:t>:  </a:t>
            </a:r>
          </a:p>
          <a:p>
            <a:pPr lvl="1"/>
            <a:r>
              <a:rPr lang="en-US" b="1" dirty="0" smtClean="0"/>
              <a:t>to identify the </a:t>
            </a:r>
            <a:r>
              <a:rPr lang="en-US" b="1" dirty="0" smtClean="0">
                <a:solidFill>
                  <a:srgbClr val="0000FF"/>
                </a:solidFill>
              </a:rPr>
              <a:t>thesis</a:t>
            </a:r>
          </a:p>
          <a:p>
            <a:pPr lvl="1"/>
            <a:r>
              <a:rPr lang="en-US" b="1" dirty="0" smtClean="0"/>
              <a:t>to analyze the </a:t>
            </a:r>
            <a:r>
              <a:rPr lang="en-US" b="1" dirty="0" smtClean="0">
                <a:solidFill>
                  <a:srgbClr val="0000FF"/>
                </a:solidFill>
              </a:rPr>
              <a:t>evidence</a:t>
            </a:r>
          </a:p>
          <a:p>
            <a:pPr lvl="1"/>
            <a:r>
              <a:rPr lang="en-US" b="1" dirty="0" smtClean="0"/>
              <a:t>to determine the </a:t>
            </a:r>
            <a:r>
              <a:rPr lang="en-US" b="1" dirty="0" smtClean="0">
                <a:solidFill>
                  <a:srgbClr val="0000FF"/>
                </a:solidFill>
              </a:rPr>
              <a:t>relationship </a:t>
            </a:r>
            <a:r>
              <a:rPr lang="en-US" b="1" dirty="0" smtClean="0"/>
              <a:t>between the thesis and each piece of evidence (reason)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identify and evaluate the authors’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thesis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main point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central argument</a:t>
            </a:r>
            <a:endParaRPr lang="en-US" dirty="0" smtClean="0">
              <a:solidFill>
                <a:srgbClr val="0000FF"/>
              </a:solidFill>
            </a:endParaRPr>
          </a:p>
          <a:p>
            <a:pPr lvl="0"/>
            <a:r>
              <a:rPr lang="en-US" dirty="0" smtClean="0"/>
              <a:t>the </a:t>
            </a:r>
            <a:r>
              <a:rPr lang="en-US" b="1" u="sng" dirty="0" smtClean="0"/>
              <a:t>Thesis Statement </a:t>
            </a:r>
          </a:p>
          <a:p>
            <a:pPr lvl="1"/>
            <a:r>
              <a:rPr lang="en-US" dirty="0" smtClean="0"/>
              <a:t>typically conveys the “</a:t>
            </a:r>
            <a:r>
              <a:rPr lang="en-US" b="1" dirty="0" smtClean="0"/>
              <a:t>Claim</a:t>
            </a:r>
            <a:r>
              <a:rPr lang="en-US" dirty="0" smtClean="0"/>
              <a:t>”</a:t>
            </a:r>
          </a:p>
          <a:p>
            <a:pPr lvl="0"/>
            <a:r>
              <a:rPr lang="en-US" dirty="0" smtClean="0"/>
              <a:t>the </a:t>
            </a:r>
            <a:r>
              <a:rPr lang="en-US" b="1" u="sng" dirty="0" smtClean="0"/>
              <a:t>Topic Sentences </a:t>
            </a:r>
          </a:p>
          <a:p>
            <a:pPr lvl="1"/>
            <a:r>
              <a:rPr lang="en-US" dirty="0" smtClean="0"/>
              <a:t>relate the supportive “</a:t>
            </a:r>
            <a:r>
              <a:rPr lang="en-US" b="1" dirty="0" smtClean="0"/>
              <a:t>Sub-Claims</a:t>
            </a:r>
            <a:r>
              <a:rPr lang="en-US" dirty="0" smtClean="0"/>
              <a:t>”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u="sng" dirty="0" smtClean="0"/>
              <a:t>types of claims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arguments for/against laws &amp; policies </a:t>
            </a:r>
          </a:p>
          <a:p>
            <a:pPr lvl="2"/>
            <a:r>
              <a:rPr lang="en-US" sz="2200" b="1" dirty="0" smtClean="0"/>
              <a:t>(“there oughta be a law ’</a:t>
            </a:r>
            <a:r>
              <a:rPr lang="en-US" sz="2200" b="1" dirty="0" err="1" smtClean="0"/>
              <a:t>gainst</a:t>
            </a:r>
            <a:r>
              <a:rPr lang="en-US" sz="2200" b="1" dirty="0" smtClean="0"/>
              <a:t> that!”)</a:t>
            </a:r>
            <a:endParaRPr lang="en-US" sz="2200" dirty="0" smtClean="0"/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arguments on reality, facts </a:t>
            </a:r>
          </a:p>
          <a:p>
            <a:pPr lvl="2"/>
            <a:r>
              <a:rPr lang="en-US" sz="2200" b="1" dirty="0" smtClean="0"/>
              <a:t>(argue what’s real, true, historical) </a:t>
            </a:r>
          </a:p>
          <a:p>
            <a:pPr lvl="2"/>
            <a:r>
              <a:rPr lang="en-US" sz="2200" b="1" dirty="0" smtClean="0"/>
              <a:t>(</a:t>
            </a:r>
            <a:r>
              <a:rPr lang="en-US" sz="2200" b="1" u="sng" dirty="0" smtClean="0"/>
              <a:t>CSI</a:t>
            </a:r>
            <a:r>
              <a:rPr lang="en-US" sz="2200" b="1" dirty="0" smtClean="0"/>
              <a:t>:  scenario, hypothesis)</a:t>
            </a:r>
            <a:endParaRPr lang="en-US" sz="2200" dirty="0" smtClean="0"/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arguments on values, morals, taste </a:t>
            </a:r>
          </a:p>
          <a:p>
            <a:pPr lvl="2"/>
            <a:r>
              <a:rPr lang="en-US" sz="2200" b="1" dirty="0" smtClean="0"/>
              <a:t>(art, aesthetics, beauty, religion, behaviors, beliefs)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as writers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will clearly state your </a:t>
            </a:r>
            <a:r>
              <a:rPr lang="en-US" b="1" dirty="0" smtClean="0"/>
              <a:t>Claim</a:t>
            </a:r>
            <a:r>
              <a:rPr lang="en-US" dirty="0" smtClean="0"/>
              <a:t> in a </a:t>
            </a:r>
            <a:r>
              <a:rPr lang="en-US" b="1" dirty="0" smtClean="0">
                <a:solidFill>
                  <a:srgbClr val="0000FF"/>
                </a:solidFill>
              </a:rPr>
              <a:t>Thesis Statement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(or Thesis Question)</a:t>
            </a:r>
          </a:p>
          <a:p>
            <a:pPr lvl="2"/>
            <a:r>
              <a:rPr lang="en-US" dirty="0" smtClean="0"/>
              <a:t>at the end of the Introduction</a:t>
            </a:r>
          </a:p>
          <a:p>
            <a:pPr lvl="1"/>
            <a:r>
              <a:rPr lang="en-US" dirty="0" smtClean="0"/>
              <a:t>and state your </a:t>
            </a:r>
            <a:r>
              <a:rPr lang="en-US" b="1" dirty="0" smtClean="0"/>
              <a:t>Sub-Claims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00FF"/>
                </a:solidFill>
              </a:rPr>
              <a:t>Topic Sentence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dirty="0" smtClean="0"/>
              <a:t>at the start of each paragraph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evaluate their </a:t>
            </a:r>
            <a:r>
              <a:rPr lang="en-US" b="1" dirty="0" smtClean="0">
                <a:solidFill>
                  <a:srgbClr val="0000FF"/>
                </a:solidFill>
              </a:rPr>
              <a:t>support, proof, evidence</a:t>
            </a:r>
            <a:endParaRPr lang="en-US" dirty="0" smtClean="0">
              <a:solidFill>
                <a:srgbClr val="0000FF"/>
              </a:solidFill>
            </a:endParaRPr>
          </a:p>
          <a:p>
            <a:pPr lvl="0"/>
            <a:r>
              <a:rPr lang="en-US" b="1" dirty="0" smtClean="0"/>
              <a:t>analyze the </a:t>
            </a:r>
            <a:r>
              <a:rPr lang="en-US" b="1" dirty="0" smtClean="0">
                <a:solidFill>
                  <a:srgbClr val="0000FF"/>
                </a:solidFill>
              </a:rPr>
              <a:t>sources </a:t>
            </a:r>
            <a:r>
              <a:rPr lang="en-US" b="1" dirty="0" smtClean="0"/>
              <a:t>they rely upon for that evidence</a:t>
            </a:r>
            <a:endParaRPr lang="en-US" dirty="0" smtClean="0"/>
          </a:p>
          <a:p>
            <a:pPr lvl="0"/>
            <a:r>
              <a:rPr lang="en-US" b="1" dirty="0" smtClean="0"/>
              <a:t>note authorial </a:t>
            </a:r>
            <a:r>
              <a:rPr lang="en-US" b="1" dirty="0" smtClean="0">
                <a:solidFill>
                  <a:srgbClr val="0000FF"/>
                </a:solidFill>
              </a:rPr>
              <a:t>credentials, qualifications</a:t>
            </a:r>
          </a:p>
          <a:p>
            <a:pPr lvl="0"/>
            <a:r>
              <a:rPr lang="en-US" b="1" dirty="0" smtClean="0"/>
              <a:t>note if they have included rebuttals, refutations</a:t>
            </a:r>
          </a:p>
          <a:p>
            <a:pPr lvl="1"/>
            <a:r>
              <a:rPr lang="en-US" b="1" dirty="0" smtClean="0"/>
              <a:t>the opposing side</a:t>
            </a:r>
          </a:p>
          <a:p>
            <a:pPr lvl="1"/>
            <a:r>
              <a:rPr lang="en-US" b="1" dirty="0" smtClean="0"/>
              <a:t>Rogerian Method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u="sng" dirty="0" smtClean="0"/>
              <a:t>types of proof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reasons, facts, </a:t>
            </a:r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witnesses </a:t>
            </a:r>
            <a:r>
              <a:rPr lang="en-US" sz="2400" b="1" dirty="0" smtClean="0"/>
              <a:t>(expert, first-hand)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examples, anecdotes, illustrations, 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data, evidence, statistics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b="1" dirty="0" smtClean="0"/>
              <a:t>historical, medical, legal </a:t>
            </a:r>
            <a:r>
              <a:rPr lang="en-US" sz="2400" b="1" dirty="0" smtClean="0">
                <a:solidFill>
                  <a:srgbClr val="0000FF"/>
                </a:solidFill>
              </a:rPr>
              <a:t>records and documents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as writers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will utilize </a:t>
            </a:r>
            <a:r>
              <a:rPr lang="en-US" b="1" u="sng" dirty="0" smtClean="0">
                <a:solidFill>
                  <a:srgbClr val="002060"/>
                </a:solidFill>
              </a:rPr>
              <a:t>evidence</a:t>
            </a:r>
            <a:r>
              <a:rPr lang="en-US" dirty="0" smtClean="0"/>
              <a:t> that is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relevant, germane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timely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unequivocal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accurate</a:t>
            </a:r>
          </a:p>
          <a:p>
            <a:pPr lvl="1"/>
            <a:r>
              <a:rPr lang="en-US" dirty="0" smtClean="0"/>
              <a:t>you will rely on </a:t>
            </a:r>
            <a:r>
              <a:rPr lang="en-US" b="1" dirty="0" smtClean="0">
                <a:solidFill>
                  <a:srgbClr val="002060"/>
                </a:solidFill>
              </a:rPr>
              <a:t>authors</a:t>
            </a:r>
            <a:r>
              <a:rPr lang="en-US" dirty="0" smtClean="0"/>
              <a:t> that are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dependable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credentialed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qualified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E3DE-9861-437D-8DF3-B7F3B72CDD3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928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 TOULMIN METHOD     </vt:lpstr>
      <vt:lpstr>BACKGROUND</vt:lpstr>
      <vt:lpstr>BACKGROUND</vt:lpstr>
      <vt:lpstr>CLAIMS</vt:lpstr>
      <vt:lpstr>CLAIMS</vt:lpstr>
      <vt:lpstr>CLAIMS</vt:lpstr>
      <vt:lpstr>GROUNDS</vt:lpstr>
      <vt:lpstr>GROUNDS</vt:lpstr>
      <vt:lpstr>GROUNDS</vt:lpstr>
      <vt:lpstr>WARRANTS</vt:lpstr>
      <vt:lpstr>WARRANTS</vt:lpstr>
      <vt:lpstr>WARRANTS</vt:lpstr>
      <vt:lpstr>WARRANTS</vt:lpstr>
      <vt:lpstr>WARRANTS</vt:lpstr>
      <vt:lpstr>WARRANTS</vt:lpstr>
      <vt:lpstr>WARRANTS</vt:lpstr>
      <vt:lpstr>WARRANT STATEMENTS</vt:lpstr>
      <vt:lpstr>WARRANT STATEMENTS</vt:lpstr>
      <vt:lpstr>WARRANT STATEMENTS</vt:lpstr>
      <vt:lpstr>WARRANT STATEMENTS</vt:lpstr>
      <vt:lpstr>TOULMIN METHOD</vt:lpstr>
      <vt:lpstr>TOULMIN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TOULMIN METHOD</dc:title>
  <dc:creator>June27</dc:creator>
  <cp:lastModifiedBy>Housenick, Stephen</cp:lastModifiedBy>
  <cp:revision>13</cp:revision>
  <dcterms:created xsi:type="dcterms:W3CDTF">2010-08-21T16:59:47Z</dcterms:created>
  <dcterms:modified xsi:type="dcterms:W3CDTF">2015-03-11T13:34:02Z</dcterms:modified>
</cp:coreProperties>
</file>