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66" r:id="rId15"/>
    <p:sldId id="273" r:id="rId16"/>
    <p:sldId id="275" r:id="rId17"/>
    <p:sldId id="274" r:id="rId18"/>
    <p:sldId id="267" r:id="rId19"/>
    <p:sldId id="277" r:id="rId20"/>
    <p:sldId id="276" r:id="rId21"/>
    <p:sldId id="268" r:id="rId22"/>
    <p:sldId id="278" r:id="rId23"/>
    <p:sldId id="279" r:id="rId24"/>
    <p:sldId id="26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0000FF"/>
    <a:srgbClr val="00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7C17890-9211-478A-B2DB-50BF46AFB65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17582"/>
            <a:ext cx="7315199" cy="1202485"/>
          </a:xfrm>
        </p:spPr>
        <p:txBody>
          <a:bodyPr/>
          <a:lstStyle>
            <a:lvl1pPr>
              <a:defRPr b="1" u="sng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9256"/>
            <a:ext cx="7315200" cy="4052943"/>
          </a:xfrm>
        </p:spPr>
        <p:txBody>
          <a:bodyPr/>
          <a:lstStyle>
            <a:lvl1pPr marL="274320" indent="-274320">
              <a:buSzPct val="140000"/>
              <a:buFont typeface="Arial" panose="020B0604020202020204" pitchFamily="34" charset="0"/>
              <a:buChar char="•"/>
              <a:defRPr b="1"/>
            </a:lvl1pPr>
            <a:lvl2pPr marL="640080" indent="-274320">
              <a:buFont typeface="Wingdings" panose="05000000000000000000" pitchFamily="2" charset="2"/>
              <a:buChar char="Ø"/>
              <a:defRPr b="1"/>
            </a:lvl2pPr>
            <a:lvl3pPr>
              <a:defRPr b="1"/>
            </a:lvl3pPr>
            <a:lvl4pPr marL="128016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27977" y="5883275"/>
            <a:ext cx="554023" cy="365125"/>
          </a:xfrm>
        </p:spPr>
        <p:txBody>
          <a:bodyPr/>
          <a:lstStyle>
            <a:lvl1pPr>
              <a:defRPr b="1"/>
            </a:lvl1pPr>
          </a:lstStyle>
          <a:p>
            <a:fld id="{26FEFE30-F210-4D29-B541-E9FC7F844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7C17890-9211-478A-B2DB-50BF46AFB65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7C17890-9211-478A-B2DB-50BF46AFB65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7C17890-9211-478A-B2DB-50BF46AFB65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266" y="1794934"/>
            <a:ext cx="5723468" cy="3158066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RESEARCH</a:t>
            </a:r>
            <a:b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WRITING</a:t>
            </a:r>
            <a:b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TIPS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5257800"/>
            <a:ext cx="4114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MLA:  Modern Language Association</a:t>
            </a:r>
            <a:endParaRPr lang="en-US" sz="19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6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cap="all" dirty="0">
                <a:solidFill>
                  <a:srgbClr val="660033"/>
                </a:solidFill>
              </a:rPr>
              <a:t>(1) Common Research Problems</a:t>
            </a:r>
            <a:r>
              <a:rPr lang="en-US" u="sng" dirty="0">
                <a:solidFill>
                  <a:srgbClr val="660033"/>
                </a:solidFill>
              </a:rPr>
              <a:t> to </a:t>
            </a:r>
            <a:r>
              <a:rPr lang="en-US" u="sng" cap="all" dirty="0">
                <a:solidFill>
                  <a:srgbClr val="660033"/>
                </a:solidFill>
              </a:rPr>
              <a:t>Avoid</a:t>
            </a:r>
            <a:r>
              <a:rPr lang="en-US" u="sng" cap="all" dirty="0" smtClean="0">
                <a:solidFill>
                  <a:srgbClr val="660033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3200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*DON’T*</a:t>
            </a:r>
            <a:endParaRPr lang="en-US" sz="3200" cap="all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u="sng" dirty="0" smtClean="0">
                <a:solidFill>
                  <a:srgbClr val="003300"/>
                </a:solidFill>
              </a:rPr>
              <a:t>RELY on a SINGLE SOURCE 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r>
              <a:rPr lang="en-US" sz="2400" dirty="0"/>
              <a:t>“</a:t>
            </a:r>
            <a:r>
              <a:rPr lang="en-US" sz="2400" i="1" dirty="0">
                <a:solidFill>
                  <a:srgbClr val="0000FF"/>
                </a:solidFill>
              </a:rPr>
              <a:t>overworking the data</a:t>
            </a:r>
            <a:r>
              <a:rPr lang="en-US" sz="2400" dirty="0"/>
              <a:t>” 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If you use only ONE source to support your claim</a:t>
            </a:r>
          </a:p>
          <a:p>
            <a:pPr lvl="2"/>
            <a:r>
              <a:rPr lang="en-US" dirty="0">
                <a:solidFill>
                  <a:srgbClr val="CC3300"/>
                </a:solidFill>
              </a:rPr>
              <a:t>T</a:t>
            </a:r>
            <a:r>
              <a:rPr lang="en-US" dirty="0" smtClean="0">
                <a:solidFill>
                  <a:srgbClr val="CC3300"/>
                </a:solidFill>
              </a:rPr>
              <a:t>hen when we discredit that source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Your </a:t>
            </a:r>
            <a:r>
              <a:rPr lang="en-US" u="sng" dirty="0" smtClean="0">
                <a:solidFill>
                  <a:srgbClr val="CC3300"/>
                </a:solidFill>
              </a:rPr>
              <a:t>ENTIRE argument</a:t>
            </a:r>
            <a:r>
              <a:rPr lang="en-US" dirty="0" smtClean="0">
                <a:solidFill>
                  <a:srgbClr val="CC3300"/>
                </a:solidFill>
              </a:rPr>
              <a:t> gets flushed</a:t>
            </a:r>
          </a:p>
          <a:p>
            <a:pPr lvl="1"/>
            <a:r>
              <a:rPr lang="en-US" sz="2400" dirty="0" smtClean="0"/>
              <a:t>(putting </a:t>
            </a:r>
            <a:r>
              <a:rPr lang="en-US" sz="2400" dirty="0"/>
              <a:t>all your eggs in 1 </a:t>
            </a:r>
            <a:r>
              <a:rPr lang="en-US" sz="2400" dirty="0" smtClean="0"/>
              <a:t>basket)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581400"/>
            <a:ext cx="5181600" cy="4572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179203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cap="all" dirty="0">
                <a:solidFill>
                  <a:srgbClr val="660033"/>
                </a:solidFill>
              </a:rPr>
              <a:t>(1) Common Research Problems</a:t>
            </a:r>
            <a:r>
              <a:rPr lang="en-US" u="sng" dirty="0">
                <a:solidFill>
                  <a:srgbClr val="660033"/>
                </a:solidFill>
              </a:rPr>
              <a:t> to </a:t>
            </a:r>
            <a:r>
              <a:rPr lang="en-US" u="sng" cap="all" dirty="0">
                <a:solidFill>
                  <a:srgbClr val="660033"/>
                </a:solidFill>
              </a:rPr>
              <a:t>Avoid</a:t>
            </a:r>
            <a:r>
              <a:rPr lang="en-US" u="sng" cap="all" dirty="0" smtClean="0">
                <a:solidFill>
                  <a:srgbClr val="660033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3200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*DON’T*</a:t>
            </a:r>
            <a:endParaRPr lang="en-US" sz="3200" cap="all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cap="all" dirty="0" smtClean="0">
                <a:solidFill>
                  <a:srgbClr val="003300"/>
                </a:solidFill>
              </a:rPr>
              <a:t>String </a:t>
            </a:r>
            <a:r>
              <a:rPr lang="en-US" u="sng" cap="all" dirty="0">
                <a:solidFill>
                  <a:srgbClr val="003300"/>
                </a:solidFill>
              </a:rPr>
              <a:t>quotes together 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i="1" dirty="0" smtClean="0">
                <a:solidFill>
                  <a:srgbClr val="0000FF"/>
                </a:solidFill>
              </a:rPr>
              <a:t>string of pearls</a:t>
            </a:r>
            <a:r>
              <a:rPr lang="en-US" sz="2400" dirty="0" smtClean="0"/>
              <a:t>”</a:t>
            </a:r>
            <a:endParaRPr lang="en-US" sz="2400" dirty="0"/>
          </a:p>
          <a:p>
            <a:pPr lvl="1"/>
            <a:r>
              <a:rPr lang="en-US" sz="2400" dirty="0" smtClean="0"/>
              <a:t>copy </a:t>
            </a:r>
            <a:r>
              <a:rPr lang="en-US" sz="2400" dirty="0"/>
              <a:t>&amp; paste quotes &amp; block quotes</a:t>
            </a:r>
          </a:p>
          <a:p>
            <a:pPr lvl="2"/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YOUR essay, so we have to hear from YOU</a:t>
            </a:r>
          </a:p>
          <a:p>
            <a:pPr lvl="2"/>
            <a:r>
              <a:rPr lang="en-US" dirty="0" smtClean="0"/>
              <a:t>take </a:t>
            </a:r>
            <a:r>
              <a:rPr lang="en-US" dirty="0" smtClean="0">
                <a:solidFill>
                  <a:srgbClr val="FF0000"/>
                </a:solidFill>
              </a:rPr>
              <a:t>ownership of the material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581400"/>
            <a:ext cx="5181600" cy="4572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12554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cap="all" dirty="0">
                <a:solidFill>
                  <a:srgbClr val="660033"/>
                </a:solidFill>
              </a:rPr>
              <a:t>(1) Common Research Problems</a:t>
            </a:r>
            <a:r>
              <a:rPr lang="en-US" u="sng" dirty="0">
                <a:solidFill>
                  <a:srgbClr val="660033"/>
                </a:solidFill>
              </a:rPr>
              <a:t> to </a:t>
            </a:r>
            <a:r>
              <a:rPr lang="en-US" u="sng" cap="all" dirty="0">
                <a:solidFill>
                  <a:srgbClr val="660033"/>
                </a:solidFill>
              </a:rPr>
              <a:t>Avoid</a:t>
            </a:r>
            <a:r>
              <a:rPr lang="en-US" u="sng" cap="all" dirty="0" smtClean="0">
                <a:solidFill>
                  <a:srgbClr val="660033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3200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*DON’T*</a:t>
            </a:r>
            <a:endParaRPr lang="en-US" sz="3200" cap="all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u="sng" dirty="0" smtClean="0">
                <a:solidFill>
                  <a:srgbClr val="003300"/>
                </a:solidFill>
              </a:rPr>
              <a:t>NOT PERFORM ANY RESEARCH 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r>
              <a:rPr lang="en-US" sz="2400" dirty="0"/>
              <a:t>“</a:t>
            </a:r>
            <a:r>
              <a:rPr lang="en-US" sz="2400" i="1" dirty="0">
                <a:solidFill>
                  <a:srgbClr val="0000FF"/>
                </a:solidFill>
              </a:rPr>
              <a:t>under-researched research paper</a:t>
            </a:r>
            <a:r>
              <a:rPr lang="en-US" sz="2400" dirty="0"/>
              <a:t>”</a:t>
            </a:r>
          </a:p>
          <a:p>
            <a:pPr lvl="2"/>
            <a:r>
              <a:rPr lang="en-US" dirty="0" smtClean="0"/>
              <a:t>which makes it basically an </a:t>
            </a:r>
            <a:r>
              <a:rPr lang="en-US" i="1" dirty="0" smtClean="0">
                <a:solidFill>
                  <a:srgbClr val="CC3300"/>
                </a:solidFill>
              </a:rPr>
              <a:t>opinion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smtClean="0"/>
              <a:t>paper</a:t>
            </a:r>
          </a:p>
          <a:p>
            <a:pPr lvl="1"/>
            <a:r>
              <a:rPr lang="en-US" sz="2400" dirty="0" smtClean="0"/>
              <a:t>instead, support </a:t>
            </a:r>
            <a:r>
              <a:rPr lang="en-US" sz="2400" dirty="0"/>
              <a:t>each point with </a:t>
            </a:r>
            <a:r>
              <a:rPr lang="en-US" sz="2400" dirty="0">
                <a:solidFill>
                  <a:srgbClr val="FF0000"/>
                </a:solidFill>
              </a:rPr>
              <a:t>at least 1 bit </a:t>
            </a:r>
            <a:r>
              <a:rPr lang="en-US" sz="2400" dirty="0"/>
              <a:t>of borrowed data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581400"/>
            <a:ext cx="5867400" cy="4572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12554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cap="all" dirty="0">
                <a:solidFill>
                  <a:srgbClr val="660033"/>
                </a:solidFill>
              </a:rPr>
              <a:t>(1) Common Research Problems</a:t>
            </a:r>
            <a:r>
              <a:rPr lang="en-US" u="sng" dirty="0">
                <a:solidFill>
                  <a:srgbClr val="660033"/>
                </a:solidFill>
              </a:rPr>
              <a:t> to </a:t>
            </a:r>
            <a:r>
              <a:rPr lang="en-US" u="sng" cap="all" dirty="0">
                <a:solidFill>
                  <a:srgbClr val="660033"/>
                </a:solidFill>
              </a:rPr>
              <a:t>Avoid</a:t>
            </a:r>
            <a:r>
              <a:rPr lang="en-US" u="sng" cap="all" dirty="0" smtClean="0">
                <a:solidFill>
                  <a:srgbClr val="660033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3200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*DON’T*</a:t>
            </a:r>
            <a:endParaRPr lang="en-US" sz="3200" cap="all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u="sng" dirty="0">
                <a:solidFill>
                  <a:srgbClr val="003300"/>
                </a:solidFill>
              </a:rPr>
              <a:t>PLAGIARIZE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r>
              <a:rPr lang="en-US" sz="2400" dirty="0"/>
              <a:t>“</a:t>
            </a:r>
            <a:r>
              <a:rPr lang="en-US" sz="2400" i="1" dirty="0">
                <a:solidFill>
                  <a:srgbClr val="0000FF"/>
                </a:solidFill>
              </a:rPr>
              <a:t>plagiarism</a:t>
            </a:r>
            <a:r>
              <a:rPr lang="en-US" sz="2400" dirty="0"/>
              <a:t>”</a:t>
            </a:r>
          </a:p>
          <a:p>
            <a:pPr lvl="1"/>
            <a:r>
              <a:rPr lang="en-US" dirty="0"/>
              <a:t>borrow info without proper </a:t>
            </a:r>
            <a:r>
              <a:rPr lang="en-US" dirty="0" smtClean="0"/>
              <a:t>attribution &amp; citation</a:t>
            </a:r>
          </a:p>
          <a:p>
            <a:pPr lvl="1"/>
            <a:r>
              <a:rPr lang="en-US" dirty="0" smtClean="0"/>
              <a:t>instead, </a:t>
            </a:r>
            <a:r>
              <a:rPr lang="en-US" i="1" dirty="0" smtClean="0">
                <a:solidFill>
                  <a:srgbClr val="CC3300"/>
                </a:solidFill>
              </a:rPr>
              <a:t>every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smtClean="0"/>
              <a:t>time you borrow, you </a:t>
            </a:r>
            <a:r>
              <a:rPr lang="en-US" dirty="0" smtClean="0">
                <a:solidFill>
                  <a:srgbClr val="CC3300"/>
                </a:solidFill>
              </a:rPr>
              <a:t>cite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581400"/>
            <a:ext cx="5181600" cy="4572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125542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>
                <a:solidFill>
                  <a:srgbClr val="660033"/>
                </a:solidFill>
              </a:rPr>
              <a:t>(2) CRITICAL EVALUATION of </a:t>
            </a:r>
            <a:r>
              <a:rPr lang="en-US" u="sng" cap="all" dirty="0">
                <a:solidFill>
                  <a:srgbClr val="660033"/>
                </a:solidFill>
              </a:rPr>
              <a:t>Sources</a:t>
            </a:r>
            <a:r>
              <a:rPr lang="en-US" u="sng" dirty="0">
                <a:solidFill>
                  <a:srgbClr val="660033"/>
                </a:solidFill>
              </a:rPr>
              <a:t>:</a:t>
            </a:r>
            <a:endParaRPr lang="en-US" sz="1800" dirty="0">
              <a:solidFill>
                <a:srgbClr val="660033"/>
              </a:solidFill>
            </a:endParaRPr>
          </a:p>
          <a:p>
            <a:pPr lvl="0"/>
            <a:r>
              <a:rPr lang="en-US" dirty="0"/>
              <a:t>Another way to build your </a:t>
            </a:r>
            <a:r>
              <a:rPr lang="en-US" sz="3200" dirty="0">
                <a:solidFill>
                  <a:srgbClr val="003300"/>
                </a:solidFill>
              </a:rPr>
              <a:t>ETHOS</a:t>
            </a:r>
            <a:r>
              <a:rPr lang="en-US" dirty="0">
                <a:solidFill>
                  <a:srgbClr val="003300"/>
                </a:solidFill>
              </a:rPr>
              <a:t> </a:t>
            </a:r>
            <a:endParaRPr lang="en-US" dirty="0" smtClean="0">
              <a:solidFill>
                <a:srgbClr val="003300"/>
              </a:solidFill>
            </a:endParaRPr>
          </a:p>
          <a:p>
            <a:pPr lvl="0"/>
            <a:r>
              <a:rPr lang="en-US" dirty="0" smtClean="0"/>
              <a:t>is </a:t>
            </a:r>
            <a:r>
              <a:rPr lang="en-US" dirty="0"/>
              <a:t>to utilize </a:t>
            </a:r>
            <a:r>
              <a:rPr lang="en-US" u="sng" dirty="0">
                <a:solidFill>
                  <a:srgbClr val="FF0000"/>
                </a:solidFill>
              </a:rPr>
              <a:t>appropriate sources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99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>
                <a:solidFill>
                  <a:srgbClr val="660033"/>
                </a:solidFill>
              </a:rPr>
              <a:t>(2) CRITICAL EVALUATION of </a:t>
            </a:r>
            <a:r>
              <a:rPr lang="en-US" u="sng" cap="all" dirty="0">
                <a:solidFill>
                  <a:srgbClr val="660033"/>
                </a:solidFill>
              </a:rPr>
              <a:t>Sources</a:t>
            </a:r>
            <a:r>
              <a:rPr lang="en-US" u="sng" dirty="0">
                <a:solidFill>
                  <a:srgbClr val="660033"/>
                </a:solidFill>
              </a:rPr>
              <a:t>:</a:t>
            </a:r>
            <a:endParaRPr lang="en-US" sz="1800" dirty="0">
              <a:solidFill>
                <a:srgbClr val="660033"/>
              </a:solidFill>
            </a:endParaRPr>
          </a:p>
          <a:p>
            <a:pPr lvl="0"/>
            <a:r>
              <a:rPr lang="en-US" u="sng" dirty="0" smtClean="0">
                <a:solidFill>
                  <a:srgbClr val="0000FF"/>
                </a:solidFill>
              </a:rPr>
              <a:t>reliable</a:t>
            </a:r>
            <a:r>
              <a:rPr lang="en-US" u="sng" dirty="0">
                <a:solidFill>
                  <a:srgbClr val="0000FF"/>
                </a:solidFill>
              </a:rPr>
              <a:t>, credible, trustworthy, accurate</a:t>
            </a:r>
            <a:endParaRPr lang="en-US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US" sz="2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8" name="Picture 6" descr="https://encrypted-tbn1.gstatic.com/images?q=tbn:ANd9GcSfTCkObfZ0lzIPm77nMO-hLew090hhqWagRjv7A3VIv1JenwFR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52875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0100" y="3429000"/>
            <a:ext cx="7543800" cy="49244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FF0000"/>
                </a:solidFill>
              </a:rPr>
              <a:t>*</a:t>
            </a:r>
            <a:r>
              <a:rPr lang="en-US" sz="2600" b="1" u="sng" dirty="0">
                <a:solidFill>
                  <a:srgbClr val="FF0000"/>
                </a:solidFill>
              </a:rPr>
              <a:t>good research </a:t>
            </a:r>
            <a:r>
              <a:rPr lang="en-US" sz="2600" b="1" dirty="0">
                <a:solidFill>
                  <a:srgbClr val="FF0000"/>
                </a:solidFill>
              </a:rPr>
              <a:t>= </a:t>
            </a:r>
            <a:r>
              <a:rPr lang="en-US" sz="2600" b="1" u="sng" dirty="0">
                <a:solidFill>
                  <a:srgbClr val="FF0000"/>
                </a:solidFill>
              </a:rPr>
              <a:t>the </a:t>
            </a:r>
            <a:r>
              <a:rPr lang="en-US" sz="2600" b="1" i="1" u="sng" dirty="0">
                <a:solidFill>
                  <a:srgbClr val="FF0000"/>
                </a:solidFill>
              </a:rPr>
              <a:t>foundation</a:t>
            </a:r>
            <a:r>
              <a:rPr lang="en-US" sz="2600" b="1" u="sng" dirty="0">
                <a:solidFill>
                  <a:srgbClr val="FF0000"/>
                </a:solidFill>
              </a:rPr>
              <a:t> of good argument</a:t>
            </a:r>
            <a:r>
              <a:rPr lang="en-US" sz="2600" b="1" dirty="0" smtClean="0">
                <a:solidFill>
                  <a:srgbClr val="FF0000"/>
                </a:solidFill>
              </a:rPr>
              <a:t>*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25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>
                <a:solidFill>
                  <a:srgbClr val="660033"/>
                </a:solidFill>
              </a:rPr>
              <a:t>(2) CRITICAL EVALUATION of </a:t>
            </a:r>
            <a:r>
              <a:rPr lang="en-US" u="sng" cap="all" dirty="0">
                <a:solidFill>
                  <a:srgbClr val="660033"/>
                </a:solidFill>
              </a:rPr>
              <a:t>Sources</a:t>
            </a:r>
            <a:r>
              <a:rPr lang="en-US" u="sng" dirty="0">
                <a:solidFill>
                  <a:srgbClr val="660033"/>
                </a:solidFill>
              </a:rPr>
              <a:t>:</a:t>
            </a:r>
            <a:endParaRPr lang="en-US" sz="1800" dirty="0">
              <a:solidFill>
                <a:srgbClr val="660033"/>
              </a:solidFill>
            </a:endParaRPr>
          </a:p>
          <a:p>
            <a:pPr lvl="0"/>
            <a:r>
              <a:rPr lang="en-US" u="sng" dirty="0" smtClean="0">
                <a:solidFill>
                  <a:srgbClr val="0000FF"/>
                </a:solidFill>
              </a:rPr>
              <a:t>reliable</a:t>
            </a:r>
            <a:r>
              <a:rPr lang="en-US" u="sng" dirty="0">
                <a:solidFill>
                  <a:srgbClr val="0000FF"/>
                </a:solidFill>
              </a:rPr>
              <a:t>, credible, trustworthy, accurate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house </a:t>
            </a:r>
            <a:r>
              <a:rPr lang="en-US" sz="2400" dirty="0"/>
              <a:t>on sand </a:t>
            </a:r>
            <a:r>
              <a:rPr lang="en-US" sz="2400" i="1" dirty="0"/>
              <a:t>or</a:t>
            </a:r>
            <a:r>
              <a:rPr lang="en-US" sz="2400" dirty="0"/>
              <a:t> stone</a:t>
            </a:r>
          </a:p>
          <a:p>
            <a:pPr lvl="1"/>
            <a:r>
              <a:rPr lang="en-US" sz="2400" i="1" dirty="0">
                <a:solidFill>
                  <a:srgbClr val="003300"/>
                </a:solidFill>
              </a:rPr>
              <a:t>fruit of the poisonous tree</a:t>
            </a:r>
            <a:endParaRPr lang="en-US" sz="2400" dirty="0">
              <a:solidFill>
                <a:srgbClr val="0033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NO WIKIPEDIA</a:t>
            </a:r>
          </a:p>
          <a:p>
            <a:endParaRPr lang="en-US" dirty="0"/>
          </a:p>
        </p:txBody>
      </p:sp>
      <p:pic>
        <p:nvPicPr>
          <p:cNvPr id="3074" name="Picture 2" descr="Description: FruitOfPoisonousTr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61360"/>
            <a:ext cx="2965674" cy="23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https://encrypted-tbn1.gstatic.com/images?q=tbn:ANd9GcSw_Q3FmVGSh12zDMZN7IV_f9721cs6OvJ2O3AczTneJiVepyy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39935"/>
            <a:ext cx="25527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26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600" u="sng" dirty="0">
                <a:solidFill>
                  <a:srgbClr val="660033"/>
                </a:solidFill>
              </a:rPr>
              <a:t>(2) CRITICAL EVALUATION of </a:t>
            </a:r>
            <a:r>
              <a:rPr lang="en-US" sz="2600" u="sng" cap="all" dirty="0">
                <a:solidFill>
                  <a:srgbClr val="660033"/>
                </a:solidFill>
              </a:rPr>
              <a:t>Sources</a:t>
            </a:r>
            <a:r>
              <a:rPr lang="en-US" sz="2600" u="sng" dirty="0">
                <a:solidFill>
                  <a:srgbClr val="660033"/>
                </a:solidFill>
              </a:rPr>
              <a:t>:</a:t>
            </a:r>
            <a:endParaRPr lang="en-US" sz="2600" dirty="0">
              <a:solidFill>
                <a:srgbClr val="660033"/>
              </a:solidFill>
            </a:endParaRPr>
          </a:p>
          <a:p>
            <a:pPr lvl="0"/>
            <a:r>
              <a:rPr lang="en-US" sz="2600" u="sng" dirty="0">
                <a:solidFill>
                  <a:srgbClr val="0000FF"/>
                </a:solidFill>
              </a:rPr>
              <a:t>appraise the source’s</a:t>
            </a:r>
            <a:endParaRPr lang="en-US" sz="2600" dirty="0">
              <a:solidFill>
                <a:srgbClr val="0000FF"/>
              </a:solidFill>
            </a:endParaRPr>
          </a:p>
          <a:p>
            <a:pPr lvl="1"/>
            <a:r>
              <a:rPr lang="en-US" sz="2400" dirty="0" smtClean="0">
                <a:solidFill>
                  <a:srgbClr val="003300"/>
                </a:solidFill>
              </a:rPr>
              <a:t>author (*</a:t>
            </a:r>
            <a:r>
              <a:rPr lang="en-US" sz="2400" i="1" dirty="0" smtClean="0">
                <a:solidFill>
                  <a:srgbClr val="003300"/>
                </a:solidFill>
              </a:rPr>
              <a:t>credentials</a:t>
            </a:r>
            <a:r>
              <a:rPr lang="en-US" sz="2400" dirty="0" smtClean="0">
                <a:solidFill>
                  <a:srgbClr val="003300"/>
                </a:solidFill>
              </a:rPr>
              <a:t>)</a:t>
            </a:r>
            <a:endParaRPr lang="en-US" sz="2400" dirty="0">
              <a:solidFill>
                <a:srgbClr val="003300"/>
              </a:solidFill>
            </a:endParaRPr>
          </a:p>
          <a:p>
            <a:pPr lvl="1"/>
            <a:r>
              <a:rPr lang="en-US" sz="2400" dirty="0">
                <a:solidFill>
                  <a:srgbClr val="CC3300"/>
                </a:solidFill>
              </a:rPr>
              <a:t>publication, publisher</a:t>
            </a:r>
          </a:p>
          <a:p>
            <a:pPr lvl="1"/>
            <a:r>
              <a:rPr lang="en-US" sz="2400" dirty="0">
                <a:solidFill>
                  <a:srgbClr val="003300"/>
                </a:solidFill>
              </a:rPr>
              <a:t>date of publication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*coverage/depth </a:t>
            </a:r>
            <a:r>
              <a:rPr lang="en-US" sz="2400" dirty="0">
                <a:solidFill>
                  <a:srgbClr val="FF0000"/>
                </a:solidFill>
              </a:rPr>
              <a:t>of the issue</a:t>
            </a:r>
          </a:p>
          <a:p>
            <a:pPr lvl="1"/>
            <a:r>
              <a:rPr lang="en-US" sz="2400" dirty="0">
                <a:solidFill>
                  <a:srgbClr val="003300"/>
                </a:solidFill>
              </a:rPr>
              <a:t>tone</a:t>
            </a:r>
          </a:p>
          <a:p>
            <a:pPr lvl="1"/>
            <a:r>
              <a:rPr lang="en-US" sz="2400" dirty="0">
                <a:solidFill>
                  <a:srgbClr val="CC3300"/>
                </a:solidFill>
              </a:rPr>
              <a:t>intended audience</a:t>
            </a:r>
          </a:p>
          <a:p>
            <a:pPr lvl="1"/>
            <a:r>
              <a:rPr lang="en-US" sz="2400" dirty="0">
                <a:solidFill>
                  <a:srgbClr val="003300"/>
                </a:solidFill>
              </a:rPr>
              <a:t>point-of-view</a:t>
            </a:r>
          </a:p>
          <a:p>
            <a:pPr lvl="1"/>
            <a:r>
              <a:rPr lang="en-US" sz="2400" dirty="0">
                <a:solidFill>
                  <a:srgbClr val="CC3300"/>
                </a:solidFill>
              </a:rPr>
              <a:t>its </a:t>
            </a:r>
            <a:r>
              <a:rPr lang="en-US" sz="2400" dirty="0" smtClean="0">
                <a:solidFill>
                  <a:srgbClr val="CC3300"/>
                </a:solidFill>
              </a:rPr>
              <a:t>sources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Oval Callout 3"/>
          <p:cNvSpPr>
            <a:spLocks noChangeArrowheads="1"/>
          </p:cNvSpPr>
          <p:nvPr/>
        </p:nvSpPr>
        <p:spPr bwMode="auto">
          <a:xfrm>
            <a:off x="5638800" y="2971800"/>
            <a:ext cx="2514600" cy="1371600"/>
          </a:xfrm>
          <a:prstGeom prst="wedgeEllipseCallout">
            <a:avLst>
              <a:gd name="adj1" fmla="val -8123"/>
              <a:gd name="adj2" fmla="val 692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Would you shop on this site with your credit card?!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Users\JMD27\AppData\Local\Microsoft\Windows\Temporary Internet Files\Content.IE5\2UHI8Z93\MC9004413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605" y="4450080"/>
            <a:ext cx="164592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138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660033"/>
                </a:solidFill>
              </a:rPr>
              <a:t>(3) </a:t>
            </a:r>
            <a:r>
              <a:rPr lang="en-US" u="sng" cap="all" dirty="0">
                <a:solidFill>
                  <a:srgbClr val="660033"/>
                </a:solidFill>
              </a:rPr>
              <a:t>Introduction OF the Sources</a:t>
            </a:r>
            <a:r>
              <a:rPr lang="en-US" u="sng" dirty="0">
                <a:solidFill>
                  <a:srgbClr val="660033"/>
                </a:solidFill>
              </a:rPr>
              <a:t>:</a:t>
            </a:r>
            <a:endParaRPr lang="en-US" dirty="0">
              <a:solidFill>
                <a:srgbClr val="660033"/>
              </a:solidFill>
            </a:endParaRPr>
          </a:p>
          <a:p>
            <a:r>
              <a:rPr lang="en-US" u="sng" dirty="0">
                <a:solidFill>
                  <a:srgbClr val="0000FF"/>
                </a:solidFill>
              </a:rPr>
              <a:t>LEAD-IN EXPRESSIONS</a:t>
            </a:r>
          </a:p>
          <a:p>
            <a:pPr lvl="1"/>
            <a:r>
              <a:rPr lang="en-US" i="1" dirty="0" smtClean="0">
                <a:solidFill>
                  <a:srgbClr val="003300"/>
                </a:solidFill>
              </a:rPr>
              <a:t>full</a:t>
            </a:r>
            <a:r>
              <a:rPr lang="en-US" dirty="0" smtClean="0">
                <a:solidFill>
                  <a:srgbClr val="003300"/>
                </a:solidFill>
              </a:rPr>
              <a:t> name </a:t>
            </a:r>
            <a:r>
              <a:rPr lang="en-US" dirty="0">
                <a:solidFill>
                  <a:srgbClr val="003300"/>
                </a:solidFill>
              </a:rPr>
              <a:t>of author </a:t>
            </a:r>
          </a:p>
          <a:p>
            <a:pPr lvl="1"/>
            <a:r>
              <a:rPr lang="en-US" i="1" dirty="0" smtClean="0">
                <a:solidFill>
                  <a:srgbClr val="003300"/>
                </a:solidFill>
              </a:rPr>
              <a:t>full</a:t>
            </a:r>
            <a:r>
              <a:rPr lang="en-US" dirty="0" smtClean="0">
                <a:solidFill>
                  <a:srgbClr val="003300"/>
                </a:solidFill>
              </a:rPr>
              <a:t> name </a:t>
            </a:r>
            <a:r>
              <a:rPr lang="en-US" dirty="0">
                <a:solidFill>
                  <a:srgbClr val="003300"/>
                </a:solidFill>
              </a:rPr>
              <a:t>of article (“  ”)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author’s </a:t>
            </a:r>
            <a:r>
              <a:rPr lang="en-US" dirty="0">
                <a:solidFill>
                  <a:srgbClr val="FF0000"/>
                </a:solidFill>
              </a:rPr>
              <a:t>(or medium’s) credentials 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builds </a:t>
            </a:r>
            <a:r>
              <a:rPr lang="en-US" dirty="0">
                <a:solidFill>
                  <a:srgbClr val="003300"/>
                </a:solidFill>
              </a:rPr>
              <a:t>your </a:t>
            </a:r>
            <a:r>
              <a:rPr lang="en-US" dirty="0">
                <a:solidFill>
                  <a:srgbClr val="000066"/>
                </a:solidFill>
              </a:rPr>
              <a:t>ETHOS</a:t>
            </a:r>
            <a:r>
              <a:rPr lang="en-US" dirty="0">
                <a:solidFill>
                  <a:srgbClr val="003300"/>
                </a:solidFill>
              </a:rPr>
              <a:t> as a writer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established </a:t>
            </a:r>
            <a:r>
              <a:rPr lang="en-US" dirty="0">
                <a:solidFill>
                  <a:srgbClr val="003300"/>
                </a:solidFill>
              </a:rPr>
              <a:t>credibility of your source</a:t>
            </a:r>
          </a:p>
          <a:p>
            <a:pPr lvl="2"/>
            <a:r>
              <a:rPr lang="en-US" dirty="0" smtClean="0"/>
              <a:t>Why </a:t>
            </a:r>
            <a:r>
              <a:rPr lang="en-US" dirty="0"/>
              <a:t>should we care what s/he says? Who is </a:t>
            </a:r>
            <a:r>
              <a:rPr lang="en-US" dirty="0" smtClean="0"/>
              <a:t>s/he</a:t>
            </a:r>
            <a:r>
              <a:rPr lang="en-US" dirty="0"/>
              <a:t>?</a:t>
            </a:r>
          </a:p>
          <a:p>
            <a:pPr lvl="1"/>
            <a:r>
              <a:rPr lang="en-US" u="sng" dirty="0">
                <a:solidFill>
                  <a:srgbClr val="003300"/>
                </a:solidFill>
              </a:rPr>
              <a:t>l</a:t>
            </a:r>
            <a:r>
              <a:rPr lang="en-US" u="sng" dirty="0" smtClean="0">
                <a:solidFill>
                  <a:srgbClr val="003300"/>
                </a:solidFill>
              </a:rPr>
              <a:t>ead-in </a:t>
            </a:r>
            <a:r>
              <a:rPr lang="en-US" u="sng" dirty="0">
                <a:solidFill>
                  <a:srgbClr val="003300"/>
                </a:solidFill>
              </a:rPr>
              <a:t>verbs</a:t>
            </a:r>
            <a:r>
              <a:rPr lang="en-US" dirty="0">
                <a:solidFill>
                  <a:srgbClr val="003300"/>
                </a:solidFill>
              </a:rPr>
              <a:t>: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alleges</a:t>
            </a:r>
            <a:r>
              <a:rPr lang="en-US" dirty="0">
                <a:solidFill>
                  <a:srgbClr val="CC3300"/>
                </a:solidFill>
              </a:rPr>
              <a:t>, asserts, claims, contends, </a:t>
            </a:r>
            <a:endParaRPr lang="en-US" dirty="0" smtClean="0">
              <a:solidFill>
                <a:srgbClr val="CC3300"/>
              </a:solidFill>
            </a:endParaRP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proposes</a:t>
            </a:r>
            <a:r>
              <a:rPr lang="en-US" dirty="0">
                <a:solidFill>
                  <a:srgbClr val="CC3300"/>
                </a:solidFill>
              </a:rPr>
              <a:t>, suggests, warns, writes</a:t>
            </a:r>
          </a:p>
        </p:txBody>
      </p:sp>
    </p:spTree>
    <p:extLst>
      <p:ext uri="{BB962C8B-B14F-4D97-AF65-F5344CB8AC3E}">
        <p14:creationId xmlns:p14="http://schemas.microsoft.com/office/powerpoint/2010/main" val="1646099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660033"/>
                </a:solidFill>
              </a:rPr>
              <a:t>(3) </a:t>
            </a:r>
            <a:r>
              <a:rPr lang="en-US" u="sng" cap="all" dirty="0">
                <a:solidFill>
                  <a:srgbClr val="660033"/>
                </a:solidFill>
              </a:rPr>
              <a:t>Introduction OF the Sources</a:t>
            </a:r>
            <a:r>
              <a:rPr lang="en-US" u="sng" dirty="0">
                <a:solidFill>
                  <a:srgbClr val="660033"/>
                </a:solidFill>
              </a:rPr>
              <a:t>:</a:t>
            </a:r>
            <a:endParaRPr lang="en-US" dirty="0">
              <a:solidFill>
                <a:srgbClr val="660033"/>
              </a:solidFill>
            </a:endParaRPr>
          </a:p>
          <a:p>
            <a:r>
              <a:rPr lang="en-US" u="sng" dirty="0">
                <a:solidFill>
                  <a:srgbClr val="0000FF"/>
                </a:solidFill>
              </a:rPr>
              <a:t>ATTRIBUTION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attribute </a:t>
            </a:r>
            <a:r>
              <a:rPr lang="en-US" dirty="0">
                <a:solidFill>
                  <a:srgbClr val="003300"/>
                </a:solidFill>
              </a:rPr>
              <a:t>a point to an author </a:t>
            </a:r>
          </a:p>
          <a:p>
            <a:pPr lvl="2"/>
            <a:r>
              <a:rPr lang="en-US" dirty="0" smtClean="0">
                <a:solidFill>
                  <a:srgbClr val="000066"/>
                </a:solidFill>
              </a:rPr>
              <a:t>(</a:t>
            </a:r>
            <a:r>
              <a:rPr lang="en-US" dirty="0">
                <a:solidFill>
                  <a:srgbClr val="000066"/>
                </a:solidFill>
              </a:rPr>
              <a:t>a person, human being)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do </a:t>
            </a:r>
            <a:r>
              <a:rPr lang="en-US" u="sng" dirty="0">
                <a:solidFill>
                  <a:srgbClr val="003300"/>
                </a:solidFill>
              </a:rPr>
              <a:t>not</a:t>
            </a:r>
            <a:r>
              <a:rPr lang="en-US" dirty="0">
                <a:solidFill>
                  <a:srgbClr val="003300"/>
                </a:solidFill>
              </a:rPr>
              <a:t> attribute to an article </a:t>
            </a:r>
          </a:p>
          <a:p>
            <a:pPr lvl="2"/>
            <a:r>
              <a:rPr lang="en-US" dirty="0" smtClean="0">
                <a:solidFill>
                  <a:srgbClr val="000066"/>
                </a:solidFill>
              </a:rPr>
              <a:t>(</a:t>
            </a:r>
            <a:r>
              <a:rPr lang="en-US" dirty="0">
                <a:solidFill>
                  <a:srgbClr val="000066"/>
                </a:solidFill>
              </a:rPr>
              <a:t>an inanimate object that “says” or “claims” nothing)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if </a:t>
            </a:r>
            <a:r>
              <a:rPr lang="en-US" u="sng" dirty="0">
                <a:solidFill>
                  <a:srgbClr val="CC3300"/>
                </a:solidFill>
              </a:rPr>
              <a:t>no author </a:t>
            </a:r>
            <a:r>
              <a:rPr lang="en-US" dirty="0">
                <a:solidFill>
                  <a:srgbClr val="003300"/>
                </a:solidFill>
              </a:rPr>
              <a:t>is given, attribute to the “</a:t>
            </a:r>
            <a:r>
              <a:rPr lang="en-US" i="1" dirty="0">
                <a:solidFill>
                  <a:srgbClr val="CC3300"/>
                </a:solidFill>
              </a:rPr>
              <a:t>anonymous</a:t>
            </a:r>
            <a:r>
              <a:rPr lang="en-US" dirty="0">
                <a:solidFill>
                  <a:srgbClr val="003300"/>
                </a:solidFill>
              </a:rPr>
              <a:t>” or “</a:t>
            </a:r>
            <a:r>
              <a:rPr lang="en-US" i="1" dirty="0">
                <a:solidFill>
                  <a:srgbClr val="CC3300"/>
                </a:solidFill>
              </a:rPr>
              <a:t>unknown</a:t>
            </a:r>
            <a:r>
              <a:rPr lang="en-US" dirty="0">
                <a:solidFill>
                  <a:srgbClr val="003300"/>
                </a:solidFill>
              </a:rPr>
              <a:t>” or “</a:t>
            </a:r>
            <a:r>
              <a:rPr lang="en-US" i="1" dirty="0">
                <a:solidFill>
                  <a:srgbClr val="CC3300"/>
                </a:solidFill>
              </a:rPr>
              <a:t>unnamed</a:t>
            </a:r>
            <a:r>
              <a:rPr lang="en-US" dirty="0">
                <a:solidFill>
                  <a:srgbClr val="003300"/>
                </a:solidFill>
              </a:rPr>
              <a:t>” author</a:t>
            </a:r>
          </a:p>
        </p:txBody>
      </p:sp>
    </p:spTree>
    <p:extLst>
      <p:ext uri="{BB962C8B-B14F-4D97-AF65-F5344CB8AC3E}">
        <p14:creationId xmlns:p14="http://schemas.microsoft.com/office/powerpoint/2010/main" val="100542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ROGERIAN METHOD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Mention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the OTHER SIDE of the Issue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400" i="1" dirty="0">
                <a:solidFill>
                  <a:srgbClr val="0000FF"/>
                </a:solidFill>
              </a:rPr>
              <a:t>fully, fairly</a:t>
            </a:r>
            <a:r>
              <a:rPr lang="en-US" sz="2400" dirty="0">
                <a:solidFill>
                  <a:srgbClr val="0000FF"/>
                </a:solidFill>
              </a:rPr>
              <a:t>, and </a:t>
            </a:r>
            <a:r>
              <a:rPr lang="en-US" sz="2400" i="1" dirty="0">
                <a:solidFill>
                  <a:srgbClr val="0000FF"/>
                </a:solidFill>
              </a:rPr>
              <a:t>objectively</a:t>
            </a:r>
            <a:endParaRPr lang="en-US" sz="2400" dirty="0">
              <a:solidFill>
                <a:srgbClr val="0000FF"/>
              </a:solidFill>
            </a:endParaRPr>
          </a:p>
          <a:p>
            <a:pPr lvl="2"/>
            <a:r>
              <a:rPr lang="en-US" dirty="0"/>
              <a:t>in the Intro</a:t>
            </a:r>
          </a:p>
          <a:p>
            <a:pPr lvl="2"/>
            <a:r>
              <a:rPr lang="en-US" dirty="0"/>
              <a:t>after the Intro &amp; before your side</a:t>
            </a:r>
          </a:p>
          <a:p>
            <a:pPr lvl="2"/>
            <a:r>
              <a:rPr lang="en-US" dirty="0"/>
              <a:t>in the Body, as a segue to your side</a:t>
            </a:r>
          </a:p>
          <a:p>
            <a:pPr lvl="1"/>
            <a:r>
              <a:rPr lang="en-US" sz="2400" dirty="0"/>
              <a:t>this helps your </a:t>
            </a:r>
            <a:r>
              <a:rPr lang="en-US" sz="2400" dirty="0">
                <a:solidFill>
                  <a:srgbClr val="FF0000"/>
                </a:solidFill>
              </a:rPr>
              <a:t>ETHOS</a:t>
            </a:r>
          </a:p>
          <a:p>
            <a:pPr lvl="2"/>
            <a:r>
              <a:rPr lang="en-US" dirty="0"/>
              <a:t>your </a:t>
            </a:r>
            <a:r>
              <a:rPr lang="en-US" i="1" dirty="0">
                <a:solidFill>
                  <a:srgbClr val="0000FF"/>
                </a:solidFill>
              </a:rPr>
              <a:t>credibility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as a writer</a:t>
            </a:r>
          </a:p>
          <a:p>
            <a:pPr lvl="2"/>
            <a:r>
              <a:rPr lang="en-US" dirty="0"/>
              <a:t>as it demonstrates your </a:t>
            </a:r>
            <a:r>
              <a:rPr lang="en-US" i="1" dirty="0">
                <a:solidFill>
                  <a:srgbClr val="0000FF"/>
                </a:solidFill>
              </a:rPr>
              <a:t>objectivity</a:t>
            </a:r>
            <a:r>
              <a:rPr lang="en-US" dirty="0"/>
              <a:t> and </a:t>
            </a:r>
            <a:r>
              <a:rPr lang="en-US" i="1" dirty="0">
                <a:solidFill>
                  <a:srgbClr val="0000FF"/>
                </a:solidFill>
              </a:rPr>
              <a:t>fair-mindedness</a:t>
            </a:r>
          </a:p>
          <a:p>
            <a:pPr lvl="2"/>
            <a:r>
              <a:rPr lang="en-US" dirty="0"/>
              <a:t>and that you have </a:t>
            </a:r>
            <a:r>
              <a:rPr lang="en-US" i="1" dirty="0">
                <a:solidFill>
                  <a:srgbClr val="0000FF"/>
                </a:solidFill>
              </a:rPr>
              <a:t>fully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investigated this issue</a:t>
            </a: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6248400" y="2819400"/>
            <a:ext cx="1981200" cy="1066800"/>
          </a:xfrm>
          <a:prstGeom prst="cloudCallout">
            <a:avLst>
              <a:gd name="adj1" fmla="val -130642"/>
              <a:gd name="adj2" fmla="val -143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Carl Rogers from Psychology</a:t>
            </a:r>
          </a:p>
        </p:txBody>
      </p:sp>
    </p:spTree>
    <p:extLst>
      <p:ext uri="{BB962C8B-B14F-4D97-AF65-F5344CB8AC3E}">
        <p14:creationId xmlns:p14="http://schemas.microsoft.com/office/powerpoint/2010/main" val="5152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660033"/>
                </a:solidFill>
              </a:rPr>
              <a:t>(3) </a:t>
            </a:r>
            <a:r>
              <a:rPr lang="en-US" u="sng" cap="all" dirty="0">
                <a:solidFill>
                  <a:srgbClr val="660033"/>
                </a:solidFill>
              </a:rPr>
              <a:t>Introduction OF the Sources</a:t>
            </a:r>
            <a:r>
              <a:rPr lang="en-US" u="sng" dirty="0">
                <a:solidFill>
                  <a:srgbClr val="660033"/>
                </a:solidFill>
              </a:rPr>
              <a:t>:</a:t>
            </a:r>
            <a:endParaRPr lang="en-US" dirty="0">
              <a:solidFill>
                <a:srgbClr val="660033"/>
              </a:solidFill>
            </a:endParaRPr>
          </a:p>
          <a:p>
            <a:r>
              <a:rPr lang="en-US" u="sng" dirty="0">
                <a:solidFill>
                  <a:srgbClr val="0000FF"/>
                </a:solidFill>
              </a:rPr>
              <a:t>“LITERARY PRESENT”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when </a:t>
            </a:r>
            <a:r>
              <a:rPr lang="en-US" dirty="0">
                <a:solidFill>
                  <a:srgbClr val="003300"/>
                </a:solidFill>
              </a:rPr>
              <a:t>referring to a point made in an article,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use </a:t>
            </a:r>
            <a:r>
              <a:rPr lang="en-US" dirty="0">
                <a:solidFill>
                  <a:srgbClr val="CC3300"/>
                </a:solidFill>
              </a:rPr>
              <a:t>present tense verbs </a:t>
            </a:r>
            <a:r>
              <a:rPr lang="en-US" dirty="0">
                <a:solidFill>
                  <a:srgbClr val="003300"/>
                </a:solidFill>
              </a:rPr>
              <a:t>to lead into a quote or </a:t>
            </a:r>
            <a:r>
              <a:rPr lang="en-US" dirty="0" smtClean="0">
                <a:solidFill>
                  <a:srgbClr val="003300"/>
                </a:solidFill>
              </a:rPr>
              <a:t>paraphrasing</a:t>
            </a:r>
            <a:endParaRPr lang="en-US" dirty="0">
              <a:solidFill>
                <a:srgbClr val="003300"/>
              </a:solidFill>
            </a:endParaRPr>
          </a:p>
          <a:p>
            <a:pPr lvl="2"/>
            <a:r>
              <a:rPr lang="en-US" dirty="0" smtClean="0">
                <a:solidFill>
                  <a:srgbClr val="000066"/>
                </a:solidFill>
              </a:rPr>
              <a:t>In </a:t>
            </a:r>
            <a:r>
              <a:rPr lang="en-US" dirty="0">
                <a:solidFill>
                  <a:srgbClr val="000066"/>
                </a:solidFill>
              </a:rPr>
              <a:t>the Internet article “Ego,” Dr. Smith </a:t>
            </a:r>
            <a:r>
              <a:rPr lang="en-US" dirty="0">
                <a:solidFill>
                  <a:srgbClr val="660033"/>
                </a:solidFill>
              </a:rPr>
              <a:t>asserts</a:t>
            </a:r>
            <a:r>
              <a:rPr lang="en-US" dirty="0">
                <a:solidFill>
                  <a:srgbClr val="000066"/>
                </a:solidFill>
              </a:rPr>
              <a:t>, “I know I’m right” </a:t>
            </a:r>
            <a:r>
              <a:rPr lang="en-US" dirty="0" smtClean="0">
                <a:solidFill>
                  <a:srgbClr val="000066"/>
                </a:solidFill>
              </a:rPr>
              <a:t>(par.9</a:t>
            </a:r>
            <a:r>
              <a:rPr lang="en-US" dirty="0">
                <a:solidFill>
                  <a:srgbClr val="000066"/>
                </a:solidFill>
              </a:rPr>
              <a:t>).</a:t>
            </a:r>
          </a:p>
          <a:p>
            <a:pPr lvl="2"/>
            <a:r>
              <a:rPr lang="en-US" i="1" dirty="0" smtClean="0">
                <a:solidFill>
                  <a:srgbClr val="000066"/>
                </a:solidFill>
              </a:rPr>
              <a:t>not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>
                <a:solidFill>
                  <a:srgbClr val="000066"/>
                </a:solidFill>
              </a:rPr>
              <a:t>“</a:t>
            </a:r>
            <a:r>
              <a:rPr lang="en-US" dirty="0">
                <a:solidFill>
                  <a:srgbClr val="660033"/>
                </a:solidFill>
              </a:rPr>
              <a:t>asserted</a:t>
            </a:r>
            <a:r>
              <a:rPr lang="en-US" dirty="0">
                <a:solidFill>
                  <a:srgbClr val="000066"/>
                </a:solidFill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1005420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>
                <a:solidFill>
                  <a:srgbClr val="660033"/>
                </a:solidFill>
              </a:rPr>
              <a:t>(4) </a:t>
            </a:r>
            <a:r>
              <a:rPr lang="en-US" u="sng" cap="all" dirty="0">
                <a:solidFill>
                  <a:srgbClr val="660033"/>
                </a:solidFill>
              </a:rPr>
              <a:t>Parenthetical Citations</a:t>
            </a:r>
            <a:r>
              <a:rPr lang="en-US" u="sng" dirty="0">
                <a:solidFill>
                  <a:srgbClr val="660033"/>
                </a:solidFill>
              </a:rPr>
              <a:t>:</a:t>
            </a:r>
            <a:endParaRPr lang="en-US" sz="1800" dirty="0">
              <a:solidFill>
                <a:srgbClr val="660033"/>
              </a:solidFill>
            </a:endParaRPr>
          </a:p>
          <a:p>
            <a:pPr lvl="0"/>
            <a:r>
              <a:rPr lang="en-US" dirty="0">
                <a:solidFill>
                  <a:srgbClr val="0000FF"/>
                </a:solidFill>
              </a:rPr>
              <a:t>should not be too obtrusive</a:t>
            </a:r>
          </a:p>
          <a:p>
            <a:pPr lvl="1"/>
            <a:r>
              <a:rPr lang="en-US" sz="2400" dirty="0" smtClean="0"/>
              <a:t>should not </a:t>
            </a:r>
            <a:r>
              <a:rPr lang="en-US" sz="2400" dirty="0"/>
              <a:t>interfere with the essay</a:t>
            </a:r>
          </a:p>
          <a:p>
            <a:pPr lvl="1"/>
            <a:r>
              <a:rPr lang="en-US" sz="2400" dirty="0"/>
              <a:t>just enough data to get the reader to the Works Cited page</a:t>
            </a:r>
          </a:p>
          <a:p>
            <a:pPr lvl="1"/>
            <a:r>
              <a:rPr lang="en-US" sz="2400" dirty="0">
                <a:solidFill>
                  <a:srgbClr val="CC3300"/>
                </a:solidFill>
              </a:rPr>
              <a:t>“</a:t>
            </a:r>
            <a:r>
              <a:rPr lang="en-US" sz="2400" u="sng" dirty="0">
                <a:solidFill>
                  <a:srgbClr val="CC3300"/>
                </a:solidFill>
              </a:rPr>
              <a:t>stepping stones</a:t>
            </a:r>
            <a:r>
              <a:rPr lang="en-US" sz="2400" dirty="0">
                <a:solidFill>
                  <a:srgbClr val="CC3300"/>
                </a:solidFill>
              </a:rPr>
              <a:t>”:</a:t>
            </a:r>
          </a:p>
          <a:p>
            <a:pPr lvl="2"/>
            <a:r>
              <a:rPr lang="en-US" i="1" dirty="0">
                <a:solidFill>
                  <a:srgbClr val="000066"/>
                </a:solidFill>
              </a:rPr>
              <a:t>from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/>
              <a:t>the essay </a:t>
            </a:r>
            <a:r>
              <a:rPr lang="en-US" i="1" dirty="0"/>
              <a:t>to</a:t>
            </a:r>
            <a:r>
              <a:rPr lang="en-US" dirty="0"/>
              <a:t> the parenthetical </a:t>
            </a:r>
          </a:p>
          <a:p>
            <a:pPr lvl="2"/>
            <a:r>
              <a:rPr lang="en-US" i="1" dirty="0">
                <a:solidFill>
                  <a:srgbClr val="000066"/>
                </a:solidFill>
              </a:rPr>
              <a:t>to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/>
              <a:t>the Works Cited </a:t>
            </a:r>
            <a:r>
              <a:rPr lang="en-US" i="1" dirty="0"/>
              <a:t>to</a:t>
            </a:r>
            <a:r>
              <a:rPr lang="en-US" dirty="0"/>
              <a:t> the original source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99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u="sng" dirty="0">
                <a:solidFill>
                  <a:srgbClr val="660033"/>
                </a:solidFill>
              </a:rPr>
              <a:t>(4) </a:t>
            </a:r>
            <a:r>
              <a:rPr lang="en-US" sz="2800" u="sng" cap="all" dirty="0">
                <a:solidFill>
                  <a:srgbClr val="660033"/>
                </a:solidFill>
              </a:rPr>
              <a:t>Parenthetical Citations</a:t>
            </a:r>
            <a:r>
              <a:rPr lang="en-US" sz="2800" u="sng" dirty="0">
                <a:solidFill>
                  <a:srgbClr val="660033"/>
                </a:solidFill>
              </a:rPr>
              <a:t>:</a:t>
            </a:r>
            <a:endParaRPr lang="en-US" sz="2800" dirty="0">
              <a:solidFill>
                <a:srgbClr val="660033"/>
              </a:solidFill>
            </a:endParaRPr>
          </a:p>
          <a:p>
            <a:pPr lvl="0"/>
            <a:r>
              <a:rPr lang="en-US" dirty="0" smtClean="0">
                <a:solidFill>
                  <a:srgbClr val="0000FF"/>
                </a:solidFill>
              </a:rPr>
              <a:t>2 fundamental parts -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u="sng" cap="all" dirty="0">
                <a:solidFill>
                  <a:srgbClr val="FF0000"/>
                </a:solidFill>
              </a:rPr>
              <a:t>(1) whatever is</a:t>
            </a:r>
            <a:r>
              <a:rPr lang="en-US" u="sng" dirty="0">
                <a:solidFill>
                  <a:srgbClr val="FF0000"/>
                </a:solidFill>
              </a:rPr>
              <a:t> (</a:t>
            </a:r>
            <a:r>
              <a:rPr lang="en-US" i="1" u="sng" dirty="0">
                <a:solidFill>
                  <a:srgbClr val="FF0000"/>
                </a:solidFill>
              </a:rPr>
              <a:t>correctly</a:t>
            </a:r>
            <a:r>
              <a:rPr lang="en-US" u="sng" dirty="0">
                <a:solidFill>
                  <a:srgbClr val="FF0000"/>
                </a:solidFill>
              </a:rPr>
              <a:t>) 1</a:t>
            </a:r>
            <a:r>
              <a:rPr lang="en-US" u="sng" baseline="30000" dirty="0">
                <a:solidFill>
                  <a:srgbClr val="FF0000"/>
                </a:solidFill>
              </a:rPr>
              <a:t>st</a:t>
            </a:r>
            <a:r>
              <a:rPr lang="en-US" u="sng" dirty="0">
                <a:solidFill>
                  <a:srgbClr val="FF0000"/>
                </a:solidFill>
              </a:rPr>
              <a:t> on </a:t>
            </a:r>
            <a:r>
              <a:rPr lang="en-US" u="sng" cap="all" dirty="0" smtClean="0">
                <a:solidFill>
                  <a:srgbClr val="FF0000"/>
                </a:solidFill>
              </a:rPr>
              <a:t>WC </a:t>
            </a:r>
            <a:r>
              <a:rPr lang="en-US" u="sng" cap="all" dirty="0">
                <a:solidFill>
                  <a:srgbClr val="FF0000"/>
                </a:solidFill>
              </a:rPr>
              <a:t>page</a:t>
            </a:r>
            <a:r>
              <a:rPr lang="en-US" u="sng" dirty="0">
                <a:solidFill>
                  <a:srgbClr val="FF0000"/>
                </a:solidFill>
              </a:rPr>
              <a:t> = 1</a:t>
            </a:r>
            <a:r>
              <a:rPr lang="en-US" u="sng" baseline="30000" dirty="0">
                <a:solidFill>
                  <a:srgbClr val="FF0000"/>
                </a:solidFill>
              </a:rPr>
              <a:t>st</a:t>
            </a:r>
            <a:r>
              <a:rPr lang="en-US" u="sng" dirty="0">
                <a:solidFill>
                  <a:srgbClr val="FF0000"/>
                </a:solidFill>
              </a:rPr>
              <a:t> in </a:t>
            </a:r>
            <a:r>
              <a:rPr lang="en-US" u="sng" cap="all" dirty="0" smtClean="0">
                <a:solidFill>
                  <a:srgbClr val="FF0000"/>
                </a:solidFill>
              </a:rPr>
              <a:t>citation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AUTHOR’S LAST NAME</a:t>
            </a:r>
            <a:endParaRPr lang="en-US" dirty="0"/>
          </a:p>
          <a:p>
            <a:pPr lvl="2"/>
            <a:r>
              <a:rPr lang="en-US" i="1" dirty="0">
                <a:solidFill>
                  <a:srgbClr val="003300"/>
                </a:solidFill>
              </a:rPr>
              <a:t>if no author is given</a:t>
            </a:r>
            <a:r>
              <a:rPr lang="en-US" dirty="0">
                <a:solidFill>
                  <a:srgbClr val="003300"/>
                </a:solidFill>
              </a:rPr>
              <a:t>:  </a:t>
            </a:r>
            <a:r>
              <a:rPr lang="en-US" dirty="0" smtClean="0">
                <a:solidFill>
                  <a:srgbClr val="0000FF"/>
                </a:solidFill>
              </a:rPr>
              <a:t>“ARTICLE TITLE”</a:t>
            </a:r>
            <a:endParaRPr lang="en-US" dirty="0"/>
          </a:p>
          <a:p>
            <a:pPr lvl="1"/>
            <a:r>
              <a:rPr lang="en-US" u="sng" dirty="0">
                <a:solidFill>
                  <a:srgbClr val="FF0000"/>
                </a:solidFill>
              </a:rPr>
              <a:t>(2) </a:t>
            </a:r>
            <a:r>
              <a:rPr lang="en-US" u="sng" cap="all" dirty="0">
                <a:solidFill>
                  <a:srgbClr val="FF0000"/>
                </a:solidFill>
              </a:rPr>
              <a:t>page referent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where in the source can readers find this material – its </a:t>
            </a:r>
            <a:r>
              <a:rPr lang="en-US" i="1" dirty="0"/>
              <a:t>context</a:t>
            </a:r>
            <a:endParaRPr lang="en-US" dirty="0"/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PAGE NUMBER </a:t>
            </a:r>
            <a:r>
              <a:rPr lang="en-US" dirty="0"/>
              <a:t>(</a:t>
            </a:r>
            <a:r>
              <a:rPr lang="en-US" i="1" dirty="0"/>
              <a:t>only</a:t>
            </a:r>
            <a:r>
              <a:rPr lang="en-US" dirty="0"/>
              <a:t> if numbers appear on the computer screen – disregard printer numbers)</a:t>
            </a:r>
          </a:p>
          <a:p>
            <a:pPr lvl="2"/>
            <a:r>
              <a:rPr lang="en-US" i="1" dirty="0">
                <a:solidFill>
                  <a:srgbClr val="003300"/>
                </a:solidFill>
              </a:rPr>
              <a:t>if no page numbers</a:t>
            </a:r>
            <a:r>
              <a:rPr lang="en-US" dirty="0">
                <a:solidFill>
                  <a:srgbClr val="003300"/>
                </a:solidFill>
              </a:rPr>
              <a:t>:  </a:t>
            </a:r>
            <a:r>
              <a:rPr lang="en-US" dirty="0" smtClean="0">
                <a:solidFill>
                  <a:srgbClr val="0000FF"/>
                </a:solidFill>
              </a:rPr>
              <a:t>‘SUBHEADINGS’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i="1" dirty="0">
                <a:solidFill>
                  <a:srgbClr val="003300"/>
                </a:solidFill>
              </a:rPr>
              <a:t>if no page numbers of subheadings</a:t>
            </a:r>
            <a:r>
              <a:rPr lang="en-US" dirty="0">
                <a:solidFill>
                  <a:srgbClr val="003300"/>
                </a:solidFill>
              </a:rPr>
              <a:t>:  </a:t>
            </a:r>
            <a:r>
              <a:rPr lang="en-US" dirty="0" smtClean="0">
                <a:solidFill>
                  <a:srgbClr val="0000FF"/>
                </a:solidFill>
              </a:rPr>
              <a:t>PARAGRAPH NUMBERS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*if </a:t>
            </a:r>
            <a:r>
              <a:rPr lang="en-US" dirty="0">
                <a:solidFill>
                  <a:srgbClr val="CC3300"/>
                </a:solidFill>
              </a:rPr>
              <a:t>all these are non-applicable, then </a:t>
            </a:r>
            <a:r>
              <a:rPr lang="en-US" i="1" dirty="0">
                <a:solidFill>
                  <a:srgbClr val="CC3300"/>
                </a:solidFill>
              </a:rPr>
              <a:t>think</a:t>
            </a:r>
            <a:r>
              <a:rPr lang="en-US" dirty="0">
                <a:solidFill>
                  <a:srgbClr val="CC3300"/>
                </a:solidFill>
              </a:rPr>
              <a:t>:  table title, column heading, block #, bullet #, …</a:t>
            </a:r>
          </a:p>
        </p:txBody>
      </p:sp>
    </p:spTree>
    <p:extLst>
      <p:ext uri="{BB962C8B-B14F-4D97-AF65-F5344CB8AC3E}">
        <p14:creationId xmlns:p14="http://schemas.microsoft.com/office/powerpoint/2010/main" val="2687314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>
                <a:solidFill>
                  <a:srgbClr val="660033"/>
                </a:solidFill>
              </a:rPr>
              <a:t>(4) </a:t>
            </a:r>
            <a:r>
              <a:rPr lang="en-US" u="sng" cap="all" dirty="0">
                <a:solidFill>
                  <a:srgbClr val="660033"/>
                </a:solidFill>
              </a:rPr>
              <a:t>Parenthetical Citations</a:t>
            </a:r>
            <a:r>
              <a:rPr lang="en-US" u="sng" dirty="0">
                <a:solidFill>
                  <a:srgbClr val="660033"/>
                </a:solidFill>
              </a:rPr>
              <a:t>:</a:t>
            </a:r>
            <a:endParaRPr lang="en-US" sz="1800" dirty="0">
              <a:solidFill>
                <a:srgbClr val="660033"/>
              </a:solidFill>
            </a:endParaRPr>
          </a:p>
          <a:p>
            <a:r>
              <a:rPr lang="en-US" u="sng" dirty="0">
                <a:solidFill>
                  <a:srgbClr val="0000FF"/>
                </a:solidFill>
              </a:rPr>
              <a:t>WHEN: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sz="2400" i="1" dirty="0">
                <a:solidFill>
                  <a:srgbClr val="FF0000"/>
                </a:solidFill>
              </a:rPr>
              <a:t>every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time you borrow info/ideas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cite</a:t>
            </a:r>
            <a:endParaRPr lang="en-US" sz="2400" dirty="0">
              <a:solidFill>
                <a:srgbClr val="FF0000"/>
              </a:solidFill>
            </a:endParaRPr>
          </a:p>
          <a:p>
            <a:pPr lvl="2"/>
            <a:r>
              <a:rPr lang="en-US" i="1" dirty="0"/>
              <a:t>after every sentence of borrowed material – </a:t>
            </a:r>
            <a:endParaRPr lang="en-US" i="1" dirty="0" smtClean="0"/>
          </a:p>
          <a:p>
            <a:pPr lvl="2"/>
            <a:r>
              <a:rPr lang="en-US" i="1" dirty="0" smtClean="0">
                <a:solidFill>
                  <a:srgbClr val="003300"/>
                </a:solidFill>
              </a:rPr>
              <a:t>“exact words” </a:t>
            </a:r>
            <a:r>
              <a:rPr lang="en-US" i="1" dirty="0"/>
              <a:t>or </a:t>
            </a:r>
            <a:r>
              <a:rPr lang="en-US" i="1" dirty="0">
                <a:solidFill>
                  <a:srgbClr val="003300"/>
                </a:solidFill>
              </a:rPr>
              <a:t>paraphrased ideas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Changing </a:t>
            </a:r>
            <a:r>
              <a:rPr lang="en-US" sz="2400" dirty="0">
                <a:solidFill>
                  <a:srgbClr val="FF0000"/>
                </a:solidFill>
              </a:rPr>
              <a:t>a few words </a:t>
            </a:r>
            <a:r>
              <a:rPr lang="en-US" sz="2400" dirty="0" smtClean="0">
                <a:solidFill>
                  <a:srgbClr val="FF0000"/>
                </a:solidFill>
              </a:rPr>
              <a:t>DOES NOT change </a:t>
            </a:r>
            <a:r>
              <a:rPr lang="en-US" sz="2400" dirty="0">
                <a:solidFill>
                  <a:srgbClr val="FF0000"/>
                </a:solidFill>
              </a:rPr>
              <a:t>your obligation to document!!!</a:t>
            </a:r>
          </a:p>
          <a:p>
            <a:pPr lvl="1"/>
            <a:r>
              <a:rPr lang="en-US" sz="2400" u="sng" dirty="0" smtClean="0">
                <a:solidFill>
                  <a:srgbClr val="FF0000"/>
                </a:solidFill>
              </a:rPr>
              <a:t>When in doubt … CITE!!!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5943600" y="4648200"/>
            <a:ext cx="2286000" cy="1524000"/>
          </a:xfrm>
          <a:prstGeom prst="rect">
            <a:avLst/>
          </a:prstGeom>
          <a:solidFill>
            <a:srgbClr val="FFFFFF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Font typeface="Symbol" pitchFamily="18" charset="2"/>
              <a:buChar char="·"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cs typeface="Arial" pitchFamily="34" charset="0"/>
              </a:rPr>
              <a:t>(Smith 15).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SzTx/>
              <a:buFont typeface="Symbol" pitchFamily="18" charset="2"/>
              <a:buChar char="·"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cs typeface="Arial" pitchFamily="34" charset="0"/>
              </a:rPr>
              <a:t>(Smith ‘History’).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SzTx/>
              <a:buFont typeface="Symbol" pitchFamily="18" charset="2"/>
              <a:buChar char="·"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cs typeface="Arial" pitchFamily="34" charset="0"/>
              </a:rPr>
              <a:t>(Smith par.6).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SzTx/>
              <a:buFont typeface="Symbol" pitchFamily="18" charset="2"/>
              <a:buChar char="·"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cs typeface="Arial" pitchFamily="34" charset="0"/>
              </a:rPr>
              <a:t>(“Abortion” 15).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SzTx/>
              <a:buFont typeface="Symbol" pitchFamily="18" charset="2"/>
              <a:buChar char="·"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cs typeface="Arial" pitchFamily="34" charset="0"/>
              </a:rPr>
              <a:t>(“Abortion” ‘History’).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SzTx/>
              <a:buFont typeface="Symbol" pitchFamily="18" charset="2"/>
              <a:buChar char="·"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cs typeface="Arial" pitchFamily="34" charset="0"/>
              </a:rPr>
              <a:t>(“Abortion” par. 6).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187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u="sng" dirty="0">
                <a:solidFill>
                  <a:srgbClr val="660033"/>
                </a:solidFill>
              </a:rPr>
              <a:t>(5) </a:t>
            </a:r>
            <a:r>
              <a:rPr lang="en-US" sz="2600" u="sng" cap="all" dirty="0">
                <a:solidFill>
                  <a:srgbClr val="660033"/>
                </a:solidFill>
              </a:rPr>
              <a:t>Analysis</a:t>
            </a:r>
            <a:r>
              <a:rPr lang="en-US" sz="2600" u="sng" dirty="0">
                <a:solidFill>
                  <a:srgbClr val="660033"/>
                </a:solidFill>
              </a:rPr>
              <a:t>:  </a:t>
            </a:r>
            <a:endParaRPr lang="en-US" sz="2600" dirty="0">
              <a:solidFill>
                <a:srgbClr val="660033"/>
              </a:solidFill>
            </a:endParaRPr>
          </a:p>
          <a:p>
            <a:pPr lvl="0"/>
            <a:r>
              <a:rPr lang="en-US" u="sng" dirty="0">
                <a:solidFill>
                  <a:srgbClr val="0000FF"/>
                </a:solidFill>
              </a:rPr>
              <a:t>“own” the material, make it yours</a:t>
            </a:r>
          </a:p>
          <a:p>
            <a:pPr lvl="1"/>
            <a:r>
              <a:rPr lang="en-US" sz="2400" i="1" dirty="0">
                <a:solidFill>
                  <a:srgbClr val="000066"/>
                </a:solidFill>
              </a:rPr>
              <a:t>not</a:t>
            </a:r>
            <a:r>
              <a:rPr lang="en-US" sz="2400" dirty="0">
                <a:solidFill>
                  <a:srgbClr val="000066"/>
                </a:solidFill>
              </a:rPr>
              <a:t> </a:t>
            </a:r>
            <a:r>
              <a:rPr lang="en-US" sz="2400" dirty="0"/>
              <a:t>by stealing </a:t>
            </a:r>
            <a:endParaRPr lang="en-US" sz="2400" dirty="0" smtClean="0"/>
          </a:p>
          <a:p>
            <a:pPr lvl="1"/>
            <a:r>
              <a:rPr lang="en-US" sz="2400" i="1" dirty="0" smtClean="0">
                <a:solidFill>
                  <a:srgbClr val="000066"/>
                </a:solidFill>
              </a:rPr>
              <a:t>but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/>
              <a:t>by incorporating it into your argument</a:t>
            </a:r>
          </a:p>
          <a:p>
            <a:pPr lvl="2"/>
            <a:r>
              <a:rPr lang="en-US" dirty="0">
                <a:solidFill>
                  <a:srgbClr val="CC3300"/>
                </a:solidFill>
              </a:rPr>
              <a:t>relate the borrowed material to your point</a:t>
            </a:r>
          </a:p>
          <a:p>
            <a:pPr lvl="2"/>
            <a:r>
              <a:rPr lang="en-US" dirty="0">
                <a:solidFill>
                  <a:srgbClr val="003300"/>
                </a:solidFill>
              </a:rPr>
              <a:t>perhaps summarize </a:t>
            </a:r>
            <a:r>
              <a:rPr lang="en-US" dirty="0" smtClean="0">
                <a:solidFill>
                  <a:srgbClr val="003300"/>
                </a:solidFill>
              </a:rPr>
              <a:t>it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definitely </a:t>
            </a:r>
            <a:r>
              <a:rPr lang="en-US" dirty="0">
                <a:solidFill>
                  <a:srgbClr val="003300"/>
                </a:solidFill>
              </a:rPr>
              <a:t>“warrant” it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solidFill>
                  <a:srgbClr val="FF0000"/>
                </a:solidFill>
              </a:rPr>
              <a:t>LEAD-IN Expressions</a:t>
            </a:r>
            <a:r>
              <a:rPr lang="en-US" dirty="0"/>
              <a:t> &amp; </a:t>
            </a:r>
            <a:r>
              <a:rPr lang="en-US" dirty="0">
                <a:solidFill>
                  <a:srgbClr val="FF0000"/>
                </a:solidFill>
              </a:rPr>
              <a:t>WARRANT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99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DOCUMENTATION </a:t>
            </a:r>
            <a:r>
              <a:rPr lang="en-US" sz="3700" dirty="0" smtClean="0"/>
              <a:t>&amp; SOURCES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u="sng" dirty="0">
                <a:solidFill>
                  <a:srgbClr val="660033"/>
                </a:solidFill>
              </a:rPr>
              <a:t>(5) </a:t>
            </a:r>
            <a:r>
              <a:rPr lang="en-US" sz="2600" u="sng" cap="all" dirty="0">
                <a:solidFill>
                  <a:srgbClr val="660033"/>
                </a:solidFill>
              </a:rPr>
              <a:t>Analysis</a:t>
            </a:r>
            <a:r>
              <a:rPr lang="en-US" sz="2600" u="sng" dirty="0">
                <a:solidFill>
                  <a:srgbClr val="660033"/>
                </a:solidFill>
              </a:rPr>
              <a:t>:  </a:t>
            </a:r>
            <a:endParaRPr lang="en-US" sz="2600" dirty="0">
              <a:solidFill>
                <a:srgbClr val="660033"/>
              </a:solidFill>
            </a:endParaRPr>
          </a:p>
          <a:p>
            <a:pPr lvl="0"/>
            <a:r>
              <a:rPr lang="en-US" u="sng" dirty="0" smtClean="0">
                <a:solidFill>
                  <a:srgbClr val="0000FF"/>
                </a:solidFill>
              </a:rPr>
              <a:t>do </a:t>
            </a:r>
            <a:r>
              <a:rPr lang="en-US" i="1" u="sng" dirty="0">
                <a:solidFill>
                  <a:srgbClr val="0000FF"/>
                </a:solidFill>
              </a:rPr>
              <a:t>not</a:t>
            </a:r>
            <a:r>
              <a:rPr lang="en-US" u="sng" dirty="0">
                <a:solidFill>
                  <a:srgbClr val="0000FF"/>
                </a:solidFill>
              </a:rPr>
              <a:t> end a paragraph with another’s words or ideas</a:t>
            </a:r>
          </a:p>
          <a:p>
            <a:pPr lvl="1"/>
            <a:r>
              <a:rPr lang="en-US" sz="2400" i="1" dirty="0">
                <a:solidFill>
                  <a:srgbClr val="003300"/>
                </a:solidFill>
              </a:rPr>
              <a:t>your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/>
              <a:t>paper = </a:t>
            </a:r>
            <a:r>
              <a:rPr lang="en-US" sz="2400" i="1" dirty="0">
                <a:solidFill>
                  <a:srgbClr val="003300"/>
                </a:solidFill>
              </a:rPr>
              <a:t>your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/>
              <a:t>analysis of the data 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000066"/>
                </a:solidFill>
              </a:rPr>
              <a:t>thus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000066"/>
                </a:solidFill>
              </a:rPr>
              <a:t>therefore</a:t>
            </a:r>
            <a:r>
              <a:rPr lang="en-US" sz="2400" dirty="0" smtClean="0"/>
              <a:t>”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Warrant Statement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Clincher Sentence</a:t>
            </a:r>
            <a:endParaRPr lang="en-US" dirty="0">
              <a:solidFill>
                <a:srgbClr val="CC33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2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TOULMIN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Claims, Grounds, Warrants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400" u="sng" dirty="0">
                <a:solidFill>
                  <a:srgbClr val="0000FF"/>
                </a:solidFill>
              </a:rPr>
              <a:t>CLAIMS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</a:p>
          <a:p>
            <a:pPr lvl="2"/>
            <a:r>
              <a:rPr lang="en-US" dirty="0"/>
              <a:t>points, arguments</a:t>
            </a:r>
          </a:p>
          <a:p>
            <a:pPr lvl="2"/>
            <a:r>
              <a:rPr lang="en-US" i="1" dirty="0">
                <a:solidFill>
                  <a:srgbClr val="660033"/>
                </a:solidFill>
              </a:rPr>
              <a:t>thesis statements &amp; topic sentences</a:t>
            </a:r>
          </a:p>
          <a:p>
            <a:pPr lvl="1"/>
            <a:r>
              <a:rPr lang="en-US" sz="2400" u="sng" dirty="0">
                <a:solidFill>
                  <a:srgbClr val="0000FF"/>
                </a:solidFill>
              </a:rPr>
              <a:t>GROUNDS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</a:p>
          <a:p>
            <a:pPr lvl="2"/>
            <a:r>
              <a:rPr lang="en-US" i="1" dirty="0">
                <a:solidFill>
                  <a:srgbClr val="660033"/>
                </a:solidFill>
              </a:rPr>
              <a:t>proof, support, reasons</a:t>
            </a:r>
          </a:p>
          <a:p>
            <a:pPr lvl="2"/>
            <a:r>
              <a:rPr lang="en-US" dirty="0"/>
              <a:t>these support the Claim</a:t>
            </a:r>
          </a:p>
          <a:p>
            <a:pPr lvl="3"/>
            <a:r>
              <a:rPr lang="en-US" dirty="0" smtClean="0"/>
              <a:t>evidence must </a:t>
            </a:r>
            <a:r>
              <a:rPr lang="en-US" dirty="0"/>
              <a:t>be </a:t>
            </a:r>
            <a:r>
              <a:rPr lang="en-US" b="1" dirty="0">
                <a:solidFill>
                  <a:srgbClr val="003300"/>
                </a:solidFill>
              </a:rPr>
              <a:t>relevant, </a:t>
            </a:r>
            <a:r>
              <a:rPr lang="en-US" b="1" dirty="0" smtClean="0">
                <a:solidFill>
                  <a:srgbClr val="003300"/>
                </a:solidFill>
              </a:rPr>
              <a:t>germane</a:t>
            </a:r>
            <a:endParaRPr lang="en-US" b="1" dirty="0">
              <a:solidFill>
                <a:srgbClr val="003300"/>
              </a:solidFill>
            </a:endParaRPr>
          </a:p>
          <a:p>
            <a:pPr lvl="3"/>
            <a:r>
              <a:rPr lang="en-US" b="1" dirty="0">
                <a:solidFill>
                  <a:srgbClr val="003300"/>
                </a:solidFill>
              </a:rPr>
              <a:t>credible, </a:t>
            </a:r>
            <a:r>
              <a:rPr lang="en-US" b="1" dirty="0" smtClean="0">
                <a:solidFill>
                  <a:srgbClr val="003300"/>
                </a:solidFill>
              </a:rPr>
              <a:t>reliable, timely</a:t>
            </a:r>
            <a:r>
              <a:rPr lang="en-US" b="1" dirty="0">
                <a:solidFill>
                  <a:srgbClr val="003300"/>
                </a:solidFill>
              </a:rPr>
              <a:t>, on-point</a:t>
            </a:r>
          </a:p>
          <a:p>
            <a:pPr lvl="1"/>
            <a:r>
              <a:rPr lang="en-US" sz="2400" u="sng" dirty="0">
                <a:solidFill>
                  <a:srgbClr val="0000FF"/>
                </a:solidFill>
              </a:rPr>
              <a:t>WARRANTS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</a:p>
          <a:p>
            <a:pPr lvl="2"/>
            <a:r>
              <a:rPr lang="en-US" dirty="0">
                <a:solidFill>
                  <a:srgbClr val="660033"/>
                </a:solidFill>
              </a:rPr>
              <a:t>if</a:t>
            </a:r>
            <a:r>
              <a:rPr lang="en-US" dirty="0"/>
              <a:t> the Grounds support the Claim </a:t>
            </a:r>
          </a:p>
          <a:p>
            <a:pPr lvl="2"/>
            <a:r>
              <a:rPr lang="en-US" dirty="0">
                <a:solidFill>
                  <a:srgbClr val="660033"/>
                </a:solidFill>
              </a:rPr>
              <a:t>if</a:t>
            </a:r>
            <a:r>
              <a:rPr lang="en-US" dirty="0"/>
              <a:t> the Grounds are </a:t>
            </a:r>
            <a:r>
              <a:rPr lang="en-US" i="1" dirty="0">
                <a:solidFill>
                  <a:srgbClr val="003300"/>
                </a:solidFill>
              </a:rPr>
              <a:t>pertinent</a:t>
            </a:r>
            <a:r>
              <a:rPr lang="en-US" dirty="0">
                <a:solidFill>
                  <a:srgbClr val="003300"/>
                </a:solidFill>
              </a:rPr>
              <a:t>, </a:t>
            </a:r>
            <a:r>
              <a:rPr lang="en-US" i="1" dirty="0">
                <a:solidFill>
                  <a:srgbClr val="003300"/>
                </a:solidFill>
              </a:rPr>
              <a:t>appropriate</a:t>
            </a:r>
            <a:r>
              <a:rPr lang="en-US" dirty="0">
                <a:solidFill>
                  <a:srgbClr val="003300"/>
                </a:solidFill>
              </a:rPr>
              <a:t>, </a:t>
            </a:r>
            <a:r>
              <a:rPr lang="en-US" i="1" dirty="0">
                <a:solidFill>
                  <a:srgbClr val="003300"/>
                </a:solidFill>
              </a:rPr>
              <a:t>relevant</a:t>
            </a:r>
            <a:r>
              <a:rPr lang="en-US" dirty="0">
                <a:solidFill>
                  <a:srgbClr val="003300"/>
                </a:solidFill>
              </a:rPr>
              <a:t>, </a:t>
            </a:r>
            <a:r>
              <a:rPr lang="en-US" i="1" dirty="0">
                <a:solidFill>
                  <a:srgbClr val="003300"/>
                </a:solidFill>
              </a:rPr>
              <a:t>germane</a:t>
            </a:r>
            <a:endParaRPr lang="en-US" dirty="0">
              <a:solidFill>
                <a:srgbClr val="003300"/>
              </a:solidFill>
            </a:endParaRPr>
          </a:p>
          <a:p>
            <a:pPr lvl="2"/>
            <a:r>
              <a:rPr lang="en-US" dirty="0">
                <a:solidFill>
                  <a:srgbClr val="660033"/>
                </a:solidFill>
              </a:rPr>
              <a:t>if</a:t>
            </a:r>
            <a:r>
              <a:rPr lang="en-US" dirty="0"/>
              <a:t> the Grounds come from </a:t>
            </a:r>
            <a:r>
              <a:rPr lang="en-US" i="1" dirty="0">
                <a:solidFill>
                  <a:srgbClr val="003300"/>
                </a:solidFill>
              </a:rPr>
              <a:t>trusted</a:t>
            </a:r>
            <a:r>
              <a:rPr lang="en-US" dirty="0"/>
              <a:t> and </a:t>
            </a:r>
            <a:r>
              <a:rPr lang="en-US" i="1" dirty="0">
                <a:solidFill>
                  <a:srgbClr val="003300"/>
                </a:solidFill>
              </a:rPr>
              <a:t>dependable</a:t>
            </a:r>
            <a:r>
              <a:rPr lang="en-US" dirty="0"/>
              <a:t> sources</a:t>
            </a:r>
          </a:p>
          <a:p>
            <a:pPr lvl="2"/>
            <a:r>
              <a:rPr lang="en-US" b="1" dirty="0">
                <a:solidFill>
                  <a:srgbClr val="660033"/>
                </a:solidFill>
              </a:rPr>
              <a:t>then</a:t>
            </a:r>
            <a:r>
              <a:rPr lang="en-US" dirty="0"/>
              <a:t> they are “</a:t>
            </a:r>
            <a:r>
              <a:rPr lang="en-US" dirty="0">
                <a:solidFill>
                  <a:srgbClr val="003300"/>
                </a:solidFill>
              </a:rPr>
              <a:t>warranted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6172200" y="2590800"/>
            <a:ext cx="1981200" cy="1066800"/>
          </a:xfrm>
          <a:prstGeom prst="cloudCallout">
            <a:avLst>
              <a:gd name="adj1" fmla="val -131341"/>
              <a:gd name="adj2" fmla="val -125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Philosopher Stephen Toulmin</a:t>
            </a:r>
          </a:p>
        </p:txBody>
      </p:sp>
    </p:spTree>
    <p:extLst>
      <p:ext uri="{BB962C8B-B14F-4D97-AF65-F5344CB8AC3E}">
        <p14:creationId xmlns:p14="http://schemas.microsoft.com/office/powerpoint/2010/main" val="110418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TOULMIN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Use the Toulmin Method </a:t>
            </a:r>
            <a:r>
              <a:rPr lang="en-US" sz="2600" u="sng" dirty="0" smtClean="0">
                <a:solidFill>
                  <a:srgbClr val="000066"/>
                </a:solidFill>
              </a:rPr>
              <a:t>in YOUR own writing</a:t>
            </a:r>
          </a:p>
          <a:p>
            <a:r>
              <a:rPr lang="en-US" sz="2600" dirty="0" smtClean="0"/>
              <a:t>to </a:t>
            </a:r>
            <a:r>
              <a:rPr lang="en-US" sz="2600" dirty="0">
                <a:solidFill>
                  <a:srgbClr val="FF0000"/>
                </a:solidFill>
              </a:rPr>
              <a:t>organize your </a:t>
            </a:r>
            <a:r>
              <a:rPr lang="en-US" sz="2600" dirty="0" smtClean="0">
                <a:solidFill>
                  <a:srgbClr val="FF0000"/>
                </a:solidFill>
              </a:rPr>
              <a:t>argument</a:t>
            </a:r>
          </a:p>
          <a:p>
            <a:pPr lvl="1"/>
            <a:r>
              <a:rPr lang="en-US" dirty="0" smtClean="0"/>
              <a:t>specifically</a:t>
            </a:r>
            <a:r>
              <a:rPr lang="en-US" dirty="0"/>
              <a:t>, the </a:t>
            </a:r>
            <a:r>
              <a:rPr lang="en-US" u="sng" dirty="0">
                <a:solidFill>
                  <a:srgbClr val="660033"/>
                </a:solidFill>
              </a:rPr>
              <a:t>Body paragraphs</a:t>
            </a:r>
            <a:r>
              <a:rPr lang="en-US" dirty="0">
                <a:solidFill>
                  <a:srgbClr val="660033"/>
                </a:solidFill>
              </a:rPr>
              <a:t> </a:t>
            </a:r>
            <a:r>
              <a:rPr lang="en-US" dirty="0"/>
              <a:t>–</a:t>
            </a:r>
          </a:p>
          <a:p>
            <a:pPr lvl="2"/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name</a:t>
            </a:r>
            <a:r>
              <a:rPr lang="en-US" dirty="0"/>
              <a:t>” your Claim in the </a:t>
            </a:r>
            <a:r>
              <a:rPr lang="en-US" b="1" i="1" dirty="0">
                <a:solidFill>
                  <a:srgbClr val="003300"/>
                </a:solidFill>
              </a:rPr>
              <a:t>Topic Sentence</a:t>
            </a:r>
            <a:r>
              <a:rPr lang="en-US" dirty="0">
                <a:solidFill>
                  <a:srgbClr val="003300"/>
                </a:solidFill>
              </a:rPr>
              <a:t> </a:t>
            </a:r>
          </a:p>
          <a:p>
            <a:pPr lvl="2"/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illustrate</a:t>
            </a:r>
            <a:r>
              <a:rPr lang="en-US" dirty="0"/>
              <a:t>” your Claim with </a:t>
            </a:r>
            <a:r>
              <a:rPr lang="en-US" dirty="0" smtClean="0"/>
              <a:t>Grounds  -- </a:t>
            </a:r>
            <a:r>
              <a:rPr lang="en-US" i="1" dirty="0" smtClean="0">
                <a:solidFill>
                  <a:srgbClr val="003300"/>
                </a:solidFill>
              </a:rPr>
              <a:t>Research</a:t>
            </a:r>
            <a:endParaRPr lang="en-US" dirty="0"/>
          </a:p>
          <a:p>
            <a:pPr lvl="2"/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reiterate</a:t>
            </a:r>
            <a:r>
              <a:rPr lang="en-US" dirty="0"/>
              <a:t>” and warrant your Grounds in the </a:t>
            </a:r>
            <a:r>
              <a:rPr lang="en-US" b="1" i="1" dirty="0">
                <a:solidFill>
                  <a:srgbClr val="003300"/>
                </a:solidFill>
              </a:rPr>
              <a:t>Clincher Sentence</a:t>
            </a: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TOULMIN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Use the Toulmin Method </a:t>
            </a:r>
            <a:r>
              <a:rPr lang="en-US" sz="2600" u="sng" dirty="0">
                <a:solidFill>
                  <a:srgbClr val="000066"/>
                </a:solidFill>
              </a:rPr>
              <a:t>in YOUR own writing</a:t>
            </a:r>
          </a:p>
          <a:p>
            <a:r>
              <a:rPr lang="en-US" sz="2600" dirty="0" smtClean="0"/>
              <a:t>to </a:t>
            </a:r>
            <a:r>
              <a:rPr lang="en-US" sz="2400" dirty="0" smtClean="0">
                <a:solidFill>
                  <a:srgbClr val="FF0000"/>
                </a:solidFill>
              </a:rPr>
              <a:t>follow-up </a:t>
            </a:r>
            <a:r>
              <a:rPr lang="en-US" sz="2400" dirty="0">
                <a:solidFill>
                  <a:srgbClr val="FF0000"/>
                </a:solidFill>
              </a:rPr>
              <a:t>borrowed material </a:t>
            </a:r>
            <a:r>
              <a:rPr lang="en-US" sz="2400" dirty="0"/>
              <a:t>(</a:t>
            </a:r>
            <a:r>
              <a:rPr lang="en-US" sz="2400" i="1" dirty="0"/>
              <a:t>research, quotes</a:t>
            </a:r>
            <a:r>
              <a:rPr lang="en-US" sz="2400" dirty="0"/>
              <a:t>) with </a:t>
            </a:r>
            <a:r>
              <a:rPr lang="en-US" sz="2400" dirty="0">
                <a:solidFill>
                  <a:srgbClr val="660033"/>
                </a:solidFill>
              </a:rPr>
              <a:t>Warrant Statements </a:t>
            </a:r>
            <a:r>
              <a:rPr lang="en-US" sz="2400" dirty="0"/>
              <a:t>– </a:t>
            </a:r>
            <a:endParaRPr lang="en-US" sz="2400" dirty="0" smtClean="0"/>
          </a:p>
          <a:p>
            <a:pPr lvl="1"/>
            <a:r>
              <a:rPr lang="en-US" sz="2200" dirty="0" smtClean="0">
                <a:solidFill>
                  <a:srgbClr val="0000FF"/>
                </a:solidFill>
              </a:rPr>
              <a:t>justify </a:t>
            </a:r>
            <a:r>
              <a:rPr lang="en-US" sz="2200" dirty="0">
                <a:solidFill>
                  <a:srgbClr val="0000FF"/>
                </a:solidFill>
              </a:rPr>
              <a:t>and relate </a:t>
            </a:r>
            <a:r>
              <a:rPr lang="en-US" sz="2200" dirty="0"/>
              <a:t>that material to your Claim</a:t>
            </a:r>
          </a:p>
          <a:p>
            <a:pPr lvl="2"/>
            <a:r>
              <a:rPr lang="en-US" dirty="0"/>
              <a:t>see “</a:t>
            </a:r>
            <a:r>
              <a:rPr lang="en-US" dirty="0">
                <a:solidFill>
                  <a:srgbClr val="FF0000"/>
                </a:solidFill>
              </a:rPr>
              <a:t>ownership of material</a:t>
            </a:r>
            <a:r>
              <a:rPr lang="en-US" dirty="0"/>
              <a:t>” below in #5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CREDIBILITY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Build </a:t>
            </a:r>
            <a:r>
              <a:rPr lang="en-US" dirty="0"/>
              <a:t>your </a:t>
            </a:r>
            <a:r>
              <a:rPr lang="en-US" sz="3200" u="sng" dirty="0">
                <a:solidFill>
                  <a:srgbClr val="FF0000"/>
                </a:solidFill>
              </a:rPr>
              <a:t>ETHOS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-- your </a:t>
            </a:r>
            <a:r>
              <a:rPr lang="en-US" i="1" dirty="0">
                <a:solidFill>
                  <a:srgbClr val="0000FF"/>
                </a:solidFill>
              </a:rPr>
              <a:t>credibility, reliability, integrity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as writer</a:t>
            </a:r>
          </a:p>
          <a:p>
            <a:pPr lvl="1"/>
            <a:r>
              <a:rPr lang="en-US" sz="2400" dirty="0">
                <a:solidFill>
                  <a:srgbClr val="003300"/>
                </a:solidFill>
              </a:rPr>
              <a:t>Strive to be </a:t>
            </a:r>
            <a:r>
              <a:rPr lang="en-US" sz="2400" dirty="0">
                <a:solidFill>
                  <a:srgbClr val="7030A0"/>
                </a:solidFill>
              </a:rPr>
              <a:t>taken seriously </a:t>
            </a:r>
            <a:r>
              <a:rPr lang="en-US" sz="2400" dirty="0">
                <a:solidFill>
                  <a:srgbClr val="003300"/>
                </a:solidFill>
              </a:rPr>
              <a:t>as a mature and </a:t>
            </a:r>
            <a:r>
              <a:rPr lang="en-US" sz="2400" dirty="0">
                <a:solidFill>
                  <a:srgbClr val="000066"/>
                </a:solidFill>
              </a:rPr>
              <a:t>conscientious </a:t>
            </a:r>
            <a:r>
              <a:rPr lang="en-US" sz="2400" dirty="0">
                <a:solidFill>
                  <a:srgbClr val="003300"/>
                </a:solidFill>
              </a:rPr>
              <a:t>member of society with </a:t>
            </a:r>
            <a:r>
              <a:rPr lang="en-US" sz="2400" dirty="0">
                <a:solidFill>
                  <a:srgbClr val="00B050"/>
                </a:solidFill>
              </a:rPr>
              <a:t>something valuable, constructive to contribute</a:t>
            </a:r>
            <a:r>
              <a:rPr lang="en-US" sz="2400" dirty="0">
                <a:solidFill>
                  <a:srgbClr val="003300"/>
                </a:solidFill>
              </a:rPr>
              <a:t> to the </a:t>
            </a:r>
            <a:r>
              <a:rPr lang="en-US" sz="2400" dirty="0">
                <a:solidFill>
                  <a:srgbClr val="CC3300"/>
                </a:solidFill>
              </a:rPr>
              <a:t>ongoing cultural dialogue</a:t>
            </a:r>
          </a:p>
          <a:p>
            <a:r>
              <a:rPr lang="en-US" dirty="0"/>
              <a:t>By being mindful of your </a:t>
            </a:r>
            <a:r>
              <a:rPr lang="en-US" i="1" dirty="0">
                <a:solidFill>
                  <a:srgbClr val="0000FF"/>
                </a:solidFill>
              </a:rPr>
              <a:t>tone</a:t>
            </a:r>
            <a:r>
              <a:rPr lang="en-US" i="1" dirty="0"/>
              <a:t>, </a:t>
            </a:r>
            <a:r>
              <a:rPr lang="en-US" i="1" dirty="0">
                <a:solidFill>
                  <a:srgbClr val="0000FF"/>
                </a:solidFill>
              </a:rPr>
              <a:t>diction</a:t>
            </a:r>
            <a:r>
              <a:rPr lang="en-US" i="1" dirty="0"/>
              <a:t>, </a:t>
            </a:r>
            <a:r>
              <a:rPr lang="en-US" dirty="0"/>
              <a:t>and</a:t>
            </a:r>
            <a:r>
              <a:rPr lang="en-US" i="1" dirty="0"/>
              <a:t> </a:t>
            </a:r>
            <a:r>
              <a:rPr lang="en-US" i="1" dirty="0">
                <a:solidFill>
                  <a:srgbClr val="0000FF"/>
                </a:solidFill>
              </a:rPr>
              <a:t>grammar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0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>
                <a:solidFill>
                  <a:srgbClr val="003300"/>
                </a:solidFill>
              </a:rPr>
              <a:t>A. TONE:</a:t>
            </a:r>
            <a:endParaRPr lang="en-US" sz="1800" dirty="0">
              <a:solidFill>
                <a:srgbClr val="003300"/>
              </a:solidFill>
            </a:endParaRPr>
          </a:p>
          <a:p>
            <a:pPr lvl="1"/>
            <a:r>
              <a:rPr lang="en-US" sz="2400" i="1" dirty="0">
                <a:solidFill>
                  <a:srgbClr val="FF0000"/>
                </a:solidFill>
              </a:rPr>
              <a:t>don’t</a:t>
            </a:r>
            <a:r>
              <a:rPr lang="en-US" sz="2400" dirty="0"/>
              <a:t> be sarcastic, snarky, snobbish</a:t>
            </a:r>
          </a:p>
          <a:p>
            <a:pPr lvl="1"/>
            <a:r>
              <a:rPr lang="en-US" sz="2400" dirty="0"/>
              <a:t>remember that this is </a:t>
            </a:r>
            <a:r>
              <a:rPr lang="en-US" sz="2400" i="1" dirty="0">
                <a:solidFill>
                  <a:srgbClr val="0000FF"/>
                </a:solidFill>
              </a:rPr>
              <a:t>not about you </a:t>
            </a:r>
            <a:endParaRPr lang="en-US" sz="2400" i="1" dirty="0" smtClean="0">
              <a:solidFill>
                <a:srgbClr val="0000FF"/>
              </a:solidFill>
            </a:endParaRPr>
          </a:p>
          <a:p>
            <a:pPr lvl="2"/>
            <a:r>
              <a:rPr lang="en-US" dirty="0" smtClean="0"/>
              <a:t>(but the </a:t>
            </a:r>
            <a:r>
              <a:rPr lang="en-US" dirty="0"/>
              <a:t>greater good)</a:t>
            </a:r>
          </a:p>
          <a:p>
            <a:pPr lvl="1"/>
            <a:r>
              <a:rPr lang="en-US" sz="2400" dirty="0"/>
              <a:t>remain </a:t>
            </a:r>
            <a:r>
              <a:rPr lang="en-US" sz="2400" dirty="0">
                <a:solidFill>
                  <a:srgbClr val="0000FF"/>
                </a:solidFill>
              </a:rPr>
              <a:t>objective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90537"/>
              </p:ext>
            </p:extLst>
          </p:nvPr>
        </p:nvGraphicFramePr>
        <p:xfrm>
          <a:off x="800100" y="4462697"/>
          <a:ext cx="7543800" cy="17857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3771900"/>
                <a:gridCol w="3771900"/>
              </a:tblGrid>
              <a:tr h="283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cap="all" dirty="0">
                          <a:effectLst/>
                        </a:rPr>
                        <a:t>Subjective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45" marR="607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cap="all" dirty="0">
                          <a:effectLst/>
                        </a:rPr>
                        <a:t>Objective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45" marR="60745" marT="0" marB="0"/>
                </a:tc>
              </a:tr>
              <a:tr h="1062523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personal opinion, evaluation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personal feelings, attitudes, beliefs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critique, criticism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opinionated, biased, slanted, skewed, one-sided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45" marR="6074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impersonal, impartial, independent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neutral, unbiased, dispassionate, detached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fair, fair-minded, even-handed, unprejudiced, just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(just the facts)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45" marR="60745" marT="0" marB="0"/>
                </a:tc>
              </a:tr>
              <a:tr h="43984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can be a blend of </a:t>
                      </a:r>
                      <a:r>
                        <a:rPr lang="en-US" sz="1200" u="sng" dirty="0">
                          <a:effectLst/>
                        </a:rPr>
                        <a:t>BOTH</a:t>
                      </a:r>
                      <a:r>
                        <a:rPr lang="en-US" sz="1200" dirty="0">
                          <a:effectLst/>
                        </a:rPr>
                        <a:t>   </a:t>
                      </a:r>
                      <a:r>
                        <a:rPr lang="en-US" sz="1200" dirty="0">
                          <a:effectLst/>
                          <a:sym typeface="Wingdings"/>
                        </a:rPr>
                        <a:t>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45" marR="6074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personal interpretation supported by objective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objective supported by personal experience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45" marR="607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23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>
                <a:solidFill>
                  <a:srgbClr val="003300"/>
                </a:solidFill>
              </a:rPr>
              <a:t>B. DICTION:</a:t>
            </a:r>
            <a:endParaRPr lang="en-US" sz="1800" dirty="0">
              <a:solidFill>
                <a:srgbClr val="003300"/>
              </a:solidFill>
            </a:endParaRPr>
          </a:p>
          <a:p>
            <a:pPr lvl="1"/>
            <a:r>
              <a:rPr lang="en-US" sz="2400" dirty="0"/>
              <a:t>rely on the tenets of </a:t>
            </a:r>
            <a:r>
              <a:rPr lang="en-US" sz="2400" dirty="0">
                <a:solidFill>
                  <a:srgbClr val="FF0000"/>
                </a:solidFill>
              </a:rPr>
              <a:t>Formal Academic Writing</a:t>
            </a:r>
          </a:p>
          <a:p>
            <a:pPr lvl="1"/>
            <a:r>
              <a:rPr lang="en-US" dirty="0" smtClean="0"/>
              <a:t>don’t </a:t>
            </a:r>
            <a:r>
              <a:rPr lang="en-US" dirty="0"/>
              <a:t>write as you talk with </a:t>
            </a:r>
            <a:r>
              <a:rPr lang="en-US" dirty="0" smtClean="0"/>
              <a:t>friends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327103"/>
              </p:ext>
            </p:extLst>
          </p:nvPr>
        </p:nvGraphicFramePr>
        <p:xfrm>
          <a:off x="838200" y="4419600"/>
          <a:ext cx="7391400" cy="1600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{073A0DAA-6AF3-43AB-8588-CEC1D06C72B9}</a:tableStyleId>
              </a:tblPr>
              <a:tblGrid>
                <a:gridCol w="3609753"/>
                <a:gridCol w="3781647"/>
              </a:tblGrid>
              <a:tr h="1600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text-messaging characters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slang, clichés, pat expressions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“well” or “we all” or “I believe”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“you” (POV shifts)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abbreviations, contractions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rhetorical questions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14500" y="3793867"/>
            <a:ext cx="571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28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FORMAL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ACADEMIC WRITING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03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>
                <a:solidFill>
                  <a:srgbClr val="003300"/>
                </a:solidFill>
              </a:rPr>
              <a:t>C. GRAMMAR:</a:t>
            </a:r>
            <a:endParaRPr lang="en-US" sz="1800" dirty="0">
              <a:solidFill>
                <a:srgbClr val="003300"/>
              </a:solidFill>
            </a:endParaRPr>
          </a:p>
          <a:p>
            <a:pPr lvl="1"/>
            <a:r>
              <a:rPr lang="en-US" sz="2400" i="1" dirty="0">
                <a:solidFill>
                  <a:srgbClr val="FF0000"/>
                </a:solidFill>
              </a:rPr>
              <a:t>Proofread!!!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by the standards of </a:t>
            </a:r>
            <a:r>
              <a:rPr lang="en-US" dirty="0">
                <a:solidFill>
                  <a:srgbClr val="0000FF"/>
                </a:solidFill>
              </a:rPr>
              <a:t>Formal Academic Writing</a:t>
            </a:r>
          </a:p>
          <a:p>
            <a:pPr lvl="1"/>
            <a:r>
              <a:rPr lang="en-US" sz="2400" dirty="0">
                <a:solidFill>
                  <a:srgbClr val="660033"/>
                </a:solidFill>
              </a:rPr>
              <a:t>How can you be taken seriously if you don’t bother to check your grammar</a:t>
            </a:r>
            <a:r>
              <a:rPr lang="en-US" sz="2400" dirty="0" smtClean="0">
                <a:solidFill>
                  <a:srgbClr val="660033"/>
                </a:solidFill>
              </a:rPr>
              <a:t>?!</a:t>
            </a:r>
          </a:p>
          <a:p>
            <a:pPr lvl="1"/>
            <a:r>
              <a:rPr lang="en-US" sz="2400" dirty="0" smtClean="0">
                <a:solidFill>
                  <a:srgbClr val="000066"/>
                </a:solidFill>
              </a:rPr>
              <a:t>the </a:t>
            </a:r>
            <a:r>
              <a:rPr lang="en-US" sz="2400" i="1" u="sng" dirty="0" smtClean="0">
                <a:solidFill>
                  <a:srgbClr val="000066"/>
                </a:solidFill>
              </a:rPr>
              <a:t>quality </a:t>
            </a:r>
            <a:r>
              <a:rPr lang="en-US" sz="2400" i="1" u="sng" dirty="0">
                <a:solidFill>
                  <a:srgbClr val="000066"/>
                </a:solidFill>
              </a:rPr>
              <a:t>of </a:t>
            </a:r>
            <a:r>
              <a:rPr lang="en-US" sz="2400" i="1" u="sng" dirty="0" smtClean="0">
                <a:solidFill>
                  <a:srgbClr val="000066"/>
                </a:solidFill>
              </a:rPr>
              <a:t>argument </a:t>
            </a:r>
            <a:r>
              <a:rPr lang="en-US" sz="2400" dirty="0">
                <a:solidFill>
                  <a:srgbClr val="000066"/>
                </a:solidFill>
              </a:rPr>
              <a:t>is often reflected in the </a:t>
            </a:r>
            <a:r>
              <a:rPr lang="en-US" sz="2400" i="1" u="sng" dirty="0" smtClean="0">
                <a:solidFill>
                  <a:srgbClr val="000066"/>
                </a:solidFill>
              </a:rPr>
              <a:t>quality </a:t>
            </a:r>
            <a:r>
              <a:rPr lang="en-US" sz="2400" i="1" u="sng" dirty="0">
                <a:solidFill>
                  <a:srgbClr val="000066"/>
                </a:solidFill>
              </a:rPr>
              <a:t>of w</a:t>
            </a:r>
            <a:r>
              <a:rPr lang="en-US" sz="2400" i="1" u="sng" dirty="0" smtClean="0">
                <a:solidFill>
                  <a:srgbClr val="000066"/>
                </a:solidFill>
              </a:rPr>
              <a:t>riting</a:t>
            </a:r>
            <a:endParaRPr lang="en-US" sz="2400" dirty="0">
              <a:solidFill>
                <a:srgbClr val="000066"/>
              </a:solidFill>
            </a:endParaRPr>
          </a:p>
          <a:p>
            <a:pPr marL="0" indent="0" algn="ctr"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334000"/>
            <a:ext cx="75438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*</a:t>
            </a:r>
            <a:r>
              <a:rPr lang="en-US" sz="3200" b="1" i="1" u="sng" dirty="0">
                <a:solidFill>
                  <a:srgbClr val="FF0000"/>
                </a:solidFill>
              </a:rPr>
              <a:t>Quality of Argument </a:t>
            </a:r>
            <a:r>
              <a:rPr lang="en-US" sz="3200" b="1" dirty="0">
                <a:solidFill>
                  <a:srgbClr val="FF0000"/>
                </a:solidFill>
              </a:rPr>
              <a:t>= </a:t>
            </a:r>
            <a:r>
              <a:rPr lang="en-US" sz="3200" b="1" i="1" u="sng" dirty="0">
                <a:solidFill>
                  <a:srgbClr val="FF0000"/>
                </a:solidFill>
              </a:rPr>
              <a:t>Quality of Writing</a:t>
            </a:r>
            <a:r>
              <a:rPr lang="en-US" sz="3200" b="1" dirty="0">
                <a:solidFill>
                  <a:srgbClr val="FF0000"/>
                </a:solidFill>
              </a:rPr>
              <a:t>*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203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125</TotalTime>
  <Words>1323</Words>
  <Application>Microsoft Office PowerPoint</Application>
  <PresentationFormat>On-screen Show (4:3)</PresentationFormat>
  <Paragraphs>221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Pushpin</vt:lpstr>
      <vt:lpstr>RESEARCH WRITING TIPS</vt:lpstr>
      <vt:lpstr>ROGERIAN METHOD</vt:lpstr>
      <vt:lpstr>TOULMIN METHOD</vt:lpstr>
      <vt:lpstr>TOULMIN METHOD</vt:lpstr>
      <vt:lpstr>TOULMIN METHOD</vt:lpstr>
      <vt:lpstr>CREDIBILITY</vt:lpstr>
      <vt:lpstr>CREDIBILITY</vt:lpstr>
      <vt:lpstr>CREDIBILITY</vt:lpstr>
      <vt:lpstr>CREDIBILITY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  <vt:lpstr>DOCUMENTATION &amp; SOURCES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JMD27</dc:creator>
  <cp:lastModifiedBy>LCCC</cp:lastModifiedBy>
  <cp:revision>15</cp:revision>
  <dcterms:created xsi:type="dcterms:W3CDTF">2014-05-20T14:40:14Z</dcterms:created>
  <dcterms:modified xsi:type="dcterms:W3CDTF">2015-02-13T12:48:59Z</dcterms:modified>
</cp:coreProperties>
</file>