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57" r:id="rId4"/>
    <p:sldId id="284" r:id="rId5"/>
    <p:sldId id="258" r:id="rId6"/>
    <p:sldId id="285" r:id="rId7"/>
    <p:sldId id="259" r:id="rId8"/>
    <p:sldId id="262" r:id="rId9"/>
    <p:sldId id="260" r:id="rId10"/>
    <p:sldId id="261" r:id="rId11"/>
    <p:sldId id="286" r:id="rId12"/>
    <p:sldId id="263" r:id="rId13"/>
    <p:sldId id="264" r:id="rId14"/>
    <p:sldId id="265" r:id="rId15"/>
    <p:sldId id="268" r:id="rId16"/>
    <p:sldId id="266" r:id="rId17"/>
    <p:sldId id="267" r:id="rId18"/>
    <p:sldId id="269" r:id="rId19"/>
    <p:sldId id="270" r:id="rId20"/>
    <p:sldId id="273" r:id="rId21"/>
    <p:sldId id="287" r:id="rId22"/>
    <p:sldId id="271" r:id="rId23"/>
    <p:sldId id="274" r:id="rId24"/>
    <p:sldId id="275" r:id="rId25"/>
    <p:sldId id="272" r:id="rId26"/>
    <p:sldId id="276" r:id="rId27"/>
    <p:sldId id="281" r:id="rId28"/>
    <p:sldId id="280" r:id="rId29"/>
    <p:sldId id="282" r:id="rId30"/>
    <p:sldId id="278" r:id="rId31"/>
    <p:sldId id="279" r:id="rId32"/>
    <p:sldId id="288" r:id="rId33"/>
    <p:sldId id="283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00"/>
    <a:srgbClr val="003300"/>
    <a:srgbClr val="FEDFC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0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886CBB9-E32A-407F-BD3E-790EBB0C162B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7782ACB-1446-40A6-AF15-EFE775EB16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CBB9-E32A-407F-BD3E-790EBB0C162B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ACB-1446-40A6-AF15-EFE775EB16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CBB9-E32A-407F-BD3E-790EBB0C162B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ACB-1446-40A6-AF15-EFE775EB16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817582"/>
            <a:ext cx="6993468" cy="1202485"/>
          </a:xfrm>
        </p:spPr>
        <p:txBody>
          <a:bodyPr/>
          <a:lstStyle>
            <a:lvl1pPr>
              <a:defRPr b="1" u="sng">
                <a:solidFill>
                  <a:srgbClr val="0000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19256"/>
            <a:ext cx="7010400" cy="3976743"/>
          </a:xfrm>
        </p:spPr>
        <p:txBody>
          <a:bodyPr/>
          <a:lstStyle>
            <a:lvl1pPr marL="274320" indent="-274320">
              <a:buSzPct val="111000"/>
              <a:buFont typeface="Arial" panose="020B0604020202020204" pitchFamily="34" charset="0"/>
              <a:buChar char="•"/>
              <a:defRPr b="1"/>
            </a:lvl1pPr>
            <a:lvl2pPr>
              <a:defRPr b="1"/>
            </a:lvl2pPr>
            <a:lvl3pPr marL="914400" indent="-228600">
              <a:buSzPct val="66000"/>
              <a:buFont typeface="Wingdings" panose="05000000000000000000" pitchFamily="2" charset="2"/>
              <a:buChar char="q"/>
              <a:defRPr b="1"/>
            </a:lvl3pPr>
            <a:lvl5pPr marL="164592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C7782ACB-1446-40A6-AF15-EFE775EB1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CBB9-E32A-407F-BD3E-790EBB0C162B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ACB-1446-40A6-AF15-EFE775EB16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CBB9-E32A-407F-BD3E-790EBB0C162B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ACB-1446-40A6-AF15-EFE775EB16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CBB9-E32A-407F-BD3E-790EBB0C162B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ACB-1446-40A6-AF15-EFE775EB16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CBB9-E32A-407F-BD3E-790EBB0C162B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ACB-1446-40A6-AF15-EFE775EB16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CBB9-E32A-407F-BD3E-790EBB0C162B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2ACB-1446-40A6-AF15-EFE775EB16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886CBB9-E32A-407F-BD3E-790EBB0C162B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7782ACB-1446-40A6-AF15-EFE775EB16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886CBB9-E32A-407F-BD3E-790EBB0C162B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7782ACB-1446-40A6-AF15-EFE775EB16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886CBB9-E32A-407F-BD3E-790EBB0C162B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7782ACB-1446-40A6-AF15-EFE775EB16B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66"/>
                </a:solidFill>
              </a:rPr>
              <a:t>RDP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700" b="1" u="sng" dirty="0" smtClean="0">
                <a:solidFill>
                  <a:srgbClr val="0070C0"/>
                </a:solidFill>
              </a:rPr>
              <a:t>RESEARCH DEBATE PROJECT</a:t>
            </a:r>
          </a:p>
          <a:p>
            <a:r>
              <a:rPr lang="en-US" dirty="0" smtClean="0"/>
              <a:t>AKA:  The Big </a:t>
            </a:r>
            <a:r>
              <a:rPr lang="en-US" dirty="0" err="1" smtClean="0"/>
              <a:t>Honkin</a:t>
            </a:r>
            <a:r>
              <a:rPr lang="en-US" dirty="0" smtClean="0"/>
              <a:t>’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88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u="sng" dirty="0">
                <a:solidFill>
                  <a:srgbClr val="C00000"/>
                </a:solidFill>
              </a:rPr>
              <a:t>(3) End with Your THESIS QUESTION:</a:t>
            </a:r>
            <a:endParaRPr lang="en-US" sz="2600" dirty="0">
              <a:solidFill>
                <a:srgbClr val="C00000"/>
              </a:solidFill>
            </a:endParaRPr>
          </a:p>
          <a:p>
            <a:pPr lvl="0"/>
            <a:r>
              <a:rPr lang="en-US" dirty="0"/>
              <a:t>remain </a:t>
            </a:r>
            <a:r>
              <a:rPr lang="en-US" i="1" dirty="0">
                <a:solidFill>
                  <a:srgbClr val="0000FF"/>
                </a:solidFill>
              </a:rPr>
              <a:t>objective</a:t>
            </a:r>
            <a:r>
              <a:rPr lang="en-US" dirty="0"/>
              <a:t>, unbiased, neutral</a:t>
            </a:r>
          </a:p>
          <a:p>
            <a:pPr lvl="0"/>
            <a:r>
              <a:rPr lang="en-US" dirty="0"/>
              <a:t>refer to </a:t>
            </a:r>
            <a:r>
              <a:rPr lang="en-US" i="1" dirty="0">
                <a:solidFill>
                  <a:srgbClr val="0000FF"/>
                </a:solidFill>
              </a:rPr>
              <a:t>both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sides of the issue</a:t>
            </a:r>
          </a:p>
          <a:p>
            <a:pPr lvl="0"/>
            <a:r>
              <a:rPr lang="en-US" dirty="0"/>
              <a:t>do </a:t>
            </a:r>
            <a:r>
              <a:rPr lang="en-US" i="1" dirty="0"/>
              <a:t>not</a:t>
            </a:r>
            <a:r>
              <a:rPr lang="en-US" dirty="0"/>
              <a:t> argue for your side (yet)</a:t>
            </a:r>
          </a:p>
          <a:p>
            <a:pPr lvl="0"/>
            <a:r>
              <a:rPr lang="en-US" dirty="0"/>
              <a:t>phrase as a </a:t>
            </a:r>
            <a:r>
              <a:rPr lang="en-US" i="1" dirty="0">
                <a:solidFill>
                  <a:srgbClr val="0000FF"/>
                </a:solidFill>
              </a:rPr>
              <a:t>question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Once again, we are faced with the difficult question:  Should we repeal or support </a:t>
            </a:r>
            <a:r>
              <a:rPr lang="en-US" i="1" u="sng" dirty="0">
                <a:solidFill>
                  <a:srgbClr val="00B050"/>
                </a:solidFill>
              </a:rPr>
              <a:t>Roe v. Wade</a:t>
            </a:r>
            <a:r>
              <a:rPr lang="en-US" i="1" dirty="0">
                <a:solidFill>
                  <a:srgbClr val="00B050"/>
                </a:solidFill>
              </a:rPr>
              <a:t>?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Are the claims regarding Global Warming warranted or unwarranted?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Should we allow or deny homosexuals the right to marry?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13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0066"/>
                </a:solidFill>
              </a:rPr>
              <a:t>BODY</a:t>
            </a:r>
            <a:endParaRPr lang="en-US" b="1" u="sng" dirty="0">
              <a:solidFill>
                <a:srgbClr val="00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700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80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 smtClean="0">
                <a:solidFill>
                  <a:srgbClr val="0070C0"/>
                </a:solidFill>
              </a:rPr>
              <a:t>EACH</a:t>
            </a:r>
            <a:r>
              <a:rPr lang="en-US" dirty="0" smtClean="0"/>
              <a:t> Body paragraph:</a:t>
            </a:r>
          </a:p>
          <a:p>
            <a:pPr lvl="0"/>
            <a:r>
              <a:rPr lang="en-US" dirty="0"/>
              <a:t>For </a:t>
            </a:r>
            <a:r>
              <a:rPr lang="en-US" dirty="0">
                <a:solidFill>
                  <a:srgbClr val="0070C0"/>
                </a:solidFill>
              </a:rPr>
              <a:t>BOTH</a:t>
            </a:r>
            <a:r>
              <a:rPr lang="en-US" dirty="0"/>
              <a:t> sides of the </a:t>
            </a:r>
            <a:r>
              <a:rPr lang="en-US" dirty="0" smtClean="0"/>
              <a:t>issue:</a:t>
            </a:r>
            <a:endParaRPr lang="en-US" dirty="0"/>
          </a:p>
          <a:p>
            <a:pPr lvl="1"/>
            <a:r>
              <a:rPr lang="en-US" dirty="0">
                <a:solidFill>
                  <a:srgbClr val="00B050"/>
                </a:solidFill>
              </a:rPr>
              <a:t>Name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Explain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Illustrate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Justify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40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Remember, remain </a:t>
            </a:r>
            <a:r>
              <a:rPr lang="en-US" dirty="0">
                <a:solidFill>
                  <a:srgbClr val="FF0000"/>
                </a:solidFill>
              </a:rPr>
              <a:t>OBJECTIVE</a:t>
            </a:r>
            <a:r>
              <a:rPr lang="en-US" dirty="0"/>
              <a:t> in your presentation of the data.</a:t>
            </a:r>
          </a:p>
          <a:p>
            <a:pPr lvl="0"/>
            <a:r>
              <a:rPr lang="en-US" dirty="0"/>
              <a:t>Do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end paragraphs with quoted material, citations.</a:t>
            </a:r>
          </a:p>
          <a:p>
            <a:pPr lvl="0"/>
            <a:r>
              <a:rPr lang="en-US" u="sng" dirty="0">
                <a:solidFill>
                  <a:srgbClr val="0000FF"/>
                </a:solidFill>
              </a:rPr>
              <a:t>1 point at a </a:t>
            </a:r>
            <a:r>
              <a:rPr lang="en-US" u="sng" dirty="0" smtClean="0">
                <a:solidFill>
                  <a:srgbClr val="0000FF"/>
                </a:solidFill>
              </a:rPr>
              <a:t>time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par. = one of the side’s major arguments (</a:t>
            </a:r>
            <a:r>
              <a:rPr lang="en-US" dirty="0">
                <a:solidFill>
                  <a:srgbClr val="00B050"/>
                </a:solidFill>
              </a:rPr>
              <a:t>1 per par</a:t>
            </a:r>
            <a:r>
              <a:rPr lang="en-US" dirty="0"/>
              <a:t>.)</a:t>
            </a:r>
          </a:p>
          <a:p>
            <a:pPr lvl="0"/>
            <a:r>
              <a:rPr lang="en-US" dirty="0"/>
              <a:t>“facts &amp; stats” for </a:t>
            </a:r>
            <a:r>
              <a:rPr lang="en-US" i="1" dirty="0"/>
              <a:t>this side </a:t>
            </a:r>
            <a:r>
              <a:rPr lang="en-US" dirty="0"/>
              <a:t>ONLY</a:t>
            </a:r>
          </a:p>
          <a:p>
            <a:pPr lvl="0"/>
            <a:r>
              <a:rPr lang="en-US" dirty="0" smtClean="0"/>
              <a:t>**</a:t>
            </a:r>
            <a:r>
              <a:rPr lang="en-US" u="sng" dirty="0" smtClean="0">
                <a:solidFill>
                  <a:srgbClr val="0000FF"/>
                </a:solidFill>
              </a:rPr>
              <a:t>REMEMBER: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summarizing </a:t>
            </a:r>
            <a:r>
              <a:rPr lang="en-US" i="1" dirty="0">
                <a:solidFill>
                  <a:srgbClr val="0070C0"/>
                </a:solidFill>
              </a:rPr>
              <a:t>sources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/>
              <a:t>here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BUT</a:t>
            </a:r>
            <a:r>
              <a:rPr lang="en-US" dirty="0" smtClean="0"/>
              <a:t> </a:t>
            </a:r>
            <a:r>
              <a:rPr lang="en-US" dirty="0"/>
              <a:t>you are summarizing </a:t>
            </a:r>
            <a:r>
              <a:rPr lang="en-US" dirty="0" smtClean="0"/>
              <a:t> the </a:t>
            </a:r>
            <a:r>
              <a:rPr lang="en-US" i="1" dirty="0" smtClean="0">
                <a:solidFill>
                  <a:srgbClr val="0070C0"/>
                </a:solidFill>
              </a:rPr>
              <a:t>side</a:t>
            </a:r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the main claims, arguments made by this side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*arrange points in the “</a:t>
            </a:r>
            <a:r>
              <a:rPr lang="en-US" cap="all" dirty="0">
                <a:solidFill>
                  <a:srgbClr val="0000FF"/>
                </a:solidFill>
              </a:rPr>
              <a:t>emphatic order</a:t>
            </a:r>
            <a:r>
              <a:rPr lang="en-US" dirty="0"/>
              <a:t>” </a:t>
            </a:r>
            <a:endParaRPr lang="en-US" dirty="0" smtClean="0"/>
          </a:p>
          <a:p>
            <a:pPr lvl="1"/>
            <a:r>
              <a:rPr lang="en-US" dirty="0" smtClean="0"/>
              <a:t>save </a:t>
            </a:r>
            <a:r>
              <a:rPr lang="en-US" dirty="0"/>
              <a:t>the “best” (</a:t>
            </a:r>
            <a:r>
              <a:rPr lang="en-US" dirty="0">
                <a:solidFill>
                  <a:srgbClr val="00B050"/>
                </a:solidFill>
              </a:rPr>
              <a:t>the most common, argued, significant, important</a:t>
            </a:r>
            <a:r>
              <a:rPr lang="en-US" dirty="0"/>
              <a:t>) for </a:t>
            </a:r>
            <a:r>
              <a:rPr lang="en-US" dirty="0" smtClean="0"/>
              <a:t>last</a:t>
            </a:r>
          </a:p>
          <a:p>
            <a:pPr lvl="1"/>
            <a:r>
              <a:rPr lang="en-US" dirty="0" smtClean="0"/>
              <a:t>build </a:t>
            </a:r>
            <a:r>
              <a:rPr lang="en-US" dirty="0"/>
              <a:t>towards this point, each point gets “better”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669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C00000"/>
                </a:solidFill>
              </a:rPr>
              <a:t>(1) </a:t>
            </a:r>
            <a:r>
              <a:rPr lang="en-US" i="1" u="sng" dirty="0">
                <a:solidFill>
                  <a:srgbClr val="C00000"/>
                </a:solidFill>
              </a:rPr>
              <a:t>Name</a:t>
            </a:r>
            <a:r>
              <a:rPr lang="en-US" u="sng" dirty="0">
                <a:solidFill>
                  <a:srgbClr val="C00000"/>
                </a:solidFill>
              </a:rPr>
              <a:t> the point </a:t>
            </a:r>
            <a:endParaRPr lang="en-US" dirty="0">
              <a:solidFill>
                <a:srgbClr val="C00000"/>
              </a:solidFill>
            </a:endParaRPr>
          </a:p>
          <a:p>
            <a:pPr lvl="0"/>
            <a:r>
              <a:rPr lang="en-US" dirty="0"/>
              <a:t>Clearly identify the point to be discussed in the paragraph</a:t>
            </a:r>
          </a:p>
          <a:p>
            <a:pPr lvl="0"/>
            <a:r>
              <a:rPr lang="en-US" dirty="0"/>
              <a:t>Do this in the </a:t>
            </a:r>
            <a:r>
              <a:rPr lang="en-US" dirty="0">
                <a:solidFill>
                  <a:srgbClr val="0000FF"/>
                </a:solidFill>
              </a:rPr>
              <a:t>TOPIC SENTENCE 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sentence</a:t>
            </a:r>
            <a:endParaRPr lang="en-US" dirty="0"/>
          </a:p>
          <a:p>
            <a:pPr lvl="0"/>
            <a:r>
              <a:rPr lang="en-US" u="sng" dirty="0" smtClean="0">
                <a:solidFill>
                  <a:srgbClr val="FF0000"/>
                </a:solidFill>
              </a:rPr>
              <a:t>*Attribute </a:t>
            </a:r>
            <a:r>
              <a:rPr lang="en-US" u="sng" dirty="0">
                <a:solidFill>
                  <a:srgbClr val="FF0000"/>
                </a:solidFill>
              </a:rPr>
              <a:t>the point </a:t>
            </a:r>
            <a:r>
              <a:rPr lang="en-US" i="1" u="sng" dirty="0">
                <a:solidFill>
                  <a:srgbClr val="FF0000"/>
                </a:solidFill>
              </a:rPr>
              <a:t>to the </a:t>
            </a:r>
            <a:r>
              <a:rPr lang="en-US" u="sng" dirty="0" smtClean="0">
                <a:solidFill>
                  <a:srgbClr val="FF0000"/>
                </a:solidFill>
              </a:rPr>
              <a:t>SIDE*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203695"/>
              </p:ext>
            </p:extLst>
          </p:nvPr>
        </p:nvGraphicFramePr>
        <p:xfrm>
          <a:off x="990600" y="3916680"/>
          <a:ext cx="7162800" cy="2255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162800"/>
              </a:tblGrid>
              <a:tr h="185961">
                <a:tc>
                  <a:txBody>
                    <a:bodyPr/>
                    <a:lstStyle/>
                    <a:p>
                      <a:pPr marL="0" marR="914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ATTRIBUTION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60" marR="664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947639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228600" algn="l"/>
                        </a:tabLst>
                      </a:pPr>
                      <a:r>
                        <a:rPr lang="en-US" sz="1200" u="sng" dirty="0">
                          <a:solidFill>
                            <a:srgbClr val="FF0000"/>
                          </a:solidFill>
                          <a:effectLst/>
                        </a:rPr>
                        <a:t>Attribute all points to THE SIDE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We don’t want this to sound as if it’s coming from you.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We want to maintain the OBJECTIVITY, rather than subjectivity, of the paper.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SO, in each </a:t>
                      </a:r>
                      <a:r>
                        <a:rPr lang="en-US" sz="1200" u="sng" dirty="0">
                          <a:solidFill>
                            <a:srgbClr val="0070C0"/>
                          </a:solidFill>
                          <a:effectLst/>
                        </a:rPr>
                        <a:t>Topic Sentence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&amp; </a:t>
                      </a:r>
                      <a:r>
                        <a:rPr lang="en-US" sz="1200" u="sng" dirty="0">
                          <a:solidFill>
                            <a:srgbClr val="0070C0"/>
                          </a:solidFill>
                          <a:effectLst/>
                        </a:rPr>
                        <a:t>Clincher Sentence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of the Body, attribute the respective point to the side using these synonyms:</a:t>
                      </a:r>
                    </a:p>
                    <a:p>
                      <a:pPr marL="8001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solidFill>
                            <a:srgbClr val="336600"/>
                          </a:solidFill>
                          <a:effectLst/>
                        </a:rPr>
                        <a:t>Another argument raised by proponents of the death penalty concerns….</a:t>
                      </a:r>
                    </a:p>
                    <a:p>
                      <a:pPr marL="8001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solidFill>
                            <a:srgbClr val="336600"/>
                          </a:solidFill>
                          <a:effectLst/>
                        </a:rPr>
                        <a:t>While __ and __ are important points, __ is the most common argument raised by opponents of physician-assisted suicide.</a:t>
                      </a:r>
                    </a:p>
                    <a:p>
                      <a:pPr marL="8001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solidFill>
                            <a:srgbClr val="336600"/>
                          </a:solidFill>
                          <a:effectLst/>
                        </a:rPr>
                        <a:t>Embryonic stem cell advocates also argue that -</a:t>
                      </a:r>
                    </a:p>
                    <a:p>
                      <a:pPr marL="8001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solidFill>
                            <a:srgbClr val="336600"/>
                          </a:solidFill>
                          <a:effectLst/>
                        </a:rPr>
                        <a:t>Thus, as Dr. Jayne Smith clearly demonstrates, those who challenge the Patriot Act assert that -</a:t>
                      </a:r>
                    </a:p>
                    <a:p>
                      <a:pPr marL="0" marR="9144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60" marR="664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C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669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u="sng" dirty="0">
                <a:solidFill>
                  <a:srgbClr val="C00000"/>
                </a:solidFill>
              </a:rPr>
              <a:t>(1) </a:t>
            </a:r>
            <a:r>
              <a:rPr lang="en-US" sz="2600" i="1" u="sng" dirty="0">
                <a:solidFill>
                  <a:srgbClr val="C00000"/>
                </a:solidFill>
              </a:rPr>
              <a:t>Name</a:t>
            </a:r>
            <a:r>
              <a:rPr lang="en-US" sz="2600" u="sng" dirty="0">
                <a:solidFill>
                  <a:srgbClr val="C00000"/>
                </a:solidFill>
              </a:rPr>
              <a:t> the point </a:t>
            </a:r>
            <a:endParaRPr lang="en-US" sz="2600" dirty="0">
              <a:solidFill>
                <a:srgbClr val="C00000"/>
              </a:solidFill>
            </a:endParaRPr>
          </a:p>
          <a:p>
            <a:pPr lvl="0"/>
            <a:r>
              <a:rPr lang="en-US" dirty="0" smtClean="0"/>
              <a:t>Do </a:t>
            </a:r>
            <a:r>
              <a:rPr lang="en-US" dirty="0"/>
              <a:t>NOT make it seem as if the point comes from you </a:t>
            </a:r>
            <a:endParaRPr lang="en-US" dirty="0" smtClean="0"/>
          </a:p>
          <a:p>
            <a:pPr lvl="0"/>
            <a:r>
              <a:rPr lang="en-US" dirty="0"/>
              <a:t>R</a:t>
            </a:r>
            <a:r>
              <a:rPr lang="en-US" dirty="0" smtClean="0"/>
              <a:t>emain </a:t>
            </a:r>
            <a:r>
              <a:rPr lang="en-US" dirty="0" smtClean="0">
                <a:solidFill>
                  <a:srgbClr val="0000FF"/>
                </a:solidFill>
              </a:rPr>
              <a:t>objective</a:t>
            </a:r>
            <a:endParaRPr lang="en-US" dirty="0"/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In addition to financial reasons (</a:t>
            </a:r>
            <a:r>
              <a:rPr lang="en-US" sz="2400" dirty="0"/>
              <a:t>the previous point - </a:t>
            </a:r>
            <a:r>
              <a:rPr lang="en-US" sz="2400" i="1" dirty="0"/>
              <a:t>name i</a:t>
            </a:r>
            <a:r>
              <a:rPr lang="en-US" sz="2400" dirty="0"/>
              <a:t>t</a:t>
            </a:r>
            <a:r>
              <a:rPr lang="en-US" sz="2400" dirty="0">
                <a:solidFill>
                  <a:srgbClr val="00B050"/>
                </a:solidFill>
              </a:rPr>
              <a:t>), another argument raised by opponents of embryonic stem cell research involves its morality—or, more to the point, its immorality.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While the aforementioned points (</a:t>
            </a:r>
            <a:r>
              <a:rPr lang="en-US" sz="2400" i="1" dirty="0"/>
              <a:t>name them, items in a series</a:t>
            </a:r>
            <a:r>
              <a:rPr lang="en-US" sz="2400" dirty="0">
                <a:solidFill>
                  <a:srgbClr val="00B050"/>
                </a:solidFill>
              </a:rPr>
              <a:t>) are major points to this side of the issue, the most common (</a:t>
            </a:r>
            <a:r>
              <a:rPr lang="en-US" sz="2400" i="1" dirty="0"/>
              <a:t>or most argued, obvious, …</a:t>
            </a:r>
            <a:r>
              <a:rPr lang="en-US" sz="2400" dirty="0">
                <a:solidFill>
                  <a:srgbClr val="00B050"/>
                </a:solidFill>
              </a:rPr>
              <a:t>) argument posited by death-penalty proponents concerns 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94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rgbClr val="C00000"/>
                </a:solidFill>
              </a:rPr>
              <a:t>(2) </a:t>
            </a:r>
            <a:r>
              <a:rPr lang="en-US" i="1" u="sng" dirty="0">
                <a:solidFill>
                  <a:srgbClr val="C00000"/>
                </a:solidFill>
              </a:rPr>
              <a:t>Explain</a:t>
            </a:r>
            <a:r>
              <a:rPr lang="en-US" u="sng" dirty="0">
                <a:solidFill>
                  <a:srgbClr val="C00000"/>
                </a:solidFill>
              </a:rPr>
              <a:t> the point</a:t>
            </a:r>
            <a:endParaRPr lang="en-US" dirty="0">
              <a:solidFill>
                <a:srgbClr val="C00000"/>
              </a:solidFill>
            </a:endParaRPr>
          </a:p>
          <a:p>
            <a:pPr lvl="0"/>
            <a:r>
              <a:rPr lang="en-US" dirty="0"/>
              <a:t>Be brief –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1 </a:t>
            </a:r>
            <a:r>
              <a:rPr lang="en-US" dirty="0">
                <a:solidFill>
                  <a:srgbClr val="00B050"/>
                </a:solidFill>
              </a:rPr>
              <a:t>or 2 sentences</a:t>
            </a:r>
          </a:p>
          <a:p>
            <a:pPr lvl="0"/>
            <a:r>
              <a:rPr lang="en-US" dirty="0"/>
              <a:t>Make the point </a:t>
            </a:r>
            <a:r>
              <a:rPr lang="en-US" dirty="0">
                <a:solidFill>
                  <a:srgbClr val="0070C0"/>
                </a:solidFill>
              </a:rPr>
              <a:t>clearly </a:t>
            </a:r>
            <a:r>
              <a:rPr lang="en-US" dirty="0" smtClean="0">
                <a:solidFill>
                  <a:srgbClr val="0070C0"/>
                </a:solidFill>
              </a:rPr>
              <a:t>understandable</a:t>
            </a:r>
          </a:p>
          <a:p>
            <a:pPr lvl="0"/>
            <a:r>
              <a:rPr lang="en-US" dirty="0" smtClean="0">
                <a:solidFill>
                  <a:srgbClr val="0070C0"/>
                </a:solidFill>
              </a:rPr>
              <a:t>Define</a:t>
            </a:r>
            <a:r>
              <a:rPr lang="en-US" dirty="0" smtClean="0"/>
              <a:t> your term</a:t>
            </a:r>
            <a:endParaRPr lang="en-US" dirty="0"/>
          </a:p>
          <a:p>
            <a:pPr lvl="0"/>
            <a:r>
              <a:rPr lang="en-US" dirty="0"/>
              <a:t>Usually in your own words</a:t>
            </a:r>
          </a:p>
          <a:p>
            <a:pPr lvl="0"/>
            <a:r>
              <a:rPr lang="en-US" dirty="0"/>
              <a:t>Sometimes with a quote </a:t>
            </a:r>
          </a:p>
          <a:p>
            <a:pPr lvl="1"/>
            <a:r>
              <a:rPr lang="en-US" sz="2400" dirty="0" smtClean="0">
                <a:solidFill>
                  <a:srgbClr val="00B050"/>
                </a:solidFill>
              </a:rPr>
              <a:t>“</a:t>
            </a:r>
            <a:r>
              <a:rPr lang="en-US" sz="2400" dirty="0">
                <a:solidFill>
                  <a:srgbClr val="00B050"/>
                </a:solidFill>
              </a:rPr>
              <a:t>In other words”</a:t>
            </a:r>
          </a:p>
          <a:p>
            <a:pPr lvl="1"/>
            <a:r>
              <a:rPr lang="en-US" sz="2400" dirty="0" smtClean="0">
                <a:solidFill>
                  <a:srgbClr val="00B050"/>
                </a:solidFill>
              </a:rPr>
              <a:t>“That </a:t>
            </a:r>
            <a:r>
              <a:rPr lang="en-US" sz="2400" dirty="0">
                <a:solidFill>
                  <a:srgbClr val="00B050"/>
                </a:solidFill>
              </a:rPr>
              <a:t>is to say”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669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C00000"/>
                </a:solidFill>
              </a:rPr>
              <a:t>(3) </a:t>
            </a:r>
            <a:r>
              <a:rPr lang="en-US" i="1" u="sng" dirty="0">
                <a:solidFill>
                  <a:srgbClr val="C00000"/>
                </a:solidFill>
              </a:rPr>
              <a:t>Illustrate</a:t>
            </a:r>
            <a:r>
              <a:rPr lang="en-US" u="sng" dirty="0">
                <a:solidFill>
                  <a:srgbClr val="C00000"/>
                </a:solidFill>
              </a:rPr>
              <a:t> the point </a:t>
            </a:r>
            <a:endParaRPr lang="en-US" dirty="0">
              <a:solidFill>
                <a:srgbClr val="C00000"/>
              </a:solidFill>
            </a:endParaRPr>
          </a:p>
          <a:p>
            <a:pPr lvl="0"/>
            <a:r>
              <a:rPr lang="en-US" dirty="0"/>
              <a:t>Use a </a:t>
            </a:r>
            <a:r>
              <a:rPr lang="en-US" i="1" dirty="0">
                <a:solidFill>
                  <a:srgbClr val="00B050"/>
                </a:solidFill>
              </a:rPr>
              <a:t>representative quote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from a source (</a:t>
            </a:r>
            <a:r>
              <a:rPr lang="en-US" dirty="0">
                <a:solidFill>
                  <a:srgbClr val="0000FF"/>
                </a:solidFill>
              </a:rPr>
              <a:t>RESEARCH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Show someone who favors this side of the issue </a:t>
            </a:r>
            <a:r>
              <a:rPr lang="en-US" i="1" dirty="0"/>
              <a:t>actually</a:t>
            </a:r>
            <a:r>
              <a:rPr lang="en-US" dirty="0"/>
              <a:t> arguing this particular point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To illustrate, Jayne Smith, professor of Bioethics at Stanford University and author of the </a:t>
            </a:r>
            <a:r>
              <a:rPr lang="en-US" sz="2400" u="sng" dirty="0">
                <a:solidFill>
                  <a:srgbClr val="00B050"/>
                </a:solidFill>
              </a:rPr>
              <a:t>Opposing Viewpoints</a:t>
            </a:r>
            <a:r>
              <a:rPr lang="en-US" sz="2400" dirty="0">
                <a:solidFill>
                  <a:srgbClr val="00B050"/>
                </a:solidFill>
              </a:rPr>
              <a:t> article “Arguments Against Embryonic Stem Cell Research,” claims, “The use of embryonic stem cells for research is unethical” (par. 6).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669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u="sng" dirty="0">
                <a:solidFill>
                  <a:srgbClr val="C00000"/>
                </a:solidFill>
              </a:rPr>
              <a:t>(4) </a:t>
            </a:r>
            <a:r>
              <a:rPr lang="en-US" sz="2600" i="1" u="sng" dirty="0">
                <a:solidFill>
                  <a:srgbClr val="C00000"/>
                </a:solidFill>
              </a:rPr>
              <a:t>Warrant</a:t>
            </a:r>
            <a:r>
              <a:rPr lang="en-US" sz="2600" u="sng" dirty="0">
                <a:solidFill>
                  <a:srgbClr val="C00000"/>
                </a:solidFill>
              </a:rPr>
              <a:t>, or justify, the example</a:t>
            </a:r>
            <a:endParaRPr lang="en-US" sz="2600" dirty="0">
              <a:solidFill>
                <a:srgbClr val="C00000"/>
              </a:solidFill>
            </a:endParaRPr>
          </a:p>
          <a:p>
            <a:pPr lvl="0"/>
            <a:r>
              <a:rPr lang="en-US" dirty="0">
                <a:solidFill>
                  <a:srgbClr val="0070C0"/>
                </a:solidFill>
              </a:rPr>
              <a:t>Warrant</a:t>
            </a:r>
            <a:r>
              <a:rPr lang="en-US" dirty="0"/>
              <a:t> or </a:t>
            </a:r>
            <a:r>
              <a:rPr lang="en-US" dirty="0">
                <a:solidFill>
                  <a:srgbClr val="0070C0"/>
                </a:solidFill>
              </a:rPr>
              <a:t>justify</a:t>
            </a:r>
            <a:r>
              <a:rPr lang="en-US" dirty="0"/>
              <a:t> the example to the paragraph’s point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How is the example relevant to the point covered in this paragraph &amp; perhaps to the entire side?</a:t>
            </a:r>
          </a:p>
          <a:p>
            <a:pPr lvl="0"/>
            <a:r>
              <a:rPr lang="en-US" dirty="0"/>
              <a:t>End the paragraph with a Warrant Statement </a:t>
            </a:r>
          </a:p>
          <a:p>
            <a:pPr lvl="1"/>
            <a:r>
              <a:rPr lang="en-US" sz="2400" dirty="0"/>
              <a:t>a Clincher Sentence for the paragraph</a:t>
            </a:r>
          </a:p>
          <a:p>
            <a:pPr lvl="0"/>
            <a:r>
              <a:rPr lang="en-US" dirty="0"/>
              <a:t>Repeat your Topic Sentence (</a:t>
            </a:r>
            <a:r>
              <a:rPr lang="en-US" i="1" dirty="0"/>
              <a:t>not verbatim</a:t>
            </a:r>
            <a:r>
              <a:rPr lang="en-US" dirty="0"/>
              <a:t>)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“Thus” 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“Therefore”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Thus, as Jane Smith succinctly illustrates in her quote, opponents of embryonic stem cell research argue that it is immoral.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56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srgbClr val="0000FF"/>
                </a:solidFill>
              </a:rPr>
              <a:t>Between each </a:t>
            </a:r>
            <a:r>
              <a:rPr lang="en-US" dirty="0" smtClean="0">
                <a:solidFill>
                  <a:srgbClr val="0000FF"/>
                </a:solidFill>
              </a:rPr>
              <a:t>POINT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sz="2400" dirty="0"/>
              <a:t>In the Topic Sentences</a:t>
            </a:r>
          </a:p>
          <a:p>
            <a:pPr lvl="1"/>
            <a:r>
              <a:rPr lang="en-US" sz="2400" dirty="0"/>
              <a:t>Perhaps as part of the Clincher Sentences</a:t>
            </a:r>
          </a:p>
          <a:p>
            <a:pPr lvl="1"/>
            <a:r>
              <a:rPr lang="en-US" sz="2400" dirty="0"/>
              <a:t>Usually showing “addition”</a:t>
            </a:r>
          </a:p>
          <a:p>
            <a:pPr lvl="2"/>
            <a:r>
              <a:rPr lang="en-US" i="1" dirty="0">
                <a:solidFill>
                  <a:srgbClr val="00B050"/>
                </a:solidFill>
              </a:rPr>
              <a:t>Also, furthermore, additionally, another argument offered by proponents of…</a:t>
            </a:r>
            <a:endParaRPr lang="en-US" dirty="0">
              <a:solidFill>
                <a:srgbClr val="00B050"/>
              </a:solidFill>
            </a:endParaRPr>
          </a:p>
          <a:p>
            <a:pPr lvl="0"/>
            <a:r>
              <a:rPr lang="en-US" dirty="0">
                <a:solidFill>
                  <a:srgbClr val="0000FF"/>
                </a:solidFill>
              </a:rPr>
              <a:t>Between each </a:t>
            </a:r>
            <a:r>
              <a:rPr lang="en-US" dirty="0" smtClean="0">
                <a:solidFill>
                  <a:srgbClr val="0000FF"/>
                </a:solidFill>
              </a:rPr>
              <a:t>EXAMPLE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sz="2400" dirty="0"/>
              <a:t>To enumerate each one</a:t>
            </a:r>
          </a:p>
          <a:p>
            <a:pPr lvl="1"/>
            <a:r>
              <a:rPr lang="en-US" sz="2400" dirty="0"/>
              <a:t>Usually showing addition</a:t>
            </a:r>
          </a:p>
          <a:p>
            <a:pPr lvl="2"/>
            <a:r>
              <a:rPr lang="en-US" i="1" dirty="0" smtClean="0">
                <a:solidFill>
                  <a:srgbClr val="00B050"/>
                </a:solidFill>
              </a:rPr>
              <a:t>For example, For instance, Another example concerns</a:t>
            </a:r>
            <a:endParaRPr lang="en-US" i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4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I. </a:t>
            </a:r>
            <a:r>
              <a:rPr lang="en-US" u="sng" dirty="0" smtClean="0"/>
              <a:t>INTRODUCTION</a:t>
            </a:r>
            <a:endParaRPr lang="en-US" dirty="0"/>
          </a:p>
          <a:p>
            <a:pPr lvl="1"/>
            <a:r>
              <a:rPr lang="en-US" dirty="0"/>
              <a:t>With </a:t>
            </a:r>
            <a:r>
              <a:rPr lang="en-US" dirty="0">
                <a:solidFill>
                  <a:srgbClr val="00B050"/>
                </a:solidFill>
              </a:rPr>
              <a:t>Thesis Question</a:t>
            </a:r>
          </a:p>
          <a:p>
            <a:r>
              <a:rPr lang="en-US" dirty="0"/>
              <a:t>II. </a:t>
            </a:r>
            <a:r>
              <a:rPr lang="en-US" u="sng" dirty="0" smtClean="0"/>
              <a:t>SUMMARY </a:t>
            </a:r>
            <a:r>
              <a:rPr lang="en-US" u="sng" dirty="0"/>
              <a:t>of SIDE #1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3 most significant </a:t>
            </a:r>
            <a:r>
              <a:rPr lang="en-US" dirty="0" smtClean="0">
                <a:solidFill>
                  <a:srgbClr val="00B050"/>
                </a:solidFill>
              </a:rPr>
              <a:t>points, emphatically arranged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>
                <a:solidFill>
                  <a:srgbClr val="00B050"/>
                </a:solidFill>
              </a:rPr>
              <a:t>1 </a:t>
            </a:r>
            <a:r>
              <a:rPr lang="en-US" dirty="0" smtClean="0">
                <a:solidFill>
                  <a:srgbClr val="00B050"/>
                </a:solidFill>
              </a:rPr>
              <a:t>point </a:t>
            </a:r>
            <a:r>
              <a:rPr lang="en-US" dirty="0">
                <a:solidFill>
                  <a:srgbClr val="00B050"/>
                </a:solidFill>
              </a:rPr>
              <a:t>per </a:t>
            </a:r>
            <a:r>
              <a:rPr lang="en-US" dirty="0" smtClean="0">
                <a:solidFill>
                  <a:srgbClr val="00B050"/>
                </a:solidFill>
              </a:rPr>
              <a:t>paragraph</a:t>
            </a:r>
            <a:endParaRPr lang="en-US" dirty="0">
              <a:solidFill>
                <a:srgbClr val="00B050"/>
              </a:solidFill>
            </a:endParaRPr>
          </a:p>
          <a:p>
            <a:pPr lvl="0"/>
            <a:r>
              <a:rPr lang="en-US" dirty="0" smtClean="0"/>
              <a:t>III. </a:t>
            </a:r>
            <a:r>
              <a:rPr lang="en-US" u="sng" dirty="0" smtClean="0"/>
              <a:t>SUMMARY </a:t>
            </a:r>
            <a:r>
              <a:rPr lang="en-US" u="sng" dirty="0"/>
              <a:t>of SIDE #2</a:t>
            </a:r>
            <a:endParaRPr lang="en-US" dirty="0"/>
          </a:p>
          <a:p>
            <a:pPr lvl="1"/>
            <a:r>
              <a:rPr lang="en-US" dirty="0">
                <a:solidFill>
                  <a:srgbClr val="00B050"/>
                </a:solidFill>
              </a:rPr>
              <a:t>3 most significant </a:t>
            </a:r>
            <a:r>
              <a:rPr lang="en-US" dirty="0" smtClean="0">
                <a:solidFill>
                  <a:srgbClr val="00B050"/>
                </a:solidFill>
              </a:rPr>
              <a:t>points, </a:t>
            </a:r>
            <a:r>
              <a:rPr lang="en-US" dirty="0">
                <a:solidFill>
                  <a:srgbClr val="00B050"/>
                </a:solidFill>
              </a:rPr>
              <a:t>emphatically arranged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1 point per paragraph</a:t>
            </a:r>
          </a:p>
          <a:p>
            <a:r>
              <a:rPr lang="en-US" dirty="0" smtClean="0"/>
              <a:t>IV</a:t>
            </a:r>
            <a:r>
              <a:rPr lang="en-US" dirty="0"/>
              <a:t>. </a:t>
            </a:r>
            <a:r>
              <a:rPr lang="en-US" u="sng" dirty="0"/>
              <a:t>CONCLUSION</a:t>
            </a:r>
            <a:endParaRPr lang="en-US" dirty="0"/>
          </a:p>
          <a:p>
            <a:pPr lvl="1"/>
            <a:r>
              <a:rPr lang="en-US" dirty="0">
                <a:solidFill>
                  <a:srgbClr val="00B050"/>
                </a:solidFill>
              </a:rPr>
              <a:t>3 </a:t>
            </a:r>
            <a:r>
              <a:rPr lang="en-US" dirty="0" smtClean="0">
                <a:solidFill>
                  <a:srgbClr val="00B050"/>
                </a:solidFill>
              </a:rPr>
              <a:t>paragraphs</a:t>
            </a:r>
            <a:endParaRPr lang="en-US" dirty="0">
              <a:solidFill>
                <a:srgbClr val="00B050"/>
              </a:solidFill>
            </a:endParaRPr>
          </a:p>
          <a:p>
            <a:pPr lvl="2"/>
            <a:r>
              <a:rPr lang="en-US" dirty="0">
                <a:solidFill>
                  <a:srgbClr val="00B050"/>
                </a:solidFill>
              </a:rPr>
              <a:t>their weaknesses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your strengths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Side #3</a:t>
            </a:r>
          </a:p>
          <a:p>
            <a:r>
              <a:rPr lang="en-US" dirty="0"/>
              <a:t>V.  </a:t>
            </a:r>
            <a:r>
              <a:rPr lang="en-US" u="sng" dirty="0"/>
              <a:t>WORKS CONSULTED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46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0000FF"/>
                </a:solidFill>
              </a:rPr>
              <a:t>*Between </a:t>
            </a:r>
            <a:r>
              <a:rPr lang="en-US" dirty="0">
                <a:solidFill>
                  <a:srgbClr val="0000FF"/>
                </a:solidFill>
              </a:rPr>
              <a:t>each </a:t>
            </a:r>
            <a:r>
              <a:rPr lang="en-US" dirty="0" smtClean="0">
                <a:solidFill>
                  <a:srgbClr val="0000FF"/>
                </a:solidFill>
              </a:rPr>
              <a:t>SIDE –</a:t>
            </a:r>
          </a:p>
          <a:p>
            <a:pPr lvl="1"/>
            <a:r>
              <a:rPr lang="en-US" dirty="0" smtClean="0"/>
              <a:t>List SIDE #1’s 3 main points again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Thus, opponents argue that….</a:t>
            </a:r>
          </a:p>
          <a:p>
            <a:pPr lvl="1"/>
            <a:r>
              <a:rPr lang="en-US" dirty="0" smtClean="0"/>
              <a:t>Segue to SIDE #2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However, proponents are in favor of X and thus…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92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0066"/>
                </a:solidFill>
              </a:rPr>
              <a:t>CONCLUSION</a:t>
            </a:r>
            <a:endParaRPr lang="en-US" b="1" u="sng" dirty="0">
              <a:solidFill>
                <a:srgbClr val="00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700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80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Conclusion = 3 Paragraphs</a:t>
            </a:r>
            <a:endParaRPr lang="en-US" dirty="0">
              <a:solidFill>
                <a:srgbClr val="FF0000"/>
              </a:solidFill>
            </a:endParaRPr>
          </a:p>
          <a:p>
            <a:pPr marL="822960" lvl="1" indent="-457200">
              <a:buFont typeface="+mj-lt"/>
              <a:buAutoNum type="arabicPeriod"/>
            </a:pPr>
            <a:r>
              <a:rPr lang="en-US" i="1" dirty="0">
                <a:solidFill>
                  <a:srgbClr val="0070C0"/>
                </a:solidFill>
              </a:rPr>
              <a:t>their</a:t>
            </a:r>
            <a:r>
              <a:rPr lang="en-US" dirty="0">
                <a:solidFill>
                  <a:srgbClr val="0070C0"/>
                </a:solidFill>
              </a:rPr>
              <a:t> weaknesses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i="1" dirty="0">
                <a:solidFill>
                  <a:srgbClr val="00B050"/>
                </a:solidFill>
              </a:rPr>
              <a:t>your</a:t>
            </a:r>
            <a:r>
              <a:rPr lang="en-US" dirty="0">
                <a:solidFill>
                  <a:srgbClr val="00B050"/>
                </a:solidFill>
              </a:rPr>
              <a:t> strengths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*Side </a:t>
            </a:r>
            <a:r>
              <a:rPr lang="en-US" dirty="0">
                <a:solidFill>
                  <a:srgbClr val="C00000"/>
                </a:solidFill>
              </a:rPr>
              <a:t>#</a:t>
            </a:r>
            <a:r>
              <a:rPr lang="en-US" dirty="0" smtClean="0">
                <a:solidFill>
                  <a:srgbClr val="C00000"/>
                </a:solidFill>
              </a:rPr>
              <a:t>3*</a:t>
            </a:r>
          </a:p>
          <a:p>
            <a:r>
              <a:rPr lang="en-US" i="1" dirty="0"/>
              <a:t>more than</a:t>
            </a:r>
            <a:r>
              <a:rPr lang="en-US" dirty="0"/>
              <a:t> a few sentences </a:t>
            </a:r>
          </a:p>
          <a:p>
            <a:r>
              <a:rPr lang="en-US" dirty="0"/>
              <a:t>** </a:t>
            </a:r>
            <a:r>
              <a:rPr lang="en-US" u="sng" dirty="0">
                <a:solidFill>
                  <a:srgbClr val="FF0000"/>
                </a:solidFill>
              </a:rPr>
              <a:t>3 fully developed paragraphs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**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532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C00000"/>
                </a:solidFill>
              </a:rPr>
              <a:t>(1) Refer to Your INTRODUCTION:</a:t>
            </a:r>
            <a:endParaRPr lang="en-US" dirty="0">
              <a:solidFill>
                <a:srgbClr val="C00000"/>
              </a:solidFill>
            </a:endParaRPr>
          </a:p>
          <a:p>
            <a:pPr lvl="0"/>
            <a:r>
              <a:rPr lang="en-US" dirty="0"/>
              <a:t>Segue from the Body (Side #2) to the Conclusion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How did you introduce the debate?</a:t>
            </a:r>
          </a:p>
          <a:p>
            <a:pPr lvl="0"/>
            <a:r>
              <a:rPr lang="en-US" dirty="0"/>
              <a:t>Bring the essay </a:t>
            </a:r>
            <a:r>
              <a:rPr lang="en-US" dirty="0">
                <a:solidFill>
                  <a:srgbClr val="0070C0"/>
                </a:solidFill>
              </a:rPr>
              <a:t>full-circle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Do </a:t>
            </a:r>
            <a:r>
              <a:rPr lang="en-US" i="1" dirty="0"/>
              <a:t>NOT</a:t>
            </a:r>
            <a:r>
              <a:rPr lang="en-US" dirty="0"/>
              <a:t> merely cut-and-paste the Introduction</a:t>
            </a:r>
            <a:r>
              <a:rPr lang="en-US" dirty="0" smtClean="0"/>
              <a:t>.</a:t>
            </a:r>
          </a:p>
          <a:p>
            <a:r>
              <a:rPr lang="en-US" dirty="0"/>
              <a:t>Refer to the </a:t>
            </a:r>
            <a:r>
              <a:rPr lang="en-US" dirty="0">
                <a:solidFill>
                  <a:srgbClr val="0070C0"/>
                </a:solidFill>
              </a:rPr>
              <a:t>current status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repeat the significance </a:t>
            </a:r>
            <a:r>
              <a:rPr lang="en-US" dirty="0"/>
              <a:t>of the issue.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694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C00000"/>
                </a:solidFill>
              </a:rPr>
              <a:t>(2) ANALYZE the Evidence:</a:t>
            </a:r>
            <a:endParaRPr lang="en-US" dirty="0">
              <a:solidFill>
                <a:srgbClr val="C00000"/>
              </a:solidFill>
            </a:endParaRPr>
          </a:p>
          <a:p>
            <a:pPr lvl="0"/>
            <a:r>
              <a:rPr lang="en-US" dirty="0">
                <a:solidFill>
                  <a:srgbClr val="00B050"/>
                </a:solidFill>
              </a:rPr>
              <a:t>SUBJECTIVE ANALYSIS</a:t>
            </a:r>
          </a:p>
          <a:p>
            <a:pPr lvl="0"/>
            <a:r>
              <a:rPr lang="en-US" i="1" dirty="0">
                <a:solidFill>
                  <a:srgbClr val="0070C0"/>
                </a:solidFill>
              </a:rPr>
              <a:t>NOW</a:t>
            </a:r>
            <a:r>
              <a:rPr lang="en-US" dirty="0">
                <a:solidFill>
                  <a:srgbClr val="0070C0"/>
                </a:solidFill>
              </a:rPr>
              <a:t> is the time become </a:t>
            </a:r>
            <a:r>
              <a:rPr lang="en-US" i="1" dirty="0">
                <a:solidFill>
                  <a:srgbClr val="0070C0"/>
                </a:solidFill>
              </a:rPr>
              <a:t>subjective</a:t>
            </a:r>
            <a:r>
              <a:rPr lang="en-US" dirty="0"/>
              <a:t>.</a:t>
            </a:r>
          </a:p>
          <a:p>
            <a:pPr lvl="1"/>
            <a:r>
              <a:rPr lang="en-US" sz="2400" dirty="0"/>
              <a:t>not necessarily your </a:t>
            </a:r>
            <a:r>
              <a:rPr lang="en-US" sz="2400" i="1" dirty="0"/>
              <a:t>opinion</a:t>
            </a:r>
            <a:r>
              <a:rPr lang="en-US" sz="2400" dirty="0"/>
              <a:t>, but your </a:t>
            </a:r>
            <a:r>
              <a:rPr lang="en-US" sz="2400" i="1" dirty="0"/>
              <a:t>subjective analysis</a:t>
            </a:r>
            <a:r>
              <a:rPr lang="en-US" sz="2400" dirty="0"/>
              <a:t> of the data</a:t>
            </a:r>
          </a:p>
          <a:p>
            <a:pPr lvl="1"/>
            <a:r>
              <a:rPr lang="en-US" sz="2400" dirty="0"/>
              <a:t>no need for “I believe” or “I think”</a:t>
            </a:r>
          </a:p>
          <a:p>
            <a:pPr lvl="0"/>
            <a:r>
              <a:rPr lang="en-US" dirty="0">
                <a:solidFill>
                  <a:srgbClr val="0070C0"/>
                </a:solidFill>
              </a:rPr>
              <a:t>Analyze the evidence that was objectively presented in the Body.</a:t>
            </a:r>
          </a:p>
          <a:p>
            <a:pPr lvl="1"/>
            <a:r>
              <a:rPr lang="en-US" sz="2400" dirty="0"/>
              <a:t>What are the </a:t>
            </a:r>
            <a:r>
              <a:rPr lang="en-US" sz="2400" i="1" u="sng" dirty="0">
                <a:solidFill>
                  <a:srgbClr val="0000FF"/>
                </a:solidFill>
              </a:rPr>
              <a:t>weaknesses</a:t>
            </a:r>
            <a:r>
              <a:rPr lang="en-US" sz="2400" u="sng" dirty="0">
                <a:solidFill>
                  <a:srgbClr val="0000FF"/>
                </a:solidFill>
              </a:rPr>
              <a:t> of Side #1</a:t>
            </a:r>
            <a:r>
              <a:rPr lang="en-US" sz="2400" dirty="0"/>
              <a:t>?</a:t>
            </a:r>
          </a:p>
          <a:p>
            <a:pPr lvl="1"/>
            <a:r>
              <a:rPr lang="en-US" sz="2400" dirty="0"/>
              <a:t>What are the </a:t>
            </a:r>
            <a:r>
              <a:rPr lang="en-US" sz="2400" i="1" u="sng" dirty="0">
                <a:solidFill>
                  <a:srgbClr val="0000FF"/>
                </a:solidFill>
              </a:rPr>
              <a:t>strengths</a:t>
            </a:r>
            <a:r>
              <a:rPr lang="en-US" sz="2400" u="sng" dirty="0">
                <a:solidFill>
                  <a:srgbClr val="0000FF"/>
                </a:solidFill>
              </a:rPr>
              <a:t> of Side #2</a:t>
            </a:r>
            <a:r>
              <a:rPr lang="en-US" sz="2400" dirty="0"/>
              <a:t>?</a:t>
            </a:r>
          </a:p>
          <a:p>
            <a:pPr lvl="2"/>
            <a:r>
              <a:rPr lang="en-US" dirty="0"/>
              <a:t>Evaluate the points to each side.</a:t>
            </a:r>
          </a:p>
          <a:p>
            <a:pPr lvl="2"/>
            <a:r>
              <a:rPr lang="en-US" dirty="0"/>
              <a:t>In terms of </a:t>
            </a:r>
            <a:r>
              <a:rPr lang="en-US" i="1" dirty="0">
                <a:solidFill>
                  <a:srgbClr val="FF0000"/>
                </a:solidFill>
              </a:rPr>
              <a:t>Logos, Pathos, Ethos, Fallacies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Perhaps catalogue the points of Side #1 in </a:t>
            </a:r>
            <a:r>
              <a:rPr lang="en-US" i="1" dirty="0"/>
              <a:t>items in a series</a:t>
            </a:r>
            <a:r>
              <a:rPr lang="en-US" dirty="0"/>
              <a:t> AND then examine them one by one.  Then do the same for Side #2.</a:t>
            </a:r>
          </a:p>
          <a:p>
            <a:pPr lvl="2"/>
            <a:r>
              <a:rPr lang="en-US" dirty="0"/>
              <a:t>Perhaps add an </a:t>
            </a:r>
            <a:r>
              <a:rPr lang="en-US" dirty="0">
                <a:solidFill>
                  <a:srgbClr val="FF0000"/>
                </a:solidFill>
              </a:rPr>
              <a:t>Analogy </a:t>
            </a:r>
            <a:r>
              <a:rPr lang="en-US" dirty="0"/>
              <a:t>here as one of the strengths of your side.</a:t>
            </a:r>
          </a:p>
          <a:p>
            <a:pPr lvl="3"/>
            <a:r>
              <a:rPr lang="en-US" dirty="0"/>
              <a:t>concise</a:t>
            </a:r>
          </a:p>
          <a:p>
            <a:pPr lvl="3"/>
            <a:r>
              <a:rPr lang="en-US" dirty="0"/>
              <a:t>1 paragraph at most</a:t>
            </a:r>
          </a:p>
          <a:p>
            <a:pPr lvl="0"/>
            <a:r>
              <a:rPr lang="en-US" dirty="0"/>
              <a:t>Don’t merely repeat what you’ve already stated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694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rgbClr val="C00000"/>
                </a:solidFill>
              </a:rPr>
              <a:t>(3) End with a COMPROMISE:</a:t>
            </a:r>
            <a:endParaRPr lang="en-US" dirty="0">
              <a:solidFill>
                <a:srgbClr val="C00000"/>
              </a:solidFill>
            </a:endParaRPr>
          </a:p>
          <a:p>
            <a:pPr lvl="0"/>
            <a:r>
              <a:rPr lang="en-US" dirty="0"/>
              <a:t>SIDE #3  -- </a:t>
            </a:r>
            <a:r>
              <a:rPr lang="en-US" u="sng" dirty="0">
                <a:solidFill>
                  <a:srgbClr val="FF0000"/>
                </a:solidFill>
              </a:rPr>
              <a:t>THIS IS THE CRUX OF THE PROJECT</a:t>
            </a:r>
            <a:r>
              <a:rPr lang="en-US" u="sng" dirty="0"/>
              <a:t>.</a:t>
            </a:r>
            <a:endParaRPr lang="en-US" dirty="0"/>
          </a:p>
          <a:p>
            <a:pPr lvl="1"/>
            <a:r>
              <a:rPr lang="en-US" dirty="0"/>
              <a:t>Take the best of Side #1 + the best of Side #2 = Side #3</a:t>
            </a:r>
          </a:p>
          <a:p>
            <a:pPr lvl="1"/>
            <a:r>
              <a:rPr lang="en-US" dirty="0"/>
              <a:t>Move the argument </a:t>
            </a:r>
            <a:r>
              <a:rPr lang="en-US" i="1" dirty="0">
                <a:solidFill>
                  <a:srgbClr val="0000FF"/>
                </a:solidFill>
              </a:rPr>
              <a:t>forward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532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paper is more </a:t>
            </a:r>
            <a:r>
              <a:rPr lang="en-US" u="sng" dirty="0">
                <a:solidFill>
                  <a:srgbClr val="FF0000"/>
                </a:solidFill>
              </a:rPr>
              <a:t>REPORT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than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</a:rPr>
              <a:t>ARGUMENT</a:t>
            </a:r>
            <a:r>
              <a:rPr lang="en-US" dirty="0">
                <a:solidFill>
                  <a:srgbClr val="FF0000"/>
                </a:solidFill>
              </a:rPr>
              <a:t>: 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Your </a:t>
            </a:r>
            <a:r>
              <a:rPr lang="en-US" dirty="0"/>
              <a:t>objective is to report on the 2 sides to the issue – </a:t>
            </a:r>
            <a:r>
              <a:rPr lang="en-US" i="1" dirty="0">
                <a:solidFill>
                  <a:srgbClr val="0000FF"/>
                </a:solidFill>
              </a:rPr>
              <a:t>fully</a:t>
            </a:r>
            <a:r>
              <a:rPr lang="en-US" i="1" dirty="0"/>
              <a:t>, </a:t>
            </a:r>
            <a:r>
              <a:rPr lang="en-US" i="1" dirty="0">
                <a:solidFill>
                  <a:srgbClr val="0000FF"/>
                </a:solidFill>
              </a:rPr>
              <a:t>fairly</a:t>
            </a:r>
            <a:r>
              <a:rPr lang="en-US" i="1" dirty="0"/>
              <a:t>,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dirty="0">
                <a:solidFill>
                  <a:srgbClr val="0000FF"/>
                </a:solidFill>
              </a:rPr>
              <a:t>objectively</a:t>
            </a:r>
            <a:r>
              <a:rPr lang="en-US" dirty="0"/>
              <a:t>; </a:t>
            </a:r>
            <a:endParaRPr lang="en-US" dirty="0" smtClean="0"/>
          </a:p>
          <a:p>
            <a:pPr lvl="1"/>
            <a:r>
              <a:rPr lang="en-US" dirty="0" smtClean="0"/>
              <a:t>your </a:t>
            </a:r>
            <a:r>
              <a:rPr lang="en-US" dirty="0"/>
              <a:t>objective is </a:t>
            </a:r>
            <a:r>
              <a:rPr lang="en-US" i="1" dirty="0">
                <a:solidFill>
                  <a:srgbClr val="C00000"/>
                </a:solidFill>
              </a:rPr>
              <a:t>not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to “win” or “beat” your opponent.  </a:t>
            </a:r>
            <a:endParaRPr lang="en-US" dirty="0" smtClean="0"/>
          </a:p>
          <a:p>
            <a:r>
              <a:rPr lang="en-US" dirty="0" smtClean="0"/>
              <a:t>Since</a:t>
            </a:r>
            <a:r>
              <a:rPr lang="en-US" dirty="0"/>
              <a:t>, then, the Body essentially </a:t>
            </a:r>
            <a:r>
              <a:rPr lang="en-US" dirty="0">
                <a:solidFill>
                  <a:srgbClr val="00B050"/>
                </a:solidFill>
              </a:rPr>
              <a:t>summarizes</a:t>
            </a:r>
            <a:r>
              <a:rPr lang="en-US" dirty="0"/>
              <a:t> the issue/debate, Side #3 at the end is a way of </a:t>
            </a:r>
            <a:r>
              <a:rPr lang="en-US" dirty="0">
                <a:solidFill>
                  <a:srgbClr val="FF0000"/>
                </a:solidFill>
              </a:rPr>
              <a:t>moving the issue forward </a:t>
            </a:r>
            <a:r>
              <a:rPr lang="en-US" dirty="0"/>
              <a:t>–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u="sng" dirty="0">
                <a:solidFill>
                  <a:srgbClr val="0000FF"/>
                </a:solidFill>
              </a:rPr>
              <a:t>conclusion to the Conclusion</a:t>
            </a:r>
            <a:r>
              <a:rPr lang="en-US" dirty="0"/>
              <a:t>, if you will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47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Where do the ideas come from?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your opinion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your sources</a:t>
            </a:r>
            <a:r>
              <a:rPr lang="en-US" dirty="0" smtClean="0"/>
              <a:t> (</a:t>
            </a:r>
            <a:r>
              <a:rPr lang="en-US" i="1" dirty="0" smtClean="0">
                <a:solidFill>
                  <a:srgbClr val="FF0000"/>
                </a:solidFill>
              </a:rPr>
              <a:t>cite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your group’s brainstorming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many?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I'm </a:t>
            </a:r>
            <a:r>
              <a:rPr lang="en-US" dirty="0">
                <a:solidFill>
                  <a:srgbClr val="00B050"/>
                </a:solidFill>
              </a:rPr>
              <a:t>looking for suggestions (</a:t>
            </a:r>
            <a:r>
              <a:rPr lang="en-US" i="1" dirty="0" smtClean="0">
                <a:solidFill>
                  <a:srgbClr val="FF0000"/>
                </a:solidFill>
              </a:rPr>
              <a:t>plural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r>
              <a:rPr lang="en-US" dirty="0" smtClean="0">
                <a:solidFill>
                  <a:srgbClr val="00B050"/>
                </a:solidFill>
              </a:rPr>
              <a:t>) 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for </a:t>
            </a:r>
            <a:r>
              <a:rPr lang="en-US" dirty="0">
                <a:solidFill>
                  <a:srgbClr val="00B050"/>
                </a:solidFill>
              </a:rPr>
              <a:t>a </a:t>
            </a:r>
            <a:r>
              <a:rPr lang="en-US" dirty="0" smtClean="0">
                <a:solidFill>
                  <a:srgbClr val="0070C0"/>
                </a:solidFill>
              </a:rPr>
              <a:t>compromise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concession to </a:t>
            </a:r>
            <a:r>
              <a:rPr lang="en-US" i="1" dirty="0" smtClean="0">
                <a:solidFill>
                  <a:srgbClr val="00B050"/>
                </a:solidFill>
              </a:rPr>
              <a:t>their</a:t>
            </a:r>
            <a:r>
              <a:rPr lang="en-US" dirty="0" smtClean="0">
                <a:solidFill>
                  <a:srgbClr val="00B050"/>
                </a:solidFill>
              </a:rPr>
              <a:t> side’s </a:t>
            </a:r>
            <a:r>
              <a:rPr lang="en-US" dirty="0" smtClean="0">
                <a:solidFill>
                  <a:srgbClr val="0070C0"/>
                </a:solidFill>
              </a:rPr>
              <a:t>good</a:t>
            </a:r>
            <a:r>
              <a:rPr lang="en-US" dirty="0" smtClean="0">
                <a:solidFill>
                  <a:srgbClr val="00B050"/>
                </a:solidFill>
              </a:rPr>
              <a:t> point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concession to </a:t>
            </a:r>
            <a:r>
              <a:rPr lang="en-US" i="1" dirty="0" smtClean="0">
                <a:solidFill>
                  <a:srgbClr val="00B050"/>
                </a:solidFill>
              </a:rPr>
              <a:t>your</a:t>
            </a:r>
            <a:r>
              <a:rPr lang="en-US" dirty="0" smtClean="0">
                <a:solidFill>
                  <a:srgbClr val="00B050"/>
                </a:solidFill>
              </a:rPr>
              <a:t> side’s </a:t>
            </a:r>
            <a:r>
              <a:rPr lang="en-US" dirty="0" smtClean="0">
                <a:solidFill>
                  <a:srgbClr val="0070C0"/>
                </a:solidFill>
              </a:rPr>
              <a:t>weak</a:t>
            </a:r>
            <a:r>
              <a:rPr lang="en-US" dirty="0" smtClean="0">
                <a:solidFill>
                  <a:srgbClr val="00B050"/>
                </a:solidFill>
              </a:rPr>
              <a:t> point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96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</a:t>
            </a:r>
            <a:r>
              <a:rPr lang="en-US" dirty="0"/>
              <a:t>that point in the essay, we may ask:  </a:t>
            </a:r>
            <a:endParaRPr lang="en-US" dirty="0" smtClean="0"/>
          </a:p>
          <a:p>
            <a:pPr lvl="1"/>
            <a:r>
              <a:rPr lang="en-US" dirty="0" smtClean="0"/>
              <a:t>OK</a:t>
            </a:r>
            <a:r>
              <a:rPr lang="en-US" dirty="0"/>
              <a:t>, so that’s what Side #1 has to say &amp; that’s what Side #2 has to say, </a:t>
            </a:r>
            <a:endParaRPr lang="en-US" dirty="0" smtClean="0"/>
          </a:p>
          <a:p>
            <a:pPr lvl="1"/>
            <a:r>
              <a:rPr lang="en-US" dirty="0" smtClean="0"/>
              <a:t>so </a:t>
            </a:r>
            <a:r>
              <a:rPr lang="en-US" i="1" dirty="0">
                <a:solidFill>
                  <a:srgbClr val="0000FF"/>
                </a:solidFill>
              </a:rPr>
              <a:t>where do we go now</a:t>
            </a:r>
            <a:r>
              <a:rPr lang="en-US" i="1" dirty="0"/>
              <a:t>, </a:t>
            </a:r>
            <a:r>
              <a:rPr lang="en-US" i="1" dirty="0">
                <a:solidFill>
                  <a:srgbClr val="0000FF"/>
                </a:solidFill>
              </a:rPr>
              <a:t>how do we move forward</a:t>
            </a:r>
            <a:r>
              <a:rPr lang="en-US" i="1" dirty="0"/>
              <a:t>, </a:t>
            </a:r>
            <a:r>
              <a:rPr lang="en-US" i="1" dirty="0">
                <a:solidFill>
                  <a:srgbClr val="0000FF"/>
                </a:solidFill>
              </a:rPr>
              <a:t>how do we resolve the deadlock</a:t>
            </a:r>
            <a:r>
              <a:rPr lang="en-US" dirty="0"/>
              <a:t>?  </a:t>
            </a:r>
            <a:endParaRPr lang="en-US" dirty="0" smtClean="0"/>
          </a:p>
          <a:p>
            <a:r>
              <a:rPr lang="en-US" dirty="0" smtClean="0"/>
              <a:t>Think </a:t>
            </a:r>
            <a:r>
              <a:rPr lang="en-US" dirty="0"/>
              <a:t>“</a:t>
            </a:r>
            <a:r>
              <a:rPr lang="en-US" dirty="0">
                <a:solidFill>
                  <a:srgbClr val="00B050"/>
                </a:solidFill>
              </a:rPr>
              <a:t>bi-partisanship</a:t>
            </a:r>
            <a:r>
              <a:rPr lang="en-US" dirty="0"/>
              <a:t>” in politics:  </a:t>
            </a:r>
            <a:endParaRPr lang="en-US" dirty="0" smtClean="0"/>
          </a:p>
          <a:p>
            <a:pPr lvl="1"/>
            <a:r>
              <a:rPr lang="en-US" dirty="0" smtClean="0"/>
              <a:t>where </a:t>
            </a:r>
            <a:r>
              <a:rPr lang="en-US" dirty="0"/>
              <a:t>can </a:t>
            </a:r>
            <a:r>
              <a:rPr lang="en-US" i="1" dirty="0">
                <a:solidFill>
                  <a:srgbClr val="7030A0"/>
                </a:solidFill>
              </a:rPr>
              <a:t>both sides come together</a:t>
            </a:r>
            <a:r>
              <a:rPr lang="en-US" i="1" dirty="0"/>
              <a:t>, </a:t>
            </a:r>
            <a:endParaRPr lang="en-US" i="1" dirty="0" smtClean="0"/>
          </a:p>
          <a:p>
            <a:pPr lvl="1"/>
            <a:r>
              <a:rPr lang="en-US" i="1" dirty="0" smtClean="0"/>
              <a:t>what </a:t>
            </a:r>
            <a:r>
              <a:rPr lang="en-US" dirty="0">
                <a:solidFill>
                  <a:srgbClr val="7030A0"/>
                </a:solidFill>
              </a:rPr>
              <a:t>concessions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/>
              <a:t>can a side make</a:t>
            </a:r>
            <a:r>
              <a:rPr lang="en-US" dirty="0"/>
              <a:t>?  </a:t>
            </a:r>
            <a:endParaRPr lang="en-US" dirty="0" smtClean="0"/>
          </a:p>
          <a:p>
            <a:pPr lvl="1"/>
            <a:r>
              <a:rPr lang="en-US" dirty="0" smtClean="0"/>
              <a:t>Take </a:t>
            </a:r>
            <a:r>
              <a:rPr lang="en-US" u="sng" dirty="0"/>
              <a:t>the best of both sides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41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Dr. </a:t>
            </a:r>
            <a:r>
              <a:rPr lang="en-US" dirty="0" err="1">
                <a:solidFill>
                  <a:srgbClr val="0000FF"/>
                </a:solidFill>
              </a:rPr>
              <a:t>Tannen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in her article speaks against our “</a:t>
            </a:r>
            <a:r>
              <a:rPr lang="en-US" dirty="0">
                <a:solidFill>
                  <a:srgbClr val="C00000"/>
                </a:solidFill>
              </a:rPr>
              <a:t>argument culture</a:t>
            </a:r>
            <a:r>
              <a:rPr lang="en-US" dirty="0"/>
              <a:t>,”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which everything’s always a war, a battle, </a:t>
            </a:r>
            <a:endParaRPr lang="en-US" dirty="0" smtClean="0"/>
          </a:p>
          <a:p>
            <a:pPr lvl="1"/>
            <a:r>
              <a:rPr lang="en-US" dirty="0" smtClean="0"/>
              <a:t>so </a:t>
            </a:r>
            <a:r>
              <a:rPr lang="en-US" dirty="0"/>
              <a:t>2 sides </a:t>
            </a:r>
            <a:r>
              <a:rPr lang="en-US" dirty="0" smtClean="0">
                <a:solidFill>
                  <a:srgbClr val="00B050"/>
                </a:solidFill>
              </a:rPr>
              <a:t>butting </a:t>
            </a:r>
            <a:r>
              <a:rPr lang="en-US" dirty="0">
                <a:solidFill>
                  <a:srgbClr val="00B050"/>
                </a:solidFill>
              </a:rPr>
              <a:t>heads </a:t>
            </a:r>
            <a:r>
              <a:rPr lang="en-US" i="1" dirty="0">
                <a:solidFill>
                  <a:srgbClr val="0070C0"/>
                </a:solidFill>
              </a:rPr>
              <a:t>ad infinitum</a:t>
            </a:r>
            <a:r>
              <a:rPr lang="en-US" dirty="0"/>
              <a:t> &amp; </a:t>
            </a:r>
            <a:r>
              <a:rPr lang="en-US" i="1" dirty="0">
                <a:solidFill>
                  <a:srgbClr val="0070C0"/>
                </a:solidFill>
              </a:rPr>
              <a:t>ad nauseam</a:t>
            </a:r>
            <a:r>
              <a:rPr lang="en-US" dirty="0">
                <a:solidFill>
                  <a:srgbClr val="0070C0"/>
                </a:solidFill>
              </a:rPr>
              <a:t> 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&amp; </a:t>
            </a:r>
            <a:r>
              <a:rPr lang="en-US" dirty="0">
                <a:solidFill>
                  <a:srgbClr val="7030A0"/>
                </a:solidFill>
              </a:rPr>
              <a:t>nothing ever gets done or resolved</a:t>
            </a:r>
            <a:r>
              <a:rPr lang="en-US" dirty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Envision </a:t>
            </a:r>
            <a:r>
              <a:rPr lang="en-US" dirty="0"/>
              <a:t>2 rams smashing heads:  </a:t>
            </a:r>
            <a:endParaRPr lang="en-US" dirty="0" smtClean="0"/>
          </a:p>
          <a:p>
            <a:pPr lvl="1"/>
            <a:r>
              <a:rPr lang="en-US" dirty="0" smtClean="0"/>
              <a:t>no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“communication</a:t>
            </a:r>
            <a:r>
              <a:rPr lang="en-US" dirty="0"/>
              <a:t>” is going on here </a:t>
            </a:r>
            <a:endParaRPr lang="en-US" dirty="0" smtClean="0"/>
          </a:p>
          <a:p>
            <a:pPr lvl="1"/>
            <a:r>
              <a:rPr lang="en-US" dirty="0" smtClean="0"/>
              <a:t>&amp; </a:t>
            </a:r>
            <a:r>
              <a:rPr lang="en-US" dirty="0"/>
              <a:t>no one is “</a:t>
            </a:r>
            <a:r>
              <a:rPr lang="en-US" dirty="0">
                <a:solidFill>
                  <a:srgbClr val="7030A0"/>
                </a:solidFill>
              </a:rPr>
              <a:t>listening</a:t>
            </a:r>
            <a:r>
              <a:rPr lang="en-US" dirty="0"/>
              <a:t>” to the other.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3886200"/>
            <a:ext cx="1609344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53000"/>
            <a:ext cx="16097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565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</a:rPr>
              <a:t>SET UP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Full header on page </a:t>
            </a:r>
            <a:r>
              <a:rPr lang="en-US" dirty="0" smtClean="0"/>
              <a:t>1 (</a:t>
            </a:r>
            <a:r>
              <a:rPr lang="en-US" i="1" dirty="0" smtClean="0"/>
              <a:t>single-spaced</a:t>
            </a:r>
            <a:r>
              <a:rPr lang="en-US" dirty="0" smtClean="0"/>
              <a:t>)</a:t>
            </a:r>
            <a:endParaRPr lang="en-US" dirty="0"/>
          </a:p>
          <a:p>
            <a:pPr lvl="0"/>
            <a:r>
              <a:rPr lang="en-US" dirty="0"/>
              <a:t>Proper header on remaining pages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Last Name-#)</a:t>
            </a:r>
          </a:p>
          <a:p>
            <a:r>
              <a:rPr lang="en-US" dirty="0" smtClean="0"/>
              <a:t>Stapled</a:t>
            </a:r>
          </a:p>
          <a:p>
            <a:r>
              <a:rPr lang="en-US" dirty="0" smtClean="0"/>
              <a:t>TNR</a:t>
            </a:r>
            <a:r>
              <a:rPr lang="en-US" dirty="0"/>
              <a:t>, </a:t>
            </a:r>
            <a:r>
              <a:rPr lang="en-US" dirty="0" smtClean="0"/>
              <a:t>12”font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Double</a:t>
            </a:r>
            <a:r>
              <a:rPr lang="en-US" dirty="0" smtClean="0"/>
              <a:t>-Spaced essay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Proofread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8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issue of </a:t>
            </a:r>
            <a:r>
              <a:rPr lang="en-US" dirty="0">
                <a:solidFill>
                  <a:srgbClr val="C00000"/>
                </a:solidFill>
              </a:rPr>
              <a:t>ABORTION</a:t>
            </a:r>
            <a:r>
              <a:rPr lang="en-US" dirty="0"/>
              <a:t> provides us with a valuable example:  </a:t>
            </a:r>
            <a:endParaRPr lang="en-US" dirty="0" smtClean="0"/>
          </a:p>
          <a:p>
            <a:pPr lvl="1"/>
            <a:r>
              <a:rPr lang="en-US" dirty="0" smtClean="0"/>
              <a:t>Proponents </a:t>
            </a:r>
            <a:r>
              <a:rPr lang="en-US" dirty="0"/>
              <a:t>and opponents have been butting heads for decades now and nothing has been resolved.  </a:t>
            </a:r>
            <a:endParaRPr lang="en-US" dirty="0" smtClean="0"/>
          </a:p>
          <a:p>
            <a:pPr lvl="1"/>
            <a:r>
              <a:rPr lang="en-US" dirty="0" smtClean="0"/>
              <a:t>However</a:t>
            </a:r>
            <a:r>
              <a:rPr lang="en-US" dirty="0"/>
              <a:t>, the issue does, in fact, have a common </a:t>
            </a:r>
            <a:r>
              <a:rPr lang="en-US" dirty="0">
                <a:solidFill>
                  <a:srgbClr val="0000FF"/>
                </a:solidFill>
              </a:rPr>
              <a:t>Side #3</a:t>
            </a:r>
            <a:r>
              <a:rPr lang="en-US" dirty="0"/>
              <a:t>:  </a:t>
            </a:r>
            <a:r>
              <a:rPr lang="en-US" dirty="0" smtClean="0"/>
              <a:t>its </a:t>
            </a:r>
            <a:r>
              <a:rPr lang="en-US" dirty="0"/>
              <a:t>common points involve 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rgbClr val="336600"/>
                </a:solidFill>
              </a:rPr>
              <a:t>late-term abortions</a:t>
            </a:r>
          </a:p>
          <a:p>
            <a:pPr lvl="2"/>
            <a:r>
              <a:rPr lang="en-US" dirty="0" smtClean="0">
                <a:solidFill>
                  <a:srgbClr val="336600"/>
                </a:solidFill>
              </a:rPr>
              <a:t>cases </a:t>
            </a:r>
            <a:r>
              <a:rPr lang="en-US" dirty="0">
                <a:solidFill>
                  <a:srgbClr val="336600"/>
                </a:solidFill>
              </a:rPr>
              <a:t>of </a:t>
            </a:r>
            <a:r>
              <a:rPr lang="en-US" dirty="0" smtClean="0">
                <a:solidFill>
                  <a:srgbClr val="336600"/>
                </a:solidFill>
              </a:rPr>
              <a:t>rape</a:t>
            </a:r>
          </a:p>
          <a:p>
            <a:pPr lvl="2"/>
            <a:r>
              <a:rPr lang="en-US" dirty="0" smtClean="0">
                <a:solidFill>
                  <a:srgbClr val="336600"/>
                </a:solidFill>
              </a:rPr>
              <a:t>and </a:t>
            </a:r>
            <a:r>
              <a:rPr lang="en-US" dirty="0">
                <a:solidFill>
                  <a:srgbClr val="336600"/>
                </a:solidFill>
              </a:rPr>
              <a:t>cases of incest</a:t>
            </a:r>
            <a:r>
              <a:rPr lang="en-US" dirty="0"/>
              <a:t>.  </a:t>
            </a:r>
            <a:endParaRPr lang="en-US" dirty="0" smtClean="0"/>
          </a:p>
          <a:p>
            <a:pPr lvl="1"/>
            <a:r>
              <a:rPr lang="en-US" dirty="0" smtClean="0"/>
              <a:t>Thus</a:t>
            </a:r>
            <a:r>
              <a:rPr lang="en-US" dirty="0"/>
              <a:t>, both sides can typically agree to these points without compromising their respective values/beliefs. </a:t>
            </a:r>
          </a:p>
          <a:p>
            <a:endParaRPr lang="en-US" dirty="0"/>
          </a:p>
        </p:txBody>
      </p:sp>
      <p:pic>
        <p:nvPicPr>
          <p:cNvPr id="2050" name="Picture 2" descr="102--RDP_SIDE3pi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78287"/>
            <a:ext cx="151765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033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For me, Side #3 is </a:t>
            </a:r>
            <a:r>
              <a:rPr lang="en-US" dirty="0">
                <a:solidFill>
                  <a:srgbClr val="FF0000"/>
                </a:solidFill>
              </a:rPr>
              <a:t>the most important part of the paper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336600"/>
                </a:solidFill>
              </a:rPr>
              <a:t>for </a:t>
            </a:r>
            <a:r>
              <a:rPr lang="en-US" dirty="0">
                <a:solidFill>
                  <a:srgbClr val="336600"/>
                </a:solidFill>
              </a:rPr>
              <a:t>it represents the critical thinking skills at the heart of this course’s learning objectives – </a:t>
            </a:r>
            <a:endParaRPr lang="en-US" dirty="0" smtClean="0">
              <a:solidFill>
                <a:srgbClr val="336600"/>
              </a:solidFill>
            </a:endParaRPr>
          </a:p>
          <a:p>
            <a:pPr lvl="1"/>
            <a:r>
              <a:rPr lang="en-US" dirty="0" smtClean="0">
                <a:solidFill>
                  <a:srgbClr val="336600"/>
                </a:solidFill>
              </a:rPr>
              <a:t>the </a:t>
            </a:r>
            <a:r>
              <a:rPr lang="en-US" dirty="0">
                <a:solidFill>
                  <a:srgbClr val="336600"/>
                </a:solidFill>
              </a:rPr>
              <a:t>theme of the course, if you will.  </a:t>
            </a:r>
            <a:endParaRPr lang="en-US" dirty="0" smtClean="0">
              <a:solidFill>
                <a:srgbClr val="336600"/>
              </a:solidFill>
            </a:endParaRPr>
          </a:p>
          <a:p>
            <a:r>
              <a:rPr lang="en-US" dirty="0" smtClean="0"/>
              <a:t>So </a:t>
            </a:r>
            <a:r>
              <a:rPr lang="en-US" dirty="0"/>
              <a:t>it should NOT be “blown off,”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336600"/>
                </a:solidFill>
              </a:rPr>
              <a:t>completed </a:t>
            </a:r>
            <a:r>
              <a:rPr lang="en-US" dirty="0">
                <a:solidFill>
                  <a:srgbClr val="336600"/>
                </a:solidFill>
              </a:rPr>
              <a:t>half-heartedly because you’re tired at the end of the paper and have something better to do; </a:t>
            </a:r>
            <a:endParaRPr lang="en-US" dirty="0" smtClean="0">
              <a:solidFill>
                <a:srgbClr val="336600"/>
              </a:solidFill>
            </a:endParaRPr>
          </a:p>
          <a:p>
            <a:r>
              <a:rPr lang="en-US" i="1" dirty="0" smtClean="0"/>
              <a:t>no</a:t>
            </a:r>
            <a:r>
              <a:rPr lang="en-US" dirty="0"/>
              <a:t>, it should be </a:t>
            </a:r>
            <a:r>
              <a:rPr lang="en-US" dirty="0">
                <a:solidFill>
                  <a:srgbClr val="0000FF"/>
                </a:solidFill>
              </a:rPr>
              <a:t>plural</a:t>
            </a:r>
            <a:r>
              <a:rPr lang="en-US" dirty="0"/>
              <a:t> &amp; it should be </a:t>
            </a:r>
            <a:r>
              <a:rPr lang="en-US" dirty="0">
                <a:solidFill>
                  <a:srgbClr val="0000FF"/>
                </a:solidFill>
              </a:rPr>
              <a:t>well-considered</a:t>
            </a:r>
            <a:r>
              <a:rPr lang="en-US" dirty="0"/>
              <a:t>.  </a:t>
            </a:r>
            <a:endParaRPr lang="en-US" dirty="0" smtClean="0"/>
          </a:p>
          <a:p>
            <a:r>
              <a:rPr lang="en-US" dirty="0" smtClean="0"/>
              <a:t>I’m </a:t>
            </a:r>
            <a:r>
              <a:rPr lang="en-US" i="1" dirty="0"/>
              <a:t>not</a:t>
            </a:r>
            <a:r>
              <a:rPr lang="en-US" dirty="0"/>
              <a:t> asking you to have all the </a:t>
            </a:r>
            <a:r>
              <a:rPr lang="en-US" dirty="0" smtClean="0"/>
              <a:t>answers</a:t>
            </a:r>
          </a:p>
          <a:p>
            <a:pPr lvl="1"/>
            <a:r>
              <a:rPr lang="en-US" dirty="0" smtClean="0">
                <a:solidFill>
                  <a:srgbClr val="336600"/>
                </a:solidFill>
              </a:rPr>
              <a:t>to </a:t>
            </a:r>
            <a:r>
              <a:rPr lang="en-US" dirty="0">
                <a:solidFill>
                  <a:srgbClr val="336600"/>
                </a:solidFill>
              </a:rPr>
              <a:t>have the perfect solution to this complex problem, </a:t>
            </a:r>
            <a:endParaRPr lang="en-US" dirty="0" smtClean="0">
              <a:solidFill>
                <a:srgbClr val="336600"/>
              </a:solidFill>
            </a:endParaRPr>
          </a:p>
          <a:p>
            <a:r>
              <a:rPr lang="en-US" i="1" dirty="0" smtClean="0"/>
              <a:t>but</a:t>
            </a:r>
            <a:r>
              <a:rPr lang="en-US" dirty="0" smtClean="0"/>
              <a:t> </a:t>
            </a:r>
            <a:r>
              <a:rPr lang="en-US" dirty="0"/>
              <a:t>I am asking you to </a:t>
            </a:r>
            <a:r>
              <a:rPr lang="en-US" dirty="0">
                <a:solidFill>
                  <a:srgbClr val="FF0000"/>
                </a:solidFill>
              </a:rPr>
              <a:t>think </a:t>
            </a:r>
            <a:r>
              <a:rPr lang="en-US" dirty="0" smtClean="0">
                <a:solidFill>
                  <a:srgbClr val="FF0000"/>
                </a:solidFill>
              </a:rPr>
              <a:t>critically</a:t>
            </a:r>
          </a:p>
          <a:p>
            <a:pPr lvl="1"/>
            <a:r>
              <a:rPr lang="en-US" dirty="0" smtClean="0">
                <a:solidFill>
                  <a:srgbClr val="336600"/>
                </a:solidFill>
              </a:rPr>
              <a:t>think </a:t>
            </a:r>
            <a:r>
              <a:rPr lang="en-US" dirty="0">
                <a:solidFill>
                  <a:srgbClr val="336600"/>
                </a:solidFill>
              </a:rPr>
              <a:t>long and hard about ways this can be resolved </a:t>
            </a:r>
            <a:endParaRPr lang="en-US" dirty="0" smtClean="0">
              <a:solidFill>
                <a:srgbClr val="336600"/>
              </a:solidFill>
            </a:endParaRPr>
          </a:p>
          <a:p>
            <a:pPr lvl="1"/>
            <a:r>
              <a:rPr lang="en-US" dirty="0" smtClean="0">
                <a:solidFill>
                  <a:srgbClr val="336600"/>
                </a:solidFill>
              </a:rPr>
              <a:t>(</a:t>
            </a:r>
            <a:r>
              <a:rPr lang="en-US" dirty="0" err="1">
                <a:solidFill>
                  <a:srgbClr val="336600"/>
                </a:solidFill>
              </a:rPr>
              <a:t>spitballing</a:t>
            </a:r>
            <a:r>
              <a:rPr lang="en-US" dirty="0">
                <a:solidFill>
                  <a:srgbClr val="336600"/>
                </a:solidFill>
              </a:rPr>
              <a:t>, as it were).  </a:t>
            </a:r>
            <a:endParaRPr lang="en-US" dirty="0" smtClean="0">
              <a:solidFill>
                <a:srgbClr val="336600"/>
              </a:solidFill>
            </a:endParaRPr>
          </a:p>
          <a:p>
            <a:r>
              <a:rPr lang="en-US" dirty="0" smtClean="0"/>
              <a:t>Do </a:t>
            </a:r>
            <a:r>
              <a:rPr lang="en-US" dirty="0"/>
              <a:t>your hard work justice and end the paper on a high note that points the way to a solution, to an “adult” temperament, and to another essay.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167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66"/>
                </a:solidFill>
              </a:rPr>
              <a:t>WORKS</a:t>
            </a:r>
            <a:r>
              <a:rPr lang="en-US" b="1" u="sng" dirty="0" smtClean="0">
                <a:solidFill>
                  <a:srgbClr val="000066"/>
                </a:solidFill>
              </a:rPr>
              <a:t> CONSULTED</a:t>
            </a:r>
            <a:endParaRPr lang="en-US" b="1" u="sng" dirty="0">
              <a:solidFill>
                <a:srgbClr val="00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700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804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CONSULTED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Perfect </a:t>
            </a:r>
            <a:r>
              <a:rPr lang="en-US" dirty="0">
                <a:solidFill>
                  <a:srgbClr val="0000FF"/>
                </a:solidFill>
              </a:rPr>
              <a:t>MLA format</a:t>
            </a:r>
          </a:p>
          <a:p>
            <a:r>
              <a:rPr lang="en-US" dirty="0">
                <a:solidFill>
                  <a:srgbClr val="0000FF"/>
                </a:solidFill>
              </a:rPr>
              <a:t>Alphabetical</a:t>
            </a:r>
            <a:r>
              <a:rPr lang="en-US" dirty="0"/>
              <a:t> Order</a:t>
            </a:r>
          </a:p>
          <a:p>
            <a:r>
              <a:rPr lang="en-US" dirty="0">
                <a:solidFill>
                  <a:srgbClr val="0000FF"/>
                </a:solidFill>
              </a:rPr>
              <a:t>Reverse</a:t>
            </a:r>
            <a:r>
              <a:rPr lang="en-US" dirty="0"/>
              <a:t> Indentation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5832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CONSULTED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your pagination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Works Consulted</a:t>
            </a:r>
          </a:p>
          <a:p>
            <a:pPr lvl="1"/>
            <a:r>
              <a:rPr lang="en-US" i="1" dirty="0" smtClean="0"/>
              <a:t>not</a:t>
            </a:r>
            <a:r>
              <a:rPr lang="en-US" dirty="0" smtClean="0"/>
              <a:t> Cited</a:t>
            </a:r>
          </a:p>
          <a:p>
            <a:r>
              <a:rPr lang="en-US" u="sng" dirty="0" smtClean="0"/>
              <a:t>Format</a:t>
            </a:r>
          </a:p>
          <a:p>
            <a:pPr lvl="1"/>
            <a:r>
              <a:rPr lang="en-US" dirty="0" smtClean="0"/>
              <a:t>Centered</a:t>
            </a:r>
          </a:p>
          <a:p>
            <a:pPr lvl="1"/>
            <a:r>
              <a:rPr lang="en-US" dirty="0" smtClean="0"/>
              <a:t>No bold, underlining, quotation marks</a:t>
            </a:r>
          </a:p>
          <a:p>
            <a:r>
              <a:rPr lang="en-US" u="sng" dirty="0" smtClean="0"/>
              <a:t>MLA</a:t>
            </a:r>
          </a:p>
          <a:p>
            <a:pPr lvl="1"/>
            <a:r>
              <a:rPr lang="en-US" i="1" dirty="0" smtClean="0">
                <a:solidFill>
                  <a:srgbClr val="0000FF"/>
                </a:solidFill>
              </a:rPr>
              <a:t>Exact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MLA formatting</a:t>
            </a:r>
          </a:p>
          <a:p>
            <a:pPr lvl="1"/>
            <a:r>
              <a:rPr lang="en-US" dirty="0" smtClean="0"/>
              <a:t>Consult our </a:t>
            </a:r>
            <a:r>
              <a:rPr lang="en-US" dirty="0" smtClean="0">
                <a:solidFill>
                  <a:srgbClr val="FF0000"/>
                </a:solidFill>
              </a:rPr>
              <a:t>MLA 2010 </a:t>
            </a:r>
            <a:r>
              <a:rPr lang="en-US" dirty="0" smtClean="0"/>
              <a:t>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200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66"/>
                </a:solidFill>
              </a:rPr>
              <a:t>THE END</a:t>
            </a:r>
            <a:endParaRPr lang="en-US" b="1" u="sng" dirty="0">
              <a:solidFill>
                <a:srgbClr val="00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700" b="1" u="sng" dirty="0" smtClean="0">
                <a:solidFill>
                  <a:srgbClr val="0070C0"/>
                </a:solidFill>
              </a:rPr>
              <a:t>RDP:  Detailed Outline</a:t>
            </a:r>
          </a:p>
        </p:txBody>
      </p:sp>
    </p:spTree>
    <p:extLst>
      <p:ext uri="{BB962C8B-B14F-4D97-AF65-F5344CB8AC3E}">
        <p14:creationId xmlns:p14="http://schemas.microsoft.com/office/powerpoint/2010/main" val="125752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0066"/>
                </a:solidFill>
              </a:rPr>
              <a:t>TITLE</a:t>
            </a:r>
            <a:endParaRPr lang="en-US" b="1" u="sng" dirty="0">
              <a:solidFill>
                <a:srgbClr val="00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700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39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</a:rPr>
              <a:t>TITLE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Identify the issue </a:t>
            </a:r>
            <a:r>
              <a:rPr lang="en-US" u="sng" dirty="0">
                <a:solidFill>
                  <a:srgbClr val="0070C0"/>
                </a:solidFill>
              </a:rPr>
              <a:t>AND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both sides</a:t>
            </a:r>
          </a:p>
          <a:p>
            <a:pPr lvl="0"/>
            <a:r>
              <a:rPr lang="en-US" u="sng" dirty="0">
                <a:solidFill>
                  <a:srgbClr val="C00000"/>
                </a:solidFill>
              </a:rPr>
              <a:t>Thesis Question</a:t>
            </a:r>
            <a:r>
              <a:rPr lang="en-US" dirty="0">
                <a:solidFill>
                  <a:srgbClr val="C00000"/>
                </a:solidFill>
              </a:rPr>
              <a:t>:  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Should </a:t>
            </a:r>
            <a:r>
              <a:rPr lang="en-US" dirty="0"/>
              <a:t>We or Shouldn’t </a:t>
            </a:r>
            <a:r>
              <a:rPr lang="en-US" dirty="0" smtClean="0"/>
              <a:t>We ….?</a:t>
            </a:r>
          </a:p>
          <a:p>
            <a:pPr lvl="1"/>
            <a:r>
              <a:rPr lang="en-US" dirty="0" smtClean="0"/>
              <a:t>legalize</a:t>
            </a:r>
            <a:r>
              <a:rPr lang="en-US" dirty="0"/>
              <a:t>, criminalize, decriminalize, revoke, repeal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93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0066"/>
                </a:solidFill>
              </a:rPr>
              <a:t>INTRODUCTION</a:t>
            </a:r>
            <a:endParaRPr lang="en-US" b="1" u="sng" dirty="0">
              <a:solidFill>
                <a:srgbClr val="00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700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80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</a:rPr>
              <a:t>INTRODUCTION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400" u="sng" dirty="0">
                <a:solidFill>
                  <a:srgbClr val="C00000"/>
                </a:solidFill>
              </a:rPr>
              <a:t>(1) INTRODUCE the Debate:</a:t>
            </a:r>
            <a:endParaRPr lang="en-US" sz="3400" dirty="0">
              <a:solidFill>
                <a:srgbClr val="C00000"/>
              </a:solidFill>
            </a:endParaRPr>
          </a:p>
          <a:p>
            <a:pPr lvl="0"/>
            <a:r>
              <a:rPr lang="en-US" dirty="0"/>
              <a:t>What is the </a:t>
            </a:r>
            <a:r>
              <a:rPr lang="en-US" i="1" u="sng" dirty="0">
                <a:solidFill>
                  <a:srgbClr val="00B050"/>
                </a:solidFill>
              </a:rPr>
              <a:t>current status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dirty="0"/>
              <a:t>of the situation/argument?</a:t>
            </a:r>
          </a:p>
          <a:p>
            <a:pPr lvl="1"/>
            <a:r>
              <a:rPr lang="en-US" sz="2400" dirty="0">
                <a:solidFill>
                  <a:srgbClr val="7030A0"/>
                </a:solidFill>
              </a:rPr>
              <a:t>Who said what or did what?  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Has anything related to this topic happened lately that has been in the news?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Has the President or Congress (any elected official) done or said something on the matter?</a:t>
            </a:r>
          </a:p>
          <a:p>
            <a:pPr lvl="1"/>
            <a:r>
              <a:rPr lang="en-US" sz="2400" dirty="0">
                <a:solidFill>
                  <a:srgbClr val="7030A0"/>
                </a:solidFill>
              </a:rPr>
              <a:t>Has some event ignited or re-ignited this issue?</a:t>
            </a:r>
          </a:p>
          <a:p>
            <a:pPr lvl="1"/>
            <a:r>
              <a:rPr lang="en-US" sz="2400" dirty="0">
                <a:solidFill>
                  <a:srgbClr val="7030A0"/>
                </a:solidFill>
              </a:rPr>
              <a:t>What has recently happened to move this issue into the limelight again?</a:t>
            </a:r>
          </a:p>
          <a:p>
            <a:pPr lvl="1"/>
            <a:r>
              <a:rPr lang="en-US" sz="2400" dirty="0"/>
              <a:t>What has caused/sparked this debate, controversy, debate?</a:t>
            </a:r>
          </a:p>
          <a:p>
            <a:pPr lvl="2"/>
            <a:r>
              <a:rPr lang="en-US" i="1" dirty="0">
                <a:solidFill>
                  <a:srgbClr val="0070C0"/>
                </a:solidFill>
              </a:rPr>
              <a:t>laws, actions, proposals, amendments, bills, court cases, hearings, law suits, marches, protests, speeches, books, movies, scandals</a:t>
            </a:r>
            <a:r>
              <a:rPr lang="en-US" dirty="0">
                <a:solidFill>
                  <a:srgbClr val="0070C0"/>
                </a:solidFill>
              </a:rPr>
              <a:t>,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93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</a:rPr>
              <a:t>INTRODUCTION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u="sng" dirty="0">
                <a:solidFill>
                  <a:srgbClr val="C00000"/>
                </a:solidFill>
              </a:rPr>
              <a:t>(1) INTRODUCE the Debate:</a:t>
            </a:r>
            <a:endParaRPr lang="en-US" sz="2600" dirty="0">
              <a:solidFill>
                <a:srgbClr val="C00000"/>
              </a:solidFill>
            </a:endParaRPr>
          </a:p>
          <a:p>
            <a:pPr lvl="0"/>
            <a:r>
              <a:rPr lang="en-US" dirty="0"/>
              <a:t>What is the </a:t>
            </a:r>
            <a:r>
              <a:rPr lang="en-US" i="1" u="sng" dirty="0">
                <a:solidFill>
                  <a:srgbClr val="00B050"/>
                </a:solidFill>
              </a:rPr>
              <a:t>significance of the project</a:t>
            </a:r>
            <a:r>
              <a:rPr lang="en-US" dirty="0"/>
              <a:t>? 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“</a:t>
            </a:r>
            <a:r>
              <a:rPr lang="en-US" sz="2400" i="1" dirty="0">
                <a:solidFill>
                  <a:srgbClr val="0070C0"/>
                </a:solidFill>
              </a:rPr>
              <a:t>a hotly debated issue on which my generation will have to vote</a:t>
            </a:r>
            <a:r>
              <a:rPr lang="en-US" sz="2400" dirty="0">
                <a:solidFill>
                  <a:srgbClr val="0070C0"/>
                </a:solidFill>
              </a:rPr>
              <a:t>”</a:t>
            </a:r>
            <a:r>
              <a:rPr lang="en-US" dirty="0"/>
              <a:t> </a:t>
            </a:r>
          </a:p>
          <a:p>
            <a:pPr lvl="0"/>
            <a:r>
              <a:rPr lang="en-US" dirty="0" smtClean="0"/>
              <a:t>What </a:t>
            </a:r>
            <a:r>
              <a:rPr lang="en-US" dirty="0"/>
              <a:t>is its </a:t>
            </a:r>
            <a:r>
              <a:rPr lang="en-US" i="1" u="sng" dirty="0">
                <a:solidFill>
                  <a:srgbClr val="00B050"/>
                </a:solidFill>
              </a:rPr>
              <a:t>History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(who, when, why)?</a:t>
            </a:r>
          </a:p>
          <a:p>
            <a:pPr lvl="1"/>
            <a:r>
              <a:rPr lang="en-US" sz="2400" i="1" dirty="0">
                <a:solidFill>
                  <a:srgbClr val="7030A0"/>
                </a:solidFill>
              </a:rPr>
              <a:t>In January of 1973, the Supreme Court passed . . . . </a:t>
            </a:r>
            <a:endParaRPr lang="en-US" sz="2400" dirty="0">
              <a:solidFill>
                <a:srgbClr val="7030A0"/>
              </a:solidFill>
            </a:endParaRPr>
          </a:p>
          <a:p>
            <a:pPr lvl="1"/>
            <a:r>
              <a:rPr lang="en-US" sz="2400" dirty="0"/>
              <a:t>Give a </a:t>
            </a:r>
            <a:r>
              <a:rPr lang="en-US" sz="2400" i="1" dirty="0">
                <a:solidFill>
                  <a:srgbClr val="FF0000"/>
                </a:solidFill>
              </a:rPr>
              <a:t>brief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history or timeline of events, up to the present.</a:t>
            </a:r>
          </a:p>
          <a:p>
            <a:pPr lvl="1"/>
            <a:r>
              <a:rPr lang="en-US" sz="2400" u="sng" dirty="0">
                <a:solidFill>
                  <a:srgbClr val="7030A0"/>
                </a:solidFill>
              </a:rPr>
              <a:t>Example</a:t>
            </a:r>
            <a:r>
              <a:rPr lang="en-US" sz="2400" dirty="0">
                <a:solidFill>
                  <a:srgbClr val="7030A0"/>
                </a:solidFill>
              </a:rPr>
              <a:t>:  Death Penalty in USA:  court cases in the 1950s, 1960s, 1970, 1980s will bring readers up to the current status of the issue</a:t>
            </a:r>
          </a:p>
          <a:p>
            <a:pPr lvl="0"/>
            <a:r>
              <a:rPr lang="en-US" u="sng" dirty="0">
                <a:solidFill>
                  <a:srgbClr val="00B050"/>
                </a:solidFill>
              </a:rPr>
              <a:t>Generalize</a:t>
            </a:r>
            <a:r>
              <a:rPr lang="en-US" dirty="0"/>
              <a:t>:  </a:t>
            </a:r>
            <a:r>
              <a:rPr lang="en-US" i="1" dirty="0">
                <a:solidFill>
                  <a:srgbClr val="0070C0"/>
                </a:solidFill>
              </a:rPr>
              <a:t>One of the most contested (divisive, hotly debated) issues in contemporary America concerns</a:t>
            </a:r>
            <a:r>
              <a:rPr lang="en-US" dirty="0" smtClean="0">
                <a:solidFill>
                  <a:srgbClr val="0070C0"/>
                </a:solidFill>
              </a:rPr>
              <a:t>….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71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rgbClr val="C00000"/>
                </a:solidFill>
              </a:rPr>
              <a:t>(2) NARROW towards Your Thesis Question: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r>
              <a:rPr lang="en-US" sz="2200" i="1" u="sng" dirty="0" smtClean="0">
                <a:solidFill>
                  <a:srgbClr val="00B050"/>
                </a:solidFill>
              </a:rPr>
              <a:t>*identify </a:t>
            </a:r>
            <a:r>
              <a:rPr lang="en-US" sz="2200" i="1" u="sng" dirty="0">
                <a:solidFill>
                  <a:srgbClr val="00B050"/>
                </a:solidFill>
              </a:rPr>
              <a:t>the 2 Sides to this issue + their main points</a:t>
            </a:r>
            <a:endParaRPr lang="en-US" sz="2200" dirty="0">
              <a:solidFill>
                <a:srgbClr val="00B050"/>
              </a:solidFill>
            </a:endParaRP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2 minor points + 3 major points </a:t>
            </a:r>
            <a:r>
              <a:rPr lang="en-US" sz="2000" dirty="0"/>
              <a:t>per side</a:t>
            </a:r>
          </a:p>
          <a:p>
            <a:pPr lvl="2"/>
            <a:r>
              <a:rPr lang="en-US" sz="1800" i="1" dirty="0" smtClean="0">
                <a:solidFill>
                  <a:srgbClr val="7030A0"/>
                </a:solidFill>
              </a:rPr>
              <a:t>Some </a:t>
            </a:r>
            <a:r>
              <a:rPr lang="en-US" sz="1800" i="1" dirty="0">
                <a:solidFill>
                  <a:srgbClr val="7030A0"/>
                </a:solidFill>
              </a:rPr>
              <a:t>believe….On the other hand, others argue….</a:t>
            </a:r>
          </a:p>
          <a:p>
            <a:pPr lvl="2"/>
            <a:r>
              <a:rPr lang="en-US" sz="1800" i="1" dirty="0" smtClean="0">
                <a:solidFill>
                  <a:srgbClr val="0000FF"/>
                </a:solidFill>
              </a:rPr>
              <a:t>One group of Americans argues that </a:t>
            </a:r>
            <a:r>
              <a:rPr lang="en-US" sz="1800" dirty="0" smtClean="0">
                <a:solidFill>
                  <a:srgbClr val="0000FF"/>
                </a:solidFill>
              </a:rPr>
              <a:t>…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577317"/>
              </p:ext>
            </p:extLst>
          </p:nvPr>
        </p:nvGraphicFramePr>
        <p:xfrm>
          <a:off x="1524000" y="4191000"/>
          <a:ext cx="6096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OPPONENTS</a:t>
                      </a:r>
                      <a:endParaRPr lang="en-US" sz="2000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PROPONENTS</a:t>
                      </a:r>
                      <a:endParaRPr lang="en-US" sz="2000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Adversaries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Challengers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Opposition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Contenders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Rivals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Those who disagree w/the issue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Advocates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Supporters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Activists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Promoters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Believers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Campaigners 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213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90</TotalTime>
  <Words>1926</Words>
  <Application>Microsoft Office PowerPoint</Application>
  <PresentationFormat>On-screen Show (4:3)</PresentationFormat>
  <Paragraphs>274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Pushpin</vt:lpstr>
      <vt:lpstr>RDP</vt:lpstr>
      <vt:lpstr>GENERAL OUTLINE</vt:lpstr>
      <vt:lpstr>SET UP</vt:lpstr>
      <vt:lpstr>TITLE</vt:lpstr>
      <vt:lpstr>TITLE</vt:lpstr>
      <vt:lpstr>INTRODUCTION</vt:lpstr>
      <vt:lpstr>INTRODUCTION</vt:lpstr>
      <vt:lpstr>INTRODUCTION</vt:lpstr>
      <vt:lpstr>INTRODUCTION</vt:lpstr>
      <vt:lpstr>INTRODUCTION</vt:lpstr>
      <vt:lpstr>BODY</vt:lpstr>
      <vt:lpstr>BODY</vt:lpstr>
      <vt:lpstr>BODY</vt:lpstr>
      <vt:lpstr>BODY</vt:lpstr>
      <vt:lpstr>BODY</vt:lpstr>
      <vt:lpstr>BODY</vt:lpstr>
      <vt:lpstr>BODY</vt:lpstr>
      <vt:lpstr>BODY</vt:lpstr>
      <vt:lpstr>TRANSITIONS</vt:lpstr>
      <vt:lpstr>TRANSITIONS</vt:lpstr>
      <vt:lpstr>CONCLUSION</vt:lpstr>
      <vt:lpstr>CONCLUSION</vt:lpstr>
      <vt:lpstr>CONCLUSION</vt:lpstr>
      <vt:lpstr>CONCLUSION</vt:lpstr>
      <vt:lpstr>CONCLUSION</vt:lpstr>
      <vt:lpstr>SIDE #3</vt:lpstr>
      <vt:lpstr>SIDE #3</vt:lpstr>
      <vt:lpstr>SIDE #3</vt:lpstr>
      <vt:lpstr>SIDE #3</vt:lpstr>
      <vt:lpstr>SIDE #3</vt:lpstr>
      <vt:lpstr>SIDE #3</vt:lpstr>
      <vt:lpstr>WORKS CONSULTED</vt:lpstr>
      <vt:lpstr>WORKS CONSULTED</vt:lpstr>
      <vt:lpstr>WORKS CONSULTED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RDP</dc:title>
  <dc:creator>LCCC</dc:creator>
  <cp:lastModifiedBy>LCCC</cp:lastModifiedBy>
  <cp:revision>10</cp:revision>
  <dcterms:created xsi:type="dcterms:W3CDTF">2014-06-12T17:21:46Z</dcterms:created>
  <dcterms:modified xsi:type="dcterms:W3CDTF">2014-11-12T17:44:59Z</dcterms:modified>
</cp:coreProperties>
</file>