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77" r:id="rId5"/>
    <p:sldId id="278" r:id="rId6"/>
    <p:sldId id="279" r:id="rId7"/>
    <p:sldId id="260" r:id="rId8"/>
    <p:sldId id="261" r:id="rId9"/>
    <p:sldId id="258" r:id="rId10"/>
    <p:sldId id="262" r:id="rId11"/>
    <p:sldId id="263" r:id="rId12"/>
    <p:sldId id="264" r:id="rId13"/>
    <p:sldId id="268" r:id="rId14"/>
    <p:sldId id="266" r:id="rId15"/>
    <p:sldId id="265" r:id="rId16"/>
    <p:sldId id="274" r:id="rId17"/>
    <p:sldId id="271" r:id="rId18"/>
    <p:sldId id="275" r:id="rId19"/>
    <p:sldId id="269" r:id="rId20"/>
    <p:sldId id="270" r:id="rId21"/>
    <p:sldId id="272" r:id="rId22"/>
    <p:sldId id="280" r:id="rId23"/>
    <p:sldId id="273" r:id="rId24"/>
    <p:sldId id="283" r:id="rId25"/>
    <p:sldId id="284" r:id="rId26"/>
    <p:sldId id="285" r:id="rId27"/>
    <p:sldId id="286" r:id="rId28"/>
    <p:sldId id="281" r:id="rId29"/>
    <p:sldId id="282" r:id="rId30"/>
    <p:sldId id="289" r:id="rId31"/>
    <p:sldId id="291" r:id="rId32"/>
    <p:sldId id="292" r:id="rId33"/>
    <p:sldId id="290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66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1" y="817582"/>
            <a:ext cx="7391399" cy="1202485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2119256"/>
            <a:ext cx="7391400" cy="4052943"/>
          </a:xfrm>
        </p:spPr>
        <p:txBody>
          <a:bodyPr/>
          <a:lstStyle>
            <a:lvl1pPr>
              <a:defRPr b="1">
                <a:latin typeface="Times New Roman" pitchFamily="18" charset="0"/>
                <a:cs typeface="Times New Roman" pitchFamily="18" charset="0"/>
              </a:defRPr>
            </a:lvl1pPr>
            <a:lvl2pPr>
              <a:defRPr b="1">
                <a:latin typeface="Times New Roman" pitchFamily="18" charset="0"/>
                <a:cs typeface="Times New Roman" pitchFamily="18" charset="0"/>
              </a:defRPr>
            </a:lvl2pPr>
            <a:lvl3pPr>
              <a:defRPr b="1"/>
            </a:lvl3pPr>
            <a:lvl4pPr>
              <a:defRPr b="1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00800"/>
            <a:ext cx="554023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95FE17F-4D99-4F64-AA0C-7F9B8B327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D90420E-83BA-4B4F-A243-178585C70F50}" type="datetimeFigureOut">
              <a:rPr lang="en-US" smtClean="0"/>
              <a:pPr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5FE17F-4D99-4F64-AA0C-7F9B8B327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INFORMAL OPINION ESSAY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Still…</a:t>
            </a:r>
          </a:p>
          <a:p>
            <a:r>
              <a:rPr lang="en-US" dirty="0" smtClean="0"/>
              <a:t>While the topic is meaningful to you</a:t>
            </a:r>
          </a:p>
          <a:p>
            <a:r>
              <a:rPr lang="en-US" dirty="0" smtClean="0"/>
              <a:t>It should still have </a:t>
            </a:r>
            <a:r>
              <a:rPr lang="en-US" dirty="0">
                <a:solidFill>
                  <a:srgbClr val="0000FF"/>
                </a:solidFill>
              </a:rPr>
              <a:t>some societal </a:t>
            </a:r>
            <a:r>
              <a:rPr lang="en-US" dirty="0" smtClean="0">
                <a:solidFill>
                  <a:srgbClr val="0000FF"/>
                </a:solidFill>
              </a:rPr>
              <a:t>importance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Something that affects the rest of us</a:t>
            </a:r>
          </a:p>
          <a:p>
            <a:pPr lvl="1"/>
            <a:r>
              <a:rPr lang="en-US" dirty="0" smtClean="0"/>
              <a:t>Something</a:t>
            </a:r>
            <a:r>
              <a:rPr lang="en-US" i="1" dirty="0" smtClean="0"/>
              <a:t> beyond</a:t>
            </a:r>
            <a:r>
              <a:rPr lang="en-US" dirty="0" smtClean="0"/>
              <a:t> “my girlfriend drives me crazy” or “my parents should allow me to do whatever I want”</a:t>
            </a:r>
          </a:p>
          <a:p>
            <a:r>
              <a:rPr lang="en-US" dirty="0" smtClean="0"/>
              <a:t>some </a:t>
            </a:r>
            <a:r>
              <a:rPr lang="en-US" dirty="0" smtClean="0">
                <a:solidFill>
                  <a:srgbClr val="0000FF"/>
                </a:solidFill>
              </a:rPr>
              <a:t>hot-button</a:t>
            </a:r>
            <a:r>
              <a:rPr lang="en-US" dirty="0" smtClean="0"/>
              <a:t> topic</a:t>
            </a:r>
          </a:p>
          <a:p>
            <a:r>
              <a:rPr lang="en-US" dirty="0" smtClean="0"/>
              <a:t>a contemporary</a:t>
            </a:r>
            <a:r>
              <a:rPr lang="en-US" dirty="0" smtClean="0">
                <a:solidFill>
                  <a:srgbClr val="0000FF"/>
                </a:solidFill>
              </a:rPr>
              <a:t> controversial issue</a:t>
            </a:r>
          </a:p>
        </p:txBody>
      </p:sp>
    </p:spTree>
    <p:extLst>
      <p:ext uri="{BB962C8B-B14F-4D97-AF65-F5344CB8AC3E}">
        <p14:creationId xmlns:p14="http://schemas.microsoft.com/office/powerpoint/2010/main" val="6743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OPPOSING VIEWPOINTS:</a:t>
            </a:r>
          </a:p>
          <a:p>
            <a:r>
              <a:rPr lang="en-US" dirty="0" smtClean="0"/>
              <a:t>We have access to the </a:t>
            </a:r>
            <a:r>
              <a:rPr lang="en-US" i="1" dirty="0" smtClean="0">
                <a:solidFill>
                  <a:srgbClr val="003300"/>
                </a:solidFill>
              </a:rPr>
              <a:t>Opposing Viewpoints </a:t>
            </a:r>
            <a:r>
              <a:rPr lang="en-US" dirty="0"/>
              <a:t>database </a:t>
            </a:r>
            <a:endParaRPr lang="en-US" dirty="0" smtClean="0"/>
          </a:p>
          <a:p>
            <a:r>
              <a:rPr lang="en-US" dirty="0" smtClean="0"/>
              <a:t>&amp; on it are “opposing viewpoints” on various topics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2-sided issues of societal importance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So looking at its </a:t>
            </a:r>
            <a:r>
              <a:rPr lang="en-US" u="sng" dirty="0" smtClean="0">
                <a:solidFill>
                  <a:srgbClr val="006600"/>
                </a:solidFill>
              </a:rPr>
              <a:t>LIST of SUBJECTS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could give you an idea for a topic for your paper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but remember:  NO RESEARCH</a:t>
            </a:r>
          </a:p>
          <a:p>
            <a:pPr lvl="1"/>
            <a:r>
              <a:rPr lang="en-US" sz="1800" dirty="0" smtClean="0"/>
              <a:t>(</a:t>
            </a:r>
            <a:r>
              <a:rPr lang="en-US" sz="1800" i="1" dirty="0" smtClean="0"/>
              <a:t>you’re just looking here for topic ideas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297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Also</a:t>
            </a:r>
          </a:p>
          <a:p>
            <a:r>
              <a:rPr lang="en-US" dirty="0" smtClean="0"/>
              <a:t>I skim the newspaper shortly before this assignment </a:t>
            </a:r>
          </a:p>
          <a:p>
            <a:r>
              <a:rPr lang="en-US" dirty="0" smtClean="0"/>
              <a:t>&amp; “</a:t>
            </a:r>
            <a:r>
              <a:rPr lang="en-US" dirty="0" smtClean="0">
                <a:solidFill>
                  <a:srgbClr val="0000FF"/>
                </a:solidFill>
              </a:rPr>
              <a:t>rip from the headlines</a:t>
            </a:r>
            <a:r>
              <a:rPr lang="en-US" dirty="0" smtClean="0"/>
              <a:t>” a list of possible topics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local &amp; national news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sports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entertainment</a:t>
            </a:r>
          </a:p>
          <a:p>
            <a:pPr lvl="1"/>
            <a:r>
              <a:rPr lang="en-US" dirty="0" smtClean="0"/>
              <a:t>even the </a:t>
            </a:r>
            <a:r>
              <a:rPr lang="en-US" dirty="0" smtClean="0">
                <a:solidFill>
                  <a:srgbClr val="006600"/>
                </a:solidFill>
              </a:rPr>
              <a:t>ads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 smtClean="0"/>
              <a:t>can give us ideas for topics</a:t>
            </a:r>
          </a:p>
        </p:txBody>
      </p:sp>
    </p:spTree>
    <p:extLst>
      <p:ext uri="{BB962C8B-B14F-4D97-AF65-F5344CB8AC3E}">
        <p14:creationId xmlns:p14="http://schemas.microsoft.com/office/powerpoint/2010/main" val="2458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SET UP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FONT</a:t>
            </a:r>
            <a:r>
              <a:rPr lang="en-US" dirty="0" smtClean="0">
                <a:solidFill>
                  <a:srgbClr val="FF0000"/>
                </a:solidFill>
              </a:rPr>
              <a:t> =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Times New Roman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12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u="sng" dirty="0">
                <a:solidFill>
                  <a:srgbClr val="FF0000"/>
                </a:solidFill>
              </a:rPr>
              <a:t>LENGTH</a:t>
            </a:r>
            <a:r>
              <a:rPr lang="en-US" dirty="0">
                <a:solidFill>
                  <a:srgbClr val="FF0000"/>
                </a:solidFill>
              </a:rPr>
              <a:t> =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2½ to 3 pages</a:t>
            </a:r>
          </a:p>
          <a:p>
            <a:pPr lvl="1"/>
            <a:r>
              <a:rPr lang="en-US" dirty="0" smtClean="0"/>
              <a:t>(certainly no fewer)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</a:t>
            </a:r>
            <a:r>
              <a:rPr lang="en-US" dirty="0" smtClean="0"/>
              <a:t> cover page</a:t>
            </a:r>
          </a:p>
          <a:p>
            <a:r>
              <a:rPr lang="en-US" dirty="0" smtClean="0"/>
              <a:t>On the </a:t>
            </a:r>
            <a:r>
              <a:rPr lang="en-US" dirty="0" smtClean="0">
                <a:solidFill>
                  <a:srgbClr val="0000FF"/>
                </a:solidFill>
              </a:rPr>
              <a:t>top right </a:t>
            </a:r>
            <a:r>
              <a:rPr lang="en-US" dirty="0" smtClean="0"/>
              <a:t>of page #1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HEADER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660066"/>
                </a:solidFill>
              </a:rPr>
              <a:t>single</a:t>
            </a:r>
            <a:r>
              <a:rPr lang="en-US" i="1" dirty="0" smtClean="0"/>
              <a:t>-spaced)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Your Name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My Name (Dr. Housenick)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Course &amp; Section #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Due Date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Name of Essay</a:t>
            </a:r>
          </a:p>
          <a:p>
            <a:pPr lvl="3"/>
            <a:r>
              <a:rPr lang="en-US" dirty="0" smtClean="0"/>
              <a:t>see  </a:t>
            </a:r>
            <a:r>
              <a:rPr lang="en-US" dirty="0" smtClean="0">
                <a:solidFill>
                  <a:srgbClr val="660066"/>
                </a:solidFill>
              </a:rPr>
              <a:t>The House Rules </a:t>
            </a:r>
            <a:r>
              <a:rPr lang="en-US" dirty="0" smtClean="0"/>
              <a:t>&amp; </a:t>
            </a:r>
            <a:r>
              <a:rPr lang="en-US" dirty="0" smtClean="0">
                <a:solidFill>
                  <a:srgbClr val="660066"/>
                </a:solidFill>
              </a:rPr>
              <a:t>Essay Basics </a:t>
            </a:r>
            <a:r>
              <a:rPr lang="en-US" dirty="0" smtClean="0"/>
              <a:t>docs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PAGE #1 HEADER</a:t>
            </a:r>
            <a:endParaRPr lang="en-US" dirty="0">
              <a:solidFill>
                <a:srgbClr val="660066"/>
              </a:solidFill>
            </a:endParaRPr>
          </a:p>
        </p:txBody>
      </p:sp>
      <p:pic>
        <p:nvPicPr>
          <p:cNvPr id="2050" name="Picture 2" descr="WORD2007_pix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46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638800" y="4495800"/>
            <a:ext cx="1524000" cy="1066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John Schmigliessa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Dr. Housenick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ENG 102-001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Feb. 12, 2025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IOE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6100" y="5562600"/>
            <a:ext cx="2971800" cy="2839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Against Embryonic Stem Cell Research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smtClean="0">
                <a:solidFill>
                  <a:srgbClr val="0000FF"/>
                </a:solidFill>
              </a:rPr>
              <a:t>top right </a:t>
            </a:r>
            <a:r>
              <a:rPr lang="en-US" dirty="0" smtClean="0"/>
              <a:t>of pages #2, 3, 4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HEADER</a:t>
            </a:r>
            <a:endParaRPr lang="en-US" i="1" dirty="0" smtClean="0"/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Your Last Name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Hyphen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Page Number</a:t>
            </a:r>
          </a:p>
          <a:p>
            <a:pPr lvl="3"/>
            <a:r>
              <a:rPr lang="en-US" dirty="0" smtClean="0"/>
              <a:t>see  Word 2010 Changes docs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PAGES #2+ HEADER</a:t>
            </a:r>
            <a:endParaRPr lang="en-US" dirty="0">
              <a:solidFill>
                <a:srgbClr val="660066"/>
              </a:solidFill>
            </a:endParaRPr>
          </a:p>
        </p:txBody>
      </p:sp>
      <p:pic>
        <p:nvPicPr>
          <p:cNvPr id="11" name="Picture 2" descr="WORD2007_pix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46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15000" y="4799239"/>
            <a:ext cx="13716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Schmigliessa-2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86200" y="5190671"/>
            <a:ext cx="1371600" cy="933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TITLE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Centered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</a:rPr>
              <a:t>No</a:t>
            </a:r>
            <a:r>
              <a:rPr lang="en-US" dirty="0" smtClean="0">
                <a:solidFill>
                  <a:srgbClr val="003300"/>
                </a:solidFill>
              </a:rPr>
              <a:t> Bold</a:t>
            </a:r>
          </a:p>
          <a:p>
            <a:pPr lvl="1"/>
            <a:r>
              <a:rPr lang="en-US" i="1" dirty="0">
                <a:solidFill>
                  <a:srgbClr val="003300"/>
                </a:solidFill>
              </a:rPr>
              <a:t>No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Underlining</a:t>
            </a:r>
          </a:p>
          <a:p>
            <a:pPr lvl="1"/>
            <a:r>
              <a:rPr lang="en-US" i="1" dirty="0">
                <a:solidFill>
                  <a:srgbClr val="003300"/>
                </a:solidFill>
              </a:rPr>
              <a:t>No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Quotation Marks</a:t>
            </a:r>
          </a:p>
          <a:p>
            <a:pPr lvl="1"/>
            <a:r>
              <a:rPr lang="en-US" i="1" dirty="0" smtClean="0">
                <a:solidFill>
                  <a:srgbClr val="003300"/>
                </a:solidFill>
              </a:rPr>
              <a:t>No</a:t>
            </a:r>
            <a:r>
              <a:rPr lang="en-US" dirty="0" smtClean="0">
                <a:solidFill>
                  <a:srgbClr val="003300"/>
                </a:solidFill>
              </a:rPr>
              <a:t> ALLCAPS</a:t>
            </a:r>
          </a:p>
          <a:p>
            <a:pPr lvl="3"/>
            <a:r>
              <a:rPr lang="en-US" dirty="0" smtClean="0"/>
              <a:t>see slide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THE BASICS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2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TITLE</a:t>
            </a:r>
          </a:p>
          <a:p>
            <a:pPr lvl="1"/>
            <a:r>
              <a:rPr lang="en-US" dirty="0" smtClean="0"/>
              <a:t>Make clear your ARGUMENT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TOPIC + MAIN IDEA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For Same-Sex marriages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Against Same-Sex Marriages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In Support of the New Rules in Football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Opposing the President’s Gun Control Proposal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STRUCTURE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6600"/>
                </a:solidFill>
              </a:rPr>
              <a:t>Headers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Title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sz="2000" dirty="0"/>
              <a:t>(For </a:t>
            </a:r>
            <a:r>
              <a:rPr lang="en-US" sz="2000" i="1" dirty="0"/>
              <a:t>or</a:t>
            </a:r>
            <a:r>
              <a:rPr lang="en-US" sz="2000" dirty="0"/>
              <a:t> </a:t>
            </a:r>
            <a:r>
              <a:rPr lang="en-US" sz="2000" dirty="0" smtClean="0"/>
              <a:t>Against + Topic)</a:t>
            </a:r>
            <a:endParaRPr lang="en-US" sz="2000" dirty="0"/>
          </a:p>
          <a:p>
            <a:pPr lvl="0"/>
            <a:r>
              <a:rPr lang="en-US" dirty="0">
                <a:solidFill>
                  <a:srgbClr val="006600"/>
                </a:solidFill>
              </a:rPr>
              <a:t>Introduction </a:t>
            </a:r>
            <a:r>
              <a:rPr lang="en-US" dirty="0"/>
              <a:t>w/ </a:t>
            </a:r>
            <a:r>
              <a:rPr lang="en-US" dirty="0" smtClean="0">
                <a:solidFill>
                  <a:srgbClr val="006600"/>
                </a:solidFill>
              </a:rPr>
              <a:t>Thesis </a:t>
            </a:r>
            <a:r>
              <a:rPr lang="en-US" sz="2000" dirty="0" smtClean="0"/>
              <a:t>(Claim + Grounds)</a:t>
            </a:r>
            <a:endParaRPr lang="en-US" sz="2000" dirty="0"/>
          </a:p>
          <a:p>
            <a:pPr lvl="0"/>
            <a:r>
              <a:rPr lang="en-US" dirty="0">
                <a:solidFill>
                  <a:srgbClr val="006600"/>
                </a:solidFill>
              </a:rPr>
              <a:t>Argument #1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Argument #2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Argument #3 </a:t>
            </a:r>
            <a:r>
              <a:rPr lang="en-US" sz="2000" dirty="0"/>
              <a:t>(</a:t>
            </a:r>
            <a:r>
              <a:rPr lang="en-US" sz="2000" i="1" dirty="0"/>
              <a:t>most </a:t>
            </a:r>
            <a:r>
              <a:rPr lang="en-US" sz="2000" i="1" dirty="0" smtClean="0"/>
              <a:t>important reason</a:t>
            </a:r>
            <a:r>
              <a:rPr lang="en-US" sz="2000" dirty="0" smtClean="0"/>
              <a:t>)</a:t>
            </a:r>
            <a:endParaRPr lang="en-US" sz="2000" dirty="0"/>
          </a:p>
          <a:p>
            <a:pPr lvl="0"/>
            <a:r>
              <a:rPr lang="en-US" dirty="0" smtClean="0">
                <a:solidFill>
                  <a:srgbClr val="006600"/>
                </a:solidFill>
              </a:rPr>
              <a:t>Conclusion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71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u="sng" dirty="0" smtClean="0">
                <a:solidFill>
                  <a:srgbClr val="FF0000"/>
                </a:solidFill>
              </a:rPr>
              <a:t>GENERAL CLIMATE </a:t>
            </a:r>
            <a:r>
              <a:rPr lang="en-US" dirty="0" smtClean="0"/>
              <a:t>to introduce your issue</a:t>
            </a:r>
          </a:p>
          <a:p>
            <a:pPr lvl="1"/>
            <a:r>
              <a:rPr lang="en-US" dirty="0" smtClean="0"/>
              <a:t>Its </a:t>
            </a:r>
            <a:r>
              <a:rPr lang="en-US" dirty="0" smtClean="0">
                <a:solidFill>
                  <a:srgbClr val="0000FF"/>
                </a:solidFill>
              </a:rPr>
              <a:t>CONTEXT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What’s been going on recently with it? 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Who’s been saying what about it?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Any laws, law suits, protests, marches, speeches?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Has Michael Moore made a documentary on it?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41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the Intro with your </a:t>
            </a:r>
            <a:r>
              <a:rPr lang="en-US" u="sng" dirty="0" smtClean="0">
                <a:solidFill>
                  <a:srgbClr val="FF0000"/>
                </a:solidFill>
              </a:rPr>
              <a:t>THESIS STATEMENT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TOPIC + MAIN IDEA + SUPPORT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your issue +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your stance/opinion on that issue +</a:t>
            </a:r>
          </a:p>
          <a:p>
            <a:pPr lvl="2"/>
            <a:r>
              <a:rPr lang="en-US" dirty="0" smtClean="0">
                <a:solidFill>
                  <a:srgbClr val="006600"/>
                </a:solidFill>
              </a:rPr>
              <a:t>your evidence in support of that stance</a:t>
            </a:r>
          </a:p>
          <a:p>
            <a:pPr lvl="3"/>
            <a:r>
              <a:rPr lang="en-US" dirty="0" smtClean="0"/>
              <a:t>your  3 arguments </a:t>
            </a:r>
          </a:p>
          <a:p>
            <a:pPr lvl="1"/>
            <a:r>
              <a:rPr lang="en-US" dirty="0" smtClean="0"/>
              <a:t>Claim + Grounds (</a:t>
            </a:r>
            <a:r>
              <a:rPr lang="en-US" dirty="0" err="1" smtClean="0"/>
              <a:t>Toulmin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33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argument per paragraph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total paragraphs</a:t>
            </a:r>
          </a:p>
          <a:p>
            <a:r>
              <a:rPr lang="en-US" dirty="0"/>
              <a:t>a</a:t>
            </a:r>
            <a:r>
              <a:rPr lang="en-US" dirty="0" smtClean="0"/>
              <a:t>rranged in the </a:t>
            </a:r>
            <a:r>
              <a:rPr lang="en-US" dirty="0" smtClean="0">
                <a:solidFill>
                  <a:srgbClr val="FF0000"/>
                </a:solidFill>
              </a:rPr>
              <a:t>EMPHATIC ORDER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best for last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and say so</a:t>
            </a:r>
          </a:p>
        </p:txBody>
      </p:sp>
    </p:spTree>
    <p:extLst>
      <p:ext uri="{BB962C8B-B14F-4D97-AF65-F5344CB8AC3E}">
        <p14:creationId xmlns:p14="http://schemas.microsoft.com/office/powerpoint/2010/main" val="2457905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the point, argument, reason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TOPIC </a:t>
            </a:r>
            <a:r>
              <a:rPr lang="en-US" dirty="0" smtClean="0">
                <a:solidFill>
                  <a:srgbClr val="0000FF"/>
                </a:solidFill>
              </a:rPr>
              <a:t>SENTENCE</a:t>
            </a:r>
          </a:p>
          <a:p>
            <a:pPr lvl="1"/>
            <a:r>
              <a:rPr lang="en-US" dirty="0" smtClean="0"/>
              <a:t>clearly announce the point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or clarify 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ILLUSTRATE</a:t>
            </a:r>
            <a:r>
              <a:rPr lang="en-US" dirty="0" smtClean="0"/>
              <a:t> the point </a:t>
            </a:r>
          </a:p>
          <a:p>
            <a:pPr lvl="1"/>
            <a:r>
              <a:rPr lang="en-US" dirty="0" smtClean="0"/>
              <a:t>anecdote, hypothetical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REITERATE</a:t>
            </a:r>
            <a:r>
              <a:rPr lang="en-US" dirty="0" smtClean="0"/>
              <a:t> the point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CLINCHER SENTENCE</a:t>
            </a:r>
          </a:p>
          <a:p>
            <a:pPr lvl="1"/>
            <a:r>
              <a:rPr lang="en-US" dirty="0" smtClean="0"/>
              <a:t>clearly conclude the paragraph/point</a:t>
            </a:r>
          </a:p>
        </p:txBody>
      </p:sp>
    </p:spTree>
    <p:extLst>
      <p:ext uri="{BB962C8B-B14F-4D97-AF65-F5344CB8AC3E}">
        <p14:creationId xmlns:p14="http://schemas.microsoft.com/office/powerpoint/2010/main" val="2427984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REITERATE</a:t>
            </a:r>
            <a:r>
              <a:rPr lang="en-US" dirty="0" smtClean="0"/>
              <a:t> your main points</a:t>
            </a:r>
          </a:p>
          <a:p>
            <a:pPr lvl="1"/>
            <a:r>
              <a:rPr lang="en-US" dirty="0" smtClean="0"/>
              <a:t>echo your </a:t>
            </a:r>
            <a:r>
              <a:rPr lang="en-US" dirty="0" smtClean="0">
                <a:solidFill>
                  <a:srgbClr val="0000FF"/>
                </a:solidFill>
              </a:rPr>
              <a:t>General Context</a:t>
            </a:r>
          </a:p>
          <a:p>
            <a:pPr lvl="1"/>
            <a:r>
              <a:rPr lang="en-US" dirty="0" smtClean="0"/>
              <a:t>repeat your </a:t>
            </a:r>
            <a:r>
              <a:rPr lang="en-US" dirty="0" smtClean="0">
                <a:solidFill>
                  <a:srgbClr val="0000FF"/>
                </a:solidFill>
              </a:rPr>
              <a:t>Thesis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epeat your main arguments in </a:t>
            </a:r>
            <a:r>
              <a:rPr lang="en-US" dirty="0" smtClean="0">
                <a:solidFill>
                  <a:srgbClr val="0000FF"/>
                </a:solidFill>
              </a:rPr>
              <a:t>support</a:t>
            </a:r>
            <a:r>
              <a:rPr lang="en-US" dirty="0" smtClean="0"/>
              <a:t> of that claim</a:t>
            </a:r>
          </a:p>
          <a:p>
            <a:r>
              <a:rPr lang="en-US" dirty="0" smtClean="0"/>
              <a:t>State your </a:t>
            </a:r>
            <a:r>
              <a:rPr lang="en-US" dirty="0" smtClean="0">
                <a:solidFill>
                  <a:srgbClr val="FF0000"/>
                </a:solidFill>
              </a:rPr>
              <a:t>PURPOSE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 WHAT?!</a:t>
            </a:r>
          </a:p>
          <a:p>
            <a:pPr lvl="1"/>
            <a:r>
              <a:rPr lang="en-US" i="1" dirty="0" smtClean="0"/>
              <a:t>inductively</a:t>
            </a:r>
            <a:r>
              <a:rPr lang="en-US" dirty="0" smtClean="0"/>
              <a:t> move away from your point</a:t>
            </a:r>
          </a:p>
          <a:p>
            <a:pPr lvl="1"/>
            <a:r>
              <a:rPr lang="en-US" dirty="0" smtClean="0"/>
              <a:t>and put it into a larger perspective</a:t>
            </a:r>
          </a:p>
          <a:p>
            <a:pPr lvl="2"/>
            <a:r>
              <a:rPr lang="en-US" dirty="0" smtClean="0"/>
              <a:t>Why should we care, How will this affect us?</a:t>
            </a:r>
          </a:p>
          <a:p>
            <a:pPr lvl="2"/>
            <a:r>
              <a:rPr lang="en-US" dirty="0" smtClean="0"/>
              <a:t>What’s at stake here?</a:t>
            </a:r>
          </a:p>
        </p:txBody>
      </p:sp>
    </p:spTree>
    <p:extLst>
      <p:ext uri="{BB962C8B-B14F-4D97-AF65-F5344CB8AC3E}">
        <p14:creationId xmlns:p14="http://schemas.microsoft.com/office/powerpoint/2010/main" val="2402440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ASSIGNMENT OBJECTIVES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46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6600"/>
                </a:solidFill>
              </a:rPr>
              <a:t>narrow a </a:t>
            </a:r>
            <a:r>
              <a:rPr lang="en-US" i="1" dirty="0">
                <a:solidFill>
                  <a:srgbClr val="006600"/>
                </a:solidFill>
              </a:rPr>
              <a:t>broad</a:t>
            </a:r>
            <a:r>
              <a:rPr lang="en-US" dirty="0">
                <a:solidFill>
                  <a:srgbClr val="006600"/>
                </a:solidFill>
              </a:rPr>
              <a:t> subject to a </a:t>
            </a:r>
            <a:r>
              <a:rPr lang="en-US" i="1" dirty="0">
                <a:solidFill>
                  <a:srgbClr val="006600"/>
                </a:solidFill>
              </a:rPr>
              <a:t>focused</a:t>
            </a:r>
            <a:r>
              <a:rPr lang="en-US" dirty="0">
                <a:solidFill>
                  <a:srgbClr val="006600"/>
                </a:solidFill>
              </a:rPr>
              <a:t> topic</a:t>
            </a:r>
          </a:p>
          <a:p>
            <a:pPr lvl="0"/>
            <a:r>
              <a:rPr lang="en-US" dirty="0"/>
              <a:t>engage in a structured academic, reasoned argument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make a claim &amp; support it with appropriate, relevant grounds</a:t>
            </a:r>
          </a:p>
          <a:p>
            <a:pPr lvl="0"/>
            <a:r>
              <a:rPr lang="en-US" dirty="0"/>
              <a:t>successfully apply the Essay Basics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proof read for </a:t>
            </a:r>
            <a:r>
              <a:rPr lang="en-US" dirty="0" smtClean="0">
                <a:solidFill>
                  <a:srgbClr val="006600"/>
                </a:solidFill>
              </a:rPr>
              <a:t>grammar, mechanics, &amp; style</a:t>
            </a:r>
            <a:endParaRPr lang="en-US" dirty="0">
              <a:solidFill>
                <a:srgbClr val="006600"/>
              </a:solidFill>
            </a:endParaRPr>
          </a:p>
          <a:p>
            <a:pPr lvl="0"/>
            <a:r>
              <a:rPr lang="en-US" dirty="0"/>
              <a:t>follow directions well</a:t>
            </a:r>
          </a:p>
          <a:p>
            <a:pPr lvl="0"/>
            <a:r>
              <a:rPr lang="en-US" strike="sngStrike" dirty="0"/>
              <a:t>utilize the </a:t>
            </a:r>
            <a:r>
              <a:rPr lang="en-US" strike="sngStrike" dirty="0" smtClean="0"/>
              <a:t>Turnitin.com tool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32806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Basically, this is a </a:t>
            </a:r>
            <a:r>
              <a:rPr lang="en-US" dirty="0" smtClean="0">
                <a:solidFill>
                  <a:srgbClr val="0000FF"/>
                </a:solidFill>
              </a:rPr>
              <a:t>PRO-CON paper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Choose a side of a serious societal issue</a:t>
            </a:r>
          </a:p>
          <a:p>
            <a:pPr lvl="1"/>
            <a:r>
              <a:rPr lang="en-US" dirty="0" smtClean="0"/>
              <a:t>Argue </a:t>
            </a:r>
            <a:r>
              <a:rPr lang="en-US" i="1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it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OR</a:t>
            </a:r>
          </a:p>
          <a:p>
            <a:pPr lvl="1"/>
            <a:r>
              <a:rPr lang="en-US" dirty="0" smtClean="0"/>
              <a:t>Argue </a:t>
            </a:r>
            <a:r>
              <a:rPr lang="en-US" i="1" dirty="0" smtClean="0">
                <a:solidFill>
                  <a:srgbClr val="FF0000"/>
                </a:solidFill>
              </a:rPr>
              <a:t>against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it</a:t>
            </a:r>
          </a:p>
          <a:p>
            <a:pPr lvl="2"/>
            <a:r>
              <a:rPr lang="en-US" dirty="0" smtClean="0"/>
              <a:t>(</a:t>
            </a:r>
            <a:r>
              <a:rPr lang="en-US" i="1" dirty="0" smtClean="0"/>
              <a:t>not both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LENGTH </a:t>
            </a:r>
            <a:r>
              <a:rPr lang="en-US" dirty="0"/>
              <a:t>= </a:t>
            </a:r>
            <a:r>
              <a:rPr lang="en-US" dirty="0">
                <a:solidFill>
                  <a:srgbClr val="0000FF"/>
                </a:solidFill>
              </a:rPr>
              <a:t>2-3 pages</a:t>
            </a:r>
          </a:p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5486400" y="3581400"/>
            <a:ext cx="2590800" cy="1981200"/>
          </a:xfrm>
          <a:prstGeom prst="flowChartAlternateProcess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where the </a:t>
            </a:r>
            <a:r>
              <a:rPr lang="en-US" sz="2000" b="1" u="sng" dirty="0" smtClean="0">
                <a:solidFill>
                  <a:srgbClr val="FF0000"/>
                </a:solidFill>
              </a:rPr>
              <a:t>TOULMIN METHOD </a:t>
            </a:r>
            <a:r>
              <a:rPr lang="en-US" dirty="0" smtClean="0"/>
              <a:t>comes in:  You will make a </a:t>
            </a:r>
            <a:r>
              <a:rPr lang="en-US" b="1" u="sng" dirty="0" smtClean="0">
                <a:solidFill>
                  <a:srgbClr val="0000FF"/>
                </a:solidFill>
              </a:rPr>
              <a:t>CLAIM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for or against</a:t>
            </a:r>
            <a:r>
              <a:rPr lang="en-US" dirty="0" smtClean="0"/>
              <a:t>) &amp; support it with appropriate </a:t>
            </a:r>
            <a:r>
              <a:rPr lang="en-US" b="1" u="sng" dirty="0" smtClean="0">
                <a:solidFill>
                  <a:srgbClr val="0000FF"/>
                </a:solidFill>
              </a:rPr>
              <a:t>GROUNDS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</a:t>
            </a:r>
            <a:r>
              <a:rPr lang="en-US" i="1" dirty="0" smtClean="0"/>
              <a:t>3 reasons</a:t>
            </a:r>
            <a:r>
              <a:rPr lang="en-US" dirty="0" smtClean="0"/>
              <a:t>)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0383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ASSIGNMENT REMINDERS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3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 smtClean="0">
                <a:solidFill>
                  <a:srgbClr val="0000FF"/>
                </a:solidFill>
              </a:rPr>
              <a:t>Page #1 Header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Dr. Housenick</a:t>
            </a:r>
          </a:p>
          <a:p>
            <a:pPr lvl="1"/>
            <a:r>
              <a:rPr lang="en-US" dirty="0" smtClean="0"/>
              <a:t>Course &amp; Section #</a:t>
            </a:r>
          </a:p>
          <a:p>
            <a:pPr lvl="1"/>
            <a:r>
              <a:rPr lang="en-US" dirty="0" smtClean="0"/>
              <a:t>Due Date</a:t>
            </a:r>
          </a:p>
          <a:p>
            <a:pPr lvl="1"/>
            <a:r>
              <a:rPr lang="en-US" dirty="0" smtClean="0"/>
              <a:t>IOE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Pages #2+ Header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your last name + hyphen + page number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Schmigliessa-2</a:t>
            </a:r>
          </a:p>
          <a:p>
            <a:pPr lvl="1"/>
            <a:r>
              <a:rPr lang="en-US" dirty="0" smtClean="0"/>
              <a:t>see the “Word 2010 Changes” sheet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377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Title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your argument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TOPIC + MAIN IDEA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For Military Action on </a:t>
            </a:r>
            <a:r>
              <a:rPr lang="en-US" dirty="0">
                <a:solidFill>
                  <a:srgbClr val="660066"/>
                </a:solidFill>
              </a:rPr>
              <a:t>North </a:t>
            </a:r>
            <a:r>
              <a:rPr lang="en-US" dirty="0" smtClean="0">
                <a:solidFill>
                  <a:srgbClr val="660066"/>
                </a:solidFill>
              </a:rPr>
              <a:t>Korea</a:t>
            </a: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Against </a:t>
            </a:r>
            <a:r>
              <a:rPr lang="en-US" dirty="0">
                <a:solidFill>
                  <a:srgbClr val="660066"/>
                </a:solidFill>
              </a:rPr>
              <a:t>Turnpike </a:t>
            </a:r>
            <a:r>
              <a:rPr lang="en-US" dirty="0" smtClean="0">
                <a:solidFill>
                  <a:srgbClr val="660066"/>
                </a:solidFill>
              </a:rPr>
              <a:t>Deregulation</a:t>
            </a: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Thesis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your argument + support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TOPIC + MAIN </a:t>
            </a:r>
            <a:r>
              <a:rPr lang="en-US" dirty="0" smtClean="0">
                <a:solidFill>
                  <a:srgbClr val="FF0000"/>
                </a:solidFill>
              </a:rPr>
              <a:t>IDEA + SUPPORT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660066"/>
                </a:solidFill>
              </a:rPr>
              <a:t>Thus, I support military action </a:t>
            </a:r>
            <a:r>
              <a:rPr lang="en-US" dirty="0">
                <a:solidFill>
                  <a:srgbClr val="660066"/>
                </a:solidFill>
              </a:rPr>
              <a:t>on North </a:t>
            </a:r>
            <a:r>
              <a:rPr lang="en-US" dirty="0" smtClean="0">
                <a:solidFill>
                  <a:srgbClr val="660066"/>
                </a:solidFill>
              </a:rPr>
              <a:t>Korea because of their nuclear arsenal, their ties to al-Qaeda, and their involvement with Dennis Rodman.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50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0000FF"/>
                </a:solidFill>
              </a:rPr>
              <a:t>Point-of-View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do not use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throughout</a:t>
            </a:r>
          </a:p>
          <a:p>
            <a:pPr lvl="1"/>
            <a:r>
              <a:rPr lang="en-US" dirty="0" smtClean="0"/>
              <a:t>avoid </a:t>
            </a:r>
            <a:r>
              <a:rPr lang="en-US" dirty="0" smtClean="0">
                <a:solidFill>
                  <a:srgbClr val="FF0000"/>
                </a:solidFill>
              </a:rPr>
              <a:t>RHETORICAL QUESTIONS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Pronoun-Agreement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/>
              <a:t>person &amp; they/their = </a:t>
            </a:r>
            <a:r>
              <a:rPr lang="en-US" i="1" dirty="0" smtClean="0">
                <a:solidFill>
                  <a:srgbClr val="FF0000"/>
                </a:solidFill>
              </a:rPr>
              <a:t>disagree</a:t>
            </a:r>
          </a:p>
          <a:p>
            <a:pPr lvl="1"/>
            <a:r>
              <a:rPr lang="en-US" dirty="0" smtClean="0"/>
              <a:t>person &amp; he/she or his/her = </a:t>
            </a:r>
            <a:r>
              <a:rPr lang="en-US" i="1" dirty="0" smtClean="0">
                <a:solidFill>
                  <a:srgbClr val="660066"/>
                </a:solidFill>
              </a:rPr>
              <a:t>agree</a:t>
            </a:r>
          </a:p>
          <a:p>
            <a:pPr lvl="1"/>
            <a:r>
              <a:rPr lang="en-US" dirty="0" smtClean="0"/>
              <a:t>persons or people &amp; they/their = </a:t>
            </a:r>
            <a:r>
              <a:rPr lang="en-US" i="1" dirty="0" smtClean="0">
                <a:solidFill>
                  <a:srgbClr val="660066"/>
                </a:solidFill>
              </a:rPr>
              <a:t>agree</a:t>
            </a:r>
          </a:p>
          <a:p>
            <a:pPr lvl="0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67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ASSIGNMENT </a:t>
            </a:r>
            <a:r>
              <a:rPr lang="en-US" cap="all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solidFill>
                  <a:srgbClr val="0000FF"/>
                </a:solidFill>
              </a:rPr>
              <a:t>Paragraph Structure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the point/argument in the </a:t>
            </a:r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Topic Sentence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EXPLAIN</a:t>
            </a:r>
            <a:r>
              <a:rPr lang="en-US" dirty="0" smtClean="0"/>
              <a:t> the point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ILLUSTRATE</a:t>
            </a:r>
            <a:r>
              <a:rPr lang="en-US" dirty="0" smtClean="0"/>
              <a:t> the point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REITERATE</a:t>
            </a:r>
            <a:r>
              <a:rPr lang="en-US" dirty="0" smtClean="0"/>
              <a:t> the point in the </a:t>
            </a:r>
            <a:r>
              <a:rPr lang="en-US" i="1" dirty="0" smtClean="0"/>
              <a:t>last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0066"/>
                </a:solidFill>
              </a:rPr>
              <a:t>Clincher Sentence</a:t>
            </a:r>
          </a:p>
          <a:p>
            <a:pPr lvl="0"/>
            <a:r>
              <a:rPr lang="en-US" u="sng" dirty="0" smtClean="0">
                <a:solidFill>
                  <a:srgbClr val="0000FF"/>
                </a:solidFill>
              </a:rPr>
              <a:t>Emphatic Order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save your “best” argument for </a:t>
            </a:r>
            <a:r>
              <a:rPr lang="en-US" dirty="0" smtClean="0">
                <a:solidFill>
                  <a:srgbClr val="FF0000"/>
                </a:solidFill>
              </a:rPr>
              <a:t>LAST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i="1" dirty="0" smtClean="0"/>
              <a:t>best</a:t>
            </a:r>
            <a:r>
              <a:rPr lang="en-US" dirty="0" smtClean="0"/>
              <a:t> as in “most significant,” “most important”</a:t>
            </a:r>
          </a:p>
          <a:p>
            <a:pPr lvl="1"/>
            <a:r>
              <a:rPr lang="en-US" dirty="0" smtClean="0"/>
              <a:t>&amp; </a:t>
            </a:r>
            <a:r>
              <a:rPr lang="en-US" dirty="0" smtClean="0">
                <a:solidFill>
                  <a:srgbClr val="660066"/>
                </a:solidFill>
              </a:rPr>
              <a:t>say so</a:t>
            </a:r>
            <a:r>
              <a:rPr lang="en-US" dirty="0" smtClean="0"/>
              <a:t>, in your Topic Sentence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6019800"/>
            <a:ext cx="320040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RESEARCH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43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THE END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“INFORMAL”</a:t>
            </a:r>
          </a:p>
          <a:p>
            <a:r>
              <a:rPr lang="en-US" sz="2600" dirty="0"/>
              <a:t>as in </a:t>
            </a:r>
            <a:r>
              <a:rPr lang="en-US" sz="2600" dirty="0">
                <a:solidFill>
                  <a:srgbClr val="006600"/>
                </a:solidFill>
              </a:rPr>
              <a:t>no research</a:t>
            </a:r>
          </a:p>
          <a:p>
            <a:r>
              <a:rPr lang="en-US" sz="2600" i="1" u="sng" dirty="0">
                <a:solidFill>
                  <a:srgbClr val="660066"/>
                </a:solidFill>
              </a:rPr>
              <a:t>not</a:t>
            </a:r>
            <a:r>
              <a:rPr lang="en-US" sz="2600" dirty="0">
                <a:solidFill>
                  <a:srgbClr val="660066"/>
                </a:solidFill>
              </a:rPr>
              <a:t> as in poor writing, slang, or other </a:t>
            </a:r>
            <a:r>
              <a:rPr lang="en-US" sz="2600" dirty="0" smtClean="0">
                <a:solidFill>
                  <a:srgbClr val="660066"/>
                </a:solidFill>
              </a:rPr>
              <a:t>informalities</a:t>
            </a:r>
          </a:p>
          <a:p>
            <a:pPr lvl="1"/>
            <a:r>
              <a:rPr lang="en-US" dirty="0"/>
              <a:t>While this is “informal” in terms of no research &amp; your opinion, </a:t>
            </a:r>
          </a:p>
          <a:p>
            <a:pPr lvl="1"/>
            <a:r>
              <a:rPr lang="en-US" dirty="0"/>
              <a:t>It will not read like </a:t>
            </a:r>
            <a:r>
              <a:rPr lang="en-US" dirty="0" smtClean="0"/>
              <a:t>a text, email, or blog</a:t>
            </a:r>
            <a:endParaRPr lang="en-US" dirty="0"/>
          </a:p>
          <a:p>
            <a:r>
              <a:rPr lang="en-US" sz="2600" dirty="0"/>
              <a:t>Maintain </a:t>
            </a:r>
            <a:r>
              <a:rPr lang="en-US" sz="2600" dirty="0">
                <a:solidFill>
                  <a:srgbClr val="0000FF"/>
                </a:solidFill>
              </a:rPr>
              <a:t>FORMAL ACADEMIC WRITING </a:t>
            </a:r>
            <a:r>
              <a:rPr lang="en-US" sz="2600" dirty="0" smtClean="0"/>
              <a:t>standards &amp; </a:t>
            </a:r>
            <a:r>
              <a:rPr lang="en-US" sz="2600" dirty="0" smtClean="0">
                <a:solidFill>
                  <a:srgbClr val="0000FF"/>
                </a:solidFill>
              </a:rPr>
              <a:t>PROOFREAD</a:t>
            </a:r>
            <a:r>
              <a:rPr lang="en-US" sz="2600" dirty="0" smtClean="0"/>
              <a:t>!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9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“OPINION”</a:t>
            </a:r>
          </a:p>
          <a:p>
            <a:r>
              <a:rPr lang="en-US" sz="2600" dirty="0">
                <a:solidFill>
                  <a:srgbClr val="002060"/>
                </a:solidFill>
              </a:rPr>
              <a:t>make a Claim concerning your topic &amp; support it </a:t>
            </a:r>
          </a:p>
          <a:p>
            <a:pPr lvl="1"/>
            <a:r>
              <a:rPr lang="en-US" dirty="0"/>
              <a:t>For example, what is your opinion regarding abortion </a:t>
            </a:r>
            <a:r>
              <a:rPr lang="en-US" i="1" dirty="0"/>
              <a:t>or</a:t>
            </a:r>
            <a:r>
              <a:rPr lang="en-US" dirty="0"/>
              <a:t> health care reform </a:t>
            </a:r>
            <a:r>
              <a:rPr lang="en-US" i="1" dirty="0"/>
              <a:t>or</a:t>
            </a:r>
            <a:r>
              <a:rPr lang="en-US" dirty="0"/>
              <a:t> immigration?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argue for </a:t>
            </a:r>
            <a:r>
              <a:rPr lang="en-US" i="1" dirty="0">
                <a:solidFill>
                  <a:srgbClr val="0000FF"/>
                </a:solidFill>
              </a:rPr>
              <a:t>or</a:t>
            </a:r>
            <a:r>
              <a:rPr lang="en-US" dirty="0">
                <a:solidFill>
                  <a:srgbClr val="0000FF"/>
                </a:solidFill>
              </a:rPr>
              <a:t> against </a:t>
            </a:r>
            <a:r>
              <a:rPr lang="en-US" dirty="0"/>
              <a:t>– we should </a:t>
            </a:r>
            <a:r>
              <a:rPr lang="en-US" i="1" dirty="0"/>
              <a:t>or</a:t>
            </a:r>
            <a:r>
              <a:rPr lang="en-US" dirty="0"/>
              <a:t> we should not</a:t>
            </a:r>
          </a:p>
          <a:p>
            <a:r>
              <a:rPr lang="en-US" sz="2600" i="1" dirty="0">
                <a:solidFill>
                  <a:srgbClr val="006600"/>
                </a:solidFill>
              </a:rPr>
              <a:t>no research</a:t>
            </a:r>
            <a:r>
              <a:rPr lang="en-US" sz="2600" dirty="0">
                <a:solidFill>
                  <a:srgbClr val="006600"/>
                </a:solidFill>
              </a:rPr>
              <a:t> </a:t>
            </a:r>
            <a:r>
              <a:rPr lang="en-US" sz="2600" dirty="0"/>
              <a:t>- </a:t>
            </a:r>
            <a:r>
              <a:rPr lang="en-US" sz="2600" dirty="0">
                <a:solidFill>
                  <a:srgbClr val="002060"/>
                </a:solidFill>
              </a:rPr>
              <a:t>just your organized, well-worded ideas on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“ESSAY”</a:t>
            </a:r>
          </a:p>
          <a:p>
            <a:r>
              <a:rPr lang="en-US" sz="2600" dirty="0" smtClean="0"/>
              <a:t>follow </a:t>
            </a:r>
            <a:r>
              <a:rPr lang="en-US" sz="2600" dirty="0"/>
              <a:t>the tenets of the “</a:t>
            </a:r>
            <a:r>
              <a:rPr lang="en-US" sz="2600" dirty="0">
                <a:solidFill>
                  <a:srgbClr val="0000FF"/>
                </a:solidFill>
              </a:rPr>
              <a:t>Essay Basics</a:t>
            </a:r>
            <a:r>
              <a:rPr lang="en-US" sz="2600" dirty="0"/>
              <a:t>”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TITLE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INTRODUCTION</a:t>
            </a:r>
            <a:endParaRPr lang="en-US" dirty="0" smtClean="0"/>
          </a:p>
          <a:p>
            <a:pPr lvl="2"/>
            <a:r>
              <a:rPr lang="en-US" dirty="0" smtClean="0"/>
              <a:t>concluding </a:t>
            </a:r>
            <a:r>
              <a:rPr lang="en-US" dirty="0"/>
              <a:t>w/a </a:t>
            </a:r>
            <a:r>
              <a:rPr lang="en-US" dirty="0" smtClean="0">
                <a:solidFill>
                  <a:srgbClr val="002060"/>
                </a:solidFill>
              </a:rPr>
              <a:t>THESIS STATEMENT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BODY</a:t>
            </a:r>
            <a:endParaRPr lang="en-US" dirty="0" smtClean="0"/>
          </a:p>
          <a:p>
            <a:pPr lvl="2"/>
            <a:r>
              <a:rPr lang="en-US" dirty="0"/>
              <a:t>1 </a:t>
            </a:r>
            <a:r>
              <a:rPr lang="en-US" dirty="0" smtClean="0"/>
              <a:t>reason/argument </a:t>
            </a:r>
            <a:r>
              <a:rPr lang="en-US" dirty="0"/>
              <a:t>per paragraph</a:t>
            </a:r>
          </a:p>
          <a:p>
            <a:pPr lvl="2"/>
            <a:r>
              <a:rPr lang="en-US" dirty="0" smtClean="0"/>
              <a:t>3 paragraphs</a:t>
            </a:r>
          </a:p>
          <a:p>
            <a:pPr lvl="2"/>
            <a:r>
              <a:rPr lang="en-US" dirty="0" smtClean="0"/>
              <a:t>arranged in the </a:t>
            </a:r>
            <a:r>
              <a:rPr lang="en-US" dirty="0" smtClean="0">
                <a:solidFill>
                  <a:srgbClr val="002060"/>
                </a:solidFill>
              </a:rPr>
              <a:t>EMPHATIC ORDER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CONCLUSION</a:t>
            </a:r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*NO RESEARCH*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none, nada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zip, zilch, zero </a:t>
            </a:r>
          </a:p>
          <a:p>
            <a:endParaRPr lang="en-US" dirty="0" smtClean="0"/>
          </a:p>
          <a:p>
            <a:r>
              <a:rPr lang="en-US" u="sng" dirty="0" smtClean="0"/>
              <a:t>SUPPORT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>
                <a:solidFill>
                  <a:srgbClr val="003300"/>
                </a:solidFill>
              </a:rPr>
              <a:t> </a:t>
            </a:r>
            <a:endParaRPr lang="en-US" dirty="0" smtClean="0">
              <a:solidFill>
                <a:srgbClr val="00330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personal anecdotes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hypotheticals</a:t>
            </a:r>
            <a:endParaRPr lang="en-US" dirty="0">
              <a:solidFill>
                <a:srgbClr val="003300"/>
              </a:solidFill>
            </a:endParaRPr>
          </a:p>
          <a:p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TOPICS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Since there is to be </a:t>
            </a:r>
            <a:r>
              <a:rPr lang="en-US" i="1" dirty="0" smtClean="0">
                <a:solidFill>
                  <a:srgbClr val="002060"/>
                </a:solidFill>
              </a:rPr>
              <a:t>no research</a:t>
            </a:r>
          </a:p>
          <a:p>
            <a:r>
              <a:rPr lang="en-US" dirty="0" smtClean="0"/>
              <a:t>Choose a topic that </a:t>
            </a:r>
            <a:r>
              <a:rPr lang="en-US" dirty="0" smtClean="0">
                <a:solidFill>
                  <a:srgbClr val="0000FF"/>
                </a:solidFill>
              </a:rPr>
              <a:t>you are quite familiar with</a:t>
            </a:r>
          </a:p>
          <a:p>
            <a:pPr lvl="1"/>
            <a:r>
              <a:rPr lang="en-US" dirty="0" smtClean="0"/>
              <a:t>One that you have probably “</a:t>
            </a:r>
            <a:r>
              <a:rPr lang="en-US" dirty="0" smtClean="0">
                <a:solidFill>
                  <a:srgbClr val="660066"/>
                </a:solidFill>
              </a:rPr>
              <a:t>gone off on a rant</a:t>
            </a:r>
            <a:r>
              <a:rPr lang="en-US" dirty="0" smtClean="0"/>
              <a:t>” with before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Do your family/friends groan, “Here she goes again!” when you bring up this topic?</a:t>
            </a:r>
          </a:p>
          <a:p>
            <a:pPr lvl="1"/>
            <a:r>
              <a:rPr lang="en-US" dirty="0" smtClean="0"/>
              <a:t>Perhaps one related to </a:t>
            </a:r>
            <a:r>
              <a:rPr lang="en-US" dirty="0" smtClean="0">
                <a:solidFill>
                  <a:srgbClr val="660066"/>
                </a:solidFill>
              </a:rPr>
              <a:t>your major </a:t>
            </a:r>
            <a:r>
              <a:rPr lang="en-US" dirty="0" smtClean="0"/>
              <a:t>or major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147</TotalTime>
  <Words>1096</Words>
  <Application>Microsoft Office PowerPoint</Application>
  <PresentationFormat>On-screen Show (4:3)</PresentationFormat>
  <Paragraphs>235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Pushpin</vt:lpstr>
      <vt:lpstr>IOE</vt:lpstr>
      <vt:lpstr>THE BASICS</vt:lpstr>
      <vt:lpstr>BASICS</vt:lpstr>
      <vt:lpstr>BASICS</vt:lpstr>
      <vt:lpstr>BASICS</vt:lpstr>
      <vt:lpstr>BASICS</vt:lpstr>
      <vt:lpstr>BASICS</vt:lpstr>
      <vt:lpstr>TOPICS</vt:lpstr>
      <vt:lpstr>TOPICS</vt:lpstr>
      <vt:lpstr>TOPICS</vt:lpstr>
      <vt:lpstr>TOPICS</vt:lpstr>
      <vt:lpstr>TOPICS</vt:lpstr>
      <vt:lpstr>SET UP</vt:lpstr>
      <vt:lpstr>SET UP</vt:lpstr>
      <vt:lpstr>SET UP</vt:lpstr>
      <vt:lpstr>SET UP</vt:lpstr>
      <vt:lpstr>SET UP</vt:lpstr>
      <vt:lpstr>SET UP</vt:lpstr>
      <vt:lpstr>SET UP</vt:lpstr>
      <vt:lpstr>SET UP</vt:lpstr>
      <vt:lpstr>STRUCTURE</vt:lpstr>
      <vt:lpstr>STRUCTURE</vt:lpstr>
      <vt:lpstr>INTRODUCTION</vt:lpstr>
      <vt:lpstr>INTRODUCTION</vt:lpstr>
      <vt:lpstr>BODY PARAGRAPHS </vt:lpstr>
      <vt:lpstr>PARAGRAPH STRUCTURE</vt:lpstr>
      <vt:lpstr>CONCLUSION</vt:lpstr>
      <vt:lpstr>ASSIGNMENT OBJECTIVES</vt:lpstr>
      <vt:lpstr>ASSIGNMENT OBJECTIVES</vt:lpstr>
      <vt:lpstr>ASSIGNMENT REMINDERS</vt:lpstr>
      <vt:lpstr>ASSIGNMENT REMINDERS</vt:lpstr>
      <vt:lpstr>ASSIGNMENT REMINDERS</vt:lpstr>
      <vt:lpstr>ASSIGNMENT REMINDERS</vt:lpstr>
      <vt:lpstr>ASSIGNMENT REMINDERS</vt:lpstr>
      <vt:lpstr>THE END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IOE</dc:title>
  <dc:creator>JMD27</dc:creator>
  <cp:lastModifiedBy>LCCC</cp:lastModifiedBy>
  <cp:revision>18</cp:revision>
  <dcterms:created xsi:type="dcterms:W3CDTF">2013-09-11T22:47:53Z</dcterms:created>
  <dcterms:modified xsi:type="dcterms:W3CDTF">2016-07-07T20:17:47Z</dcterms:modified>
</cp:coreProperties>
</file>