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81" r:id="rId12"/>
    <p:sldId id="264" r:id="rId13"/>
    <p:sldId id="282" r:id="rId14"/>
    <p:sldId id="283" r:id="rId15"/>
    <p:sldId id="265" r:id="rId16"/>
    <p:sldId id="280" r:id="rId17"/>
    <p:sldId id="266" r:id="rId18"/>
    <p:sldId id="267" r:id="rId19"/>
    <p:sldId id="273" r:id="rId20"/>
    <p:sldId id="274" r:id="rId21"/>
    <p:sldId id="284" r:id="rId22"/>
    <p:sldId id="275" r:id="rId23"/>
    <p:sldId id="276" r:id="rId24"/>
    <p:sldId id="277" r:id="rId25"/>
    <p:sldId id="278" r:id="rId26"/>
    <p:sldId id="285" r:id="rId27"/>
    <p:sldId id="268" r:id="rId28"/>
    <p:sldId id="286" r:id="rId29"/>
    <p:sldId id="269" r:id="rId30"/>
    <p:sldId id="270" r:id="rId31"/>
    <p:sldId id="287" r:id="rId32"/>
    <p:sldId id="271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FF"/>
    <a:srgbClr val="33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>
        <p:scale>
          <a:sx n="114" d="100"/>
          <a:sy n="114" d="100"/>
        </p:scale>
        <p:origin x="-91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17582"/>
            <a:ext cx="7315200" cy="1202485"/>
          </a:xfrm>
        </p:spPr>
        <p:txBody>
          <a:bodyPr/>
          <a:lstStyle>
            <a:lvl1pPr>
              <a:defRPr b="1" u="sng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6"/>
            <a:ext cx="7315200" cy="4052943"/>
          </a:xfrm>
        </p:spPr>
        <p:txBody>
          <a:bodyPr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b="1">
                <a:solidFill>
                  <a:srgbClr val="0000FF"/>
                </a:solidFill>
              </a:defRPr>
            </a:lvl2pPr>
            <a:lvl3pPr>
              <a:defRPr b="1">
                <a:solidFill>
                  <a:srgbClr val="7030A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6375" y="5809152"/>
            <a:ext cx="299425" cy="3651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fld id="{7581501A-907D-4C7A-B351-71C1478FCF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A01AE2C-5198-4D77-ABF0-26858559C24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581501A-907D-4C7A-B351-71C1478FCF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ic.luzerne.edu/shousenick/ENG102_DOCUMENTATION_MLA2010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ic.luzerne.edu/shousenick/ENG102_DOCUMENTATION_MLA2010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FRP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00FF"/>
                </a:solidFill>
              </a:rPr>
              <a:t>Final Research Paper</a:t>
            </a:r>
            <a:endParaRPr lang="en-US" sz="40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cap="all" dirty="0"/>
              <a:t>argument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reflect yours in the </a:t>
            </a:r>
            <a:r>
              <a:rPr lang="en-US" u="sng" dirty="0">
                <a:solidFill>
                  <a:srgbClr val="FF0000"/>
                </a:solidFill>
              </a:rPr>
              <a:t>Title</a:t>
            </a:r>
            <a:r>
              <a:rPr lang="en-US" dirty="0"/>
              <a:t>,</a:t>
            </a:r>
            <a:r>
              <a:rPr lang="en-US" u="sng" dirty="0"/>
              <a:t> </a:t>
            </a:r>
            <a:r>
              <a:rPr lang="en-US" u="sng" dirty="0">
                <a:solidFill>
                  <a:srgbClr val="FF0000"/>
                </a:solidFill>
              </a:rPr>
              <a:t>Thesis</a:t>
            </a:r>
            <a:r>
              <a:rPr lang="en-US" dirty="0"/>
              <a:t>,</a:t>
            </a:r>
            <a:r>
              <a:rPr lang="en-US" u="sng" dirty="0"/>
              <a:t> </a:t>
            </a:r>
            <a:r>
              <a:rPr lang="en-US" u="sng" dirty="0">
                <a:solidFill>
                  <a:srgbClr val="FF0000"/>
                </a:solidFill>
              </a:rPr>
              <a:t>Topic Sentences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2400" u="sng" dirty="0">
                <a:solidFill>
                  <a:srgbClr val="660066"/>
                </a:solidFill>
              </a:rPr>
              <a:t>TITLE</a:t>
            </a:r>
            <a:r>
              <a:rPr lang="en-US" sz="2400" dirty="0">
                <a:solidFill>
                  <a:srgbClr val="660066"/>
                </a:solidFill>
              </a:rPr>
              <a:t>: </a:t>
            </a:r>
            <a:r>
              <a:rPr lang="en-US" sz="2400" dirty="0"/>
              <a:t> </a:t>
            </a:r>
            <a:r>
              <a:rPr lang="en-US" dirty="0"/>
              <a:t>Against </a:t>
            </a:r>
            <a:r>
              <a:rPr lang="en-US" i="1" dirty="0"/>
              <a:t>Enemy</a:t>
            </a:r>
            <a:endParaRPr lang="en-US" dirty="0"/>
          </a:p>
          <a:p>
            <a:pPr lvl="1"/>
            <a:r>
              <a:rPr lang="en-US" sz="2400" u="sng" dirty="0">
                <a:solidFill>
                  <a:srgbClr val="660066"/>
                </a:solidFill>
              </a:rPr>
              <a:t>THESIS</a:t>
            </a:r>
            <a:r>
              <a:rPr lang="en-US" sz="2400" dirty="0">
                <a:solidFill>
                  <a:srgbClr val="660066"/>
                </a:solidFill>
              </a:rPr>
              <a:t>:</a:t>
            </a:r>
            <a:r>
              <a:rPr lang="en-US" sz="2400" dirty="0"/>
              <a:t>  </a:t>
            </a:r>
            <a:r>
              <a:rPr lang="en-US" dirty="0">
                <a:solidFill>
                  <a:srgbClr val="00B050"/>
                </a:solidFill>
              </a:rPr>
              <a:t>Despite some minor strengths, such as visual motifs and setting, </a:t>
            </a:r>
            <a:r>
              <a:rPr lang="en-US" i="1" dirty="0"/>
              <a:t>Enemy</a:t>
            </a:r>
            <a:r>
              <a:rPr lang="en-US" dirty="0"/>
              <a:t> is a poor movie that should be avoided because of its boring pace, graduate-school affectations, and, above all, ending.</a:t>
            </a:r>
          </a:p>
          <a:p>
            <a:pPr lvl="1"/>
            <a:r>
              <a:rPr lang="en-US" sz="2400" u="sng" dirty="0">
                <a:solidFill>
                  <a:srgbClr val="660066"/>
                </a:solidFill>
              </a:rPr>
              <a:t>TOPIC SENTENCE</a:t>
            </a:r>
            <a:r>
              <a:rPr lang="en-US" sz="2400" dirty="0">
                <a:solidFill>
                  <a:srgbClr val="660066"/>
                </a:solidFill>
              </a:rPr>
              <a:t>:</a:t>
            </a:r>
            <a:r>
              <a:rPr lang="en-US" sz="2400" dirty="0"/>
              <a:t>  </a:t>
            </a:r>
            <a:r>
              <a:rPr lang="en-US" dirty="0">
                <a:solidFill>
                  <a:srgbClr val="00B050"/>
                </a:solidFill>
              </a:rPr>
              <a:t>Despite these minor strengths, </a:t>
            </a:r>
            <a:r>
              <a:rPr lang="en-US" i="1" dirty="0">
                <a:solidFill>
                  <a:srgbClr val="00B050"/>
                </a:solidFill>
              </a:rPr>
              <a:t>Enemy</a:t>
            </a:r>
            <a:r>
              <a:rPr lang="en-US" dirty="0">
                <a:solidFill>
                  <a:srgbClr val="00B050"/>
                </a:solidFill>
              </a:rPr>
              <a:t> is a lame movie, </a:t>
            </a:r>
            <a:r>
              <a:rPr lang="en-US" dirty="0"/>
              <a:t>and one of its more fatal flaws is its incredibly slow pace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data:image/jpeg;base64,/9j/4AAQSkZJRgABAQAAAQABAAD/2wCEAAkGBxMTEBQTExMWFhQWFxgVFxUWGBkUFBUVFRUXFxwYGhYbHCosGhsmHBQUIzEiJSkrLi4vFx8zODQsNygtLisBCgoKDg0NFhAPFywcFxwsKywsLCwsLCssLCwrKzcsKywsLiwsLCsyLCsrKysrKysrLCw3KysrKysrKysrKysrK//AABEIAGcBXAMBIgACEQEDEQH/xAAbAAEAAwEBAQEAAAAAAAAAAAAAAwQFBgIBB//EADwQAAIBAgMGAwUGBAYDAAAAAAABAgMRBBIhBTFBUWFxEyKRBjJygaEjQlKCscEVYpKiFBYzQ8LR4fDx/8QAFQEBAQAAAAAAAAAAAAAAAAAAAAH/xAAYEQEBAQEBAAAAAAAAAAAAAAAAESEBMf/aAAwDAQACEQMRAD8A/cQAAAAAAAAAAAAAAAAAAAAAAAAAAAAAAAAAAAAAAAAAAAAAAAAAAAAAAAAAAAAAAAAAAAAAAAAAAAAAHxuxTxe1KVNXnNIC6DmK/tdTknGhGU5vdaLlb0NHBbQrSpxvQnnt5nLLTV/Vko1gUFLEPW1KPRuTfqizQr5rq1pLRrl/4KJgAAAAAAAAAAAAAAAAAAAAAAAAAAAAAAAAfJSSV3uRkrFYiqs1GMIU/uyqXcprmorcu4GuDMlPFq3loz7SlD9UyjiPaXw6nh1KLUrXtCUZO3O2mhKOhBjU/aWi/wAa/I3+hajtig/9xL4rx/UUXwRU8RCWsZRfZpkpQAK+LqO8Yx0cnv5Jat9wJp1Et7S7uxQxG2qMfvZvh1+pKsBTXmy5pJb5eZ/Uh2XQhKEarWaU1dtrW/K3Agge2pSX2VGU+vAjnHG1I6ZKV+erSNwr1sfSh71SKfJyV/QQZH+XZTS8avOW7SPlWnXeWKHs1hY2+yUmuM/O/qe6u3aa91SlwvbLH+qVihU2/VlfwqafK16j66RVvqMG1KUaaUYQV3ujFJbuL5LqeZVqq/2k10nr9Uc7KONqze6EmuLyeV9Fd6P9izHBYqjh5XrrypvSLnLr5pO/UUak9rwi7TUoPk1f9LkOzcbGrXqzjJZLRguGaSu21zWqXqeKXs7RaWdzqcbylo+tla5PU2HRask4/C2rdho0wYb2LVivs8RJcsyul6EUZ46mneEKnaVn21FHQg5z/Mzgvt6FSnbRvK3G/dFvBe02GqbqiT5PeKNgFbB46FXNkbeV2d016XWqPmO2jSopOpUjG+671fZcSi0DKe36P3VUl8NKo/8AiV6/tPCLt4Va/wAFuF9bvQlG6DmqvtdBOyp/1ThDf0D9pJv3YQ/vn9YxFHSg5+O1q8t1OXDVUp/8rH2WIxEtMlVLpGnHf3kKN8+XMF0MRpaEpJ2v4lbLa3JQjvJ8DhqUpSjOlaa1cZvxLp8Yye9AXMZtOlSspzSb3RXmlLtFasjwe2KNSThGfnW+Ek4TX5ZWZRwGAiozqwWSpnnuVo2i7ZHFcPKjRrYaliKcXKN01eL3SjfjGW9PsBdBz+IxVXCJZ5eNSbsnoq0bJvd9/RcLPQ1tn7Qp1oKdOalF8uHRrgxRaABQAAAAAQ4unmpyit7TXqj5hKsZRVraaNcmuDJytXwFOcs0orNzWj9UBYI6uGhL3oxl3SZQxOzLQk6dSqpJOyU769pGXTpbSUU1Ug3ynBX+dnvINqrsihLfTj3Ss/VET2HS4Z12k/3M6li9oRXno0pacG4u/wBSSntyur58LJNfhldfVEvBPLYK4VJfNRl+x5eyqqek4NdpQf8Aazzh/aWEr5qVSNuauvoWaG3qMvvNd4tC8Fd4StBrLFyXG1aV/kpI++E5JVI1KrcG7wds0eatb/6Xo7Uotf6kf0POz43qVKivlnltdWvlvd/VehRHSx2Wzc1ODds2kXB8pL/2xXquOaSozqJvV+HHNC/O7Vk/mXNrUk46KOeVoxbSvvL0UBifw+rNZZari6snJv8AJGyXzLGG2LCK3/0JQX0NQCCpDZtJfcTfN+Z/UtRiluVux9BRXxWGzWaeWcfdktbX4W4roQylXStkhPs3G67O5eAGDkq07ZPEjDd4eRVYr4WndI+rbU09Ywa5XdKXpUX7m6fJRT3ogzVtumvfUofFFtequXKGLpz1hOMvhaZHU2bSeuWz5x8r+hmYn2cjLVTv8cVL+5WYG60UMVsTD1PfowfXKk/VGP8AwzGU5fZ1E1ppndml/LK9vkzzR21ioVYqtTap/ek4PRc1KDa062A1KGxVSTVCpOmm75dJw9Jf9lTZlCol48oRqTnrJ7qkUt0Yp6WXLQ18LtClU/06kJNb1GSbXdcCvic9GLlBw8PWTU245X0fLoBfpTUkmtzK1bZdGc88qUJTtbM4pu3K5RwEsTKClFU4qTckp5syUnfdwKVXFY91ZU4eF5fvZJ21XN6P5MDoqeHhH3YpdkkSHLw2ftCT82IUVp7sV+5N/Aa7d5Yuo9d2i/RAdC5IjniILfJL5oxF7LxbvKrUfS7/AOy1H2doXu02+rGi1U2rRjvqR06lWnXjUqxqp5YU1KOZu2Zytp9Cx/B6P4fqyaOApLdTj6K/qNGVXVqkp4aak5rz0veg3a2bMvcf62LeyNoU2lS1hUilenPyz7r8S6q6NKMUtysYvtBsedeUHGaSjfTVSUuEozW5718wNPGYOnVjlqRUle6vwa4p8H1Odx3s/Upy8TDylfjZpT6dJ9nr1IaW2sThp+HiISqw4TS+0t2Wk/lr0OnwGOp1oKdOSlF8t6fJrgx6MfAe0LWlZJWdnON0ov8Ani9YPvob8Jpq6d10KuN2dCpq/LNKynHSSXK/FdGY3+Hq4Z3VsnNJunb+aC9z4lp2A6UGbhtsQk0p+Rv3W3eE/hnuf6mkUAAAAAAAAAAB5cFyRHPCwe+EfREwAoS2PRbvkX1Pf+AXCdRdFLT6lwAV6OFUXfWT5yd38uRYAAAAAAAAAAAAAAAAAAq4nZ1Kp79ODfNpX9SvR2HQi08l2ndZnKaT6JvQ0gAAAAAAAAAAAAAAeKtJSTjJJp8HqjnMd7OSjPxcPOUZcVfV9L/e7P1OmAHO4P2icZ+HiI5WvvpNL80d8e+q6nQQmmrpprmtUQ4vBwqK0lfk9zXZ8DFeza2Hk5UZOUN7hx9OPysyaL9fY8HfIlFS1lBq9KT5uPB9VYz8I69OWSKtJa+FUlmjOK40qm/S6upbrouYDbtOekvJLc091+V3ufR2ZJiqqnVpKDUnGTlJp3UY5Wte91p0Amwm0YzeWScKm/JPR91+JdUXSrtDCKpBp71rGXGMuDT4DZldzowm97ir99zAtAAoAAAAAAAAAAAAAAAAAAAAAAAAAAAAAAAAAAAAAAAAAAAAAAAAAAChj9k0qrvJWl+OOkvnz+ZUpTrYfyypqrT/AB0o2n+amt/ePobQAyMTjZ1YOFCM1KWjnOEoRgnvfmSu+iNLCUFThGEd0UkvkSggAAoAAAAAAAAAAAAAAAAAAAAAAAAAAAAAAAAAAAAAAAAAAAAAAAAAAAAAAA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59589" y="1903668"/>
            <a:ext cx="2471543" cy="731520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6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MOVIE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FRP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5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cap="all" dirty="0"/>
              <a:t>movie</a:t>
            </a:r>
            <a:r>
              <a:rPr lang="en-US" dirty="0"/>
              <a:t>:</a:t>
            </a:r>
          </a:p>
          <a:p>
            <a:pPr lvl="1"/>
            <a:r>
              <a:rPr lang="en-US" sz="2400" u="sng" cap="all" dirty="0" smtClean="0"/>
              <a:t>major </a:t>
            </a:r>
            <a:r>
              <a:rPr lang="en-US" sz="2400" u="sng" cap="all" dirty="0"/>
              <a:t>criterion</a:t>
            </a:r>
            <a:r>
              <a:rPr lang="en-US" sz="2400" dirty="0"/>
              <a:t>:  </a:t>
            </a:r>
            <a:endParaRPr lang="en-US" sz="2400" dirty="0" smtClean="0"/>
          </a:p>
          <a:p>
            <a:pPr lvl="2"/>
            <a:r>
              <a:rPr lang="en-US" dirty="0" smtClean="0"/>
              <a:t>choose a movie </a:t>
            </a:r>
            <a:r>
              <a:rPr lang="en-US" dirty="0"/>
              <a:t>that will have plenty of </a:t>
            </a:r>
            <a:r>
              <a:rPr lang="en-US" dirty="0" smtClean="0"/>
              <a:t>credible sources</a:t>
            </a:r>
            <a:endParaRPr lang="en-US" dirty="0"/>
          </a:p>
          <a:p>
            <a:pPr lvl="2"/>
            <a:r>
              <a:rPr lang="en-US" dirty="0"/>
              <a:t>do </a:t>
            </a:r>
            <a:r>
              <a:rPr lang="en-US" u="sng" dirty="0">
                <a:solidFill>
                  <a:srgbClr val="FF0000"/>
                </a:solidFill>
              </a:rPr>
              <a:t>NOT</a:t>
            </a:r>
            <a:r>
              <a:rPr lang="en-US" dirty="0"/>
              <a:t> choose one that nobody has heard of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no available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dirty="0" smtClean="0"/>
              <a:t>*age </a:t>
            </a:r>
            <a:r>
              <a:rPr lang="en-US" dirty="0"/>
              <a:t>of the film </a:t>
            </a:r>
            <a:r>
              <a:rPr lang="en-US" dirty="0" smtClean="0"/>
              <a:t>does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matter – as long as there is enough research</a:t>
            </a:r>
          </a:p>
          <a:p>
            <a:pPr lvl="1"/>
            <a:r>
              <a:rPr lang="en-US" u="sng" cap="all" dirty="0"/>
              <a:t>other criterion</a:t>
            </a:r>
            <a:r>
              <a:rPr lang="en-US" dirty="0"/>
              <a:t>:  </a:t>
            </a:r>
            <a:endParaRPr lang="en-US" dirty="0" smtClean="0"/>
          </a:p>
          <a:p>
            <a:pPr lvl="2"/>
            <a:r>
              <a:rPr lang="en-US" dirty="0" smtClean="0"/>
              <a:t>no </a:t>
            </a:r>
            <a:r>
              <a:rPr lang="en-US" dirty="0"/>
              <a:t>porn</a:t>
            </a:r>
          </a:p>
        </p:txBody>
      </p:sp>
    </p:spTree>
    <p:extLst>
      <p:ext uri="{BB962C8B-B14F-4D97-AF65-F5344CB8AC3E}">
        <p14:creationId xmlns:p14="http://schemas.microsoft.com/office/powerpoint/2010/main" val="36161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MOVIE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cap="all" dirty="0"/>
              <a:t>movie</a:t>
            </a:r>
            <a:r>
              <a:rPr lang="en-US" dirty="0"/>
              <a:t>:</a:t>
            </a:r>
          </a:p>
          <a:p>
            <a:pPr lvl="1"/>
            <a:r>
              <a:rPr lang="en-US" sz="2400" dirty="0" smtClean="0"/>
              <a:t>Many </a:t>
            </a:r>
            <a:r>
              <a:rPr lang="en-US" sz="2400" dirty="0"/>
              <a:t>are doing </a:t>
            </a:r>
            <a:r>
              <a:rPr lang="en-US" sz="2400" dirty="0">
                <a:solidFill>
                  <a:srgbClr val="C00000"/>
                </a:solidFill>
              </a:rPr>
              <a:t>their favorite movie 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2"/>
            <a:r>
              <a:rPr lang="en-US" dirty="0" smtClean="0"/>
              <a:t>(</a:t>
            </a:r>
            <a:r>
              <a:rPr lang="en-US" dirty="0"/>
              <a:t>doesn't hurt to watch it again, own the DVD,...) </a:t>
            </a:r>
            <a:endParaRPr lang="en-US" dirty="0" smtClean="0"/>
          </a:p>
          <a:p>
            <a:pPr lvl="1"/>
            <a:r>
              <a:rPr lang="en-US" sz="2400" u="sng" dirty="0" smtClean="0"/>
              <a:t>BUT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doesn't have to be; </a:t>
            </a:r>
            <a:r>
              <a:rPr lang="en-US" sz="2400" dirty="0" smtClean="0"/>
              <a:t>it could </a:t>
            </a:r>
            <a:r>
              <a:rPr lang="en-US" sz="2400" dirty="0"/>
              <a:t>be one you just saw:  </a:t>
            </a:r>
            <a:endParaRPr lang="en-US" sz="2400" dirty="0" smtClean="0"/>
          </a:p>
          <a:p>
            <a:pPr lvl="2"/>
            <a:r>
              <a:rPr lang="en-US" dirty="0" smtClean="0"/>
              <a:t>in </a:t>
            </a:r>
            <a:r>
              <a:rPr lang="en-US" dirty="0">
                <a:solidFill>
                  <a:srgbClr val="00B050"/>
                </a:solidFill>
              </a:rPr>
              <a:t>theaters</a:t>
            </a:r>
            <a:r>
              <a:rPr lang="en-US" dirty="0"/>
              <a:t>, on </a:t>
            </a:r>
            <a:r>
              <a:rPr lang="en-US" dirty="0">
                <a:solidFill>
                  <a:srgbClr val="00B050"/>
                </a:solidFill>
              </a:rPr>
              <a:t>HBO</a:t>
            </a:r>
            <a:r>
              <a:rPr lang="en-US" dirty="0"/>
              <a:t> (e.g.), rented from </a:t>
            </a:r>
            <a:r>
              <a:rPr lang="en-US" dirty="0">
                <a:solidFill>
                  <a:srgbClr val="00B050"/>
                </a:solidFill>
              </a:rPr>
              <a:t>Red Box</a:t>
            </a:r>
            <a:r>
              <a:rPr lang="en-US" dirty="0" smtClean="0"/>
              <a:t>...</a:t>
            </a:r>
          </a:p>
          <a:p>
            <a:pPr lvl="2"/>
            <a:r>
              <a:rPr lang="en-US" u="sng" dirty="0" smtClean="0"/>
              <a:t>For ex</a:t>
            </a:r>
            <a:r>
              <a:rPr lang="en-US" dirty="0" smtClean="0"/>
              <a:t>:  I </a:t>
            </a:r>
            <a:r>
              <a:rPr lang="en-US" dirty="0"/>
              <a:t>recently saw </a:t>
            </a:r>
            <a:r>
              <a:rPr lang="en-US" i="1" dirty="0"/>
              <a:t>Enemy </a:t>
            </a:r>
            <a:r>
              <a:rPr lang="en-US" dirty="0"/>
              <a:t>w/Jake </a:t>
            </a:r>
            <a:r>
              <a:rPr lang="en-US" dirty="0" err="1"/>
              <a:t>Gyllenhaal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/>
              <a:t>it was worth </a:t>
            </a:r>
            <a:r>
              <a:rPr lang="en-US" dirty="0" smtClean="0"/>
              <a:t>about $.59 of the </a:t>
            </a:r>
            <a:r>
              <a:rPr lang="en-US" dirty="0"/>
              <a:t>$1 I spent at Red </a:t>
            </a:r>
            <a:r>
              <a:rPr lang="en-US" dirty="0" smtClean="0"/>
              <a:t>Box</a:t>
            </a:r>
          </a:p>
          <a:p>
            <a:pPr lvl="3"/>
            <a:r>
              <a:rPr lang="en-US" dirty="0" smtClean="0"/>
              <a:t>I'd </a:t>
            </a:r>
            <a:r>
              <a:rPr lang="en-US" dirty="0"/>
              <a:t>definitely pan it: </a:t>
            </a:r>
            <a:endParaRPr lang="en-US" dirty="0" smtClean="0"/>
          </a:p>
          <a:p>
            <a:pPr lvl="3"/>
            <a:r>
              <a:rPr lang="en-US" dirty="0" smtClean="0"/>
              <a:t>2 </a:t>
            </a:r>
            <a:r>
              <a:rPr lang="en-US" dirty="0"/>
              <a:t>strengths &amp; 3 weaknesses (including that messed up ending</a:t>
            </a:r>
            <a:r>
              <a:rPr lang="en-US" dirty="0" smtClean="0"/>
              <a:t>!)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SOURCES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FRP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</a:t>
            </a:r>
            <a:r>
              <a:rPr lang="en-US" i="1" dirty="0"/>
              <a:t>credible, reliable, quality</a:t>
            </a:r>
            <a:r>
              <a:rPr lang="en-US" dirty="0"/>
              <a:t> </a:t>
            </a:r>
            <a:r>
              <a:rPr lang="en-US" dirty="0" smtClean="0"/>
              <a:t>resources</a:t>
            </a:r>
            <a:endParaRPr lang="en-US" sz="1400" dirty="0"/>
          </a:p>
          <a:p>
            <a:pPr lvl="1"/>
            <a:r>
              <a:rPr lang="en-US" dirty="0"/>
              <a:t>the late Roger Ebert’s site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i="1" dirty="0"/>
              <a:t>Wikipedia</a:t>
            </a:r>
            <a:r>
              <a:rPr lang="en-US" dirty="0"/>
              <a:t>, blogs</a:t>
            </a:r>
          </a:p>
          <a:p>
            <a:r>
              <a:rPr lang="en-US" u="sng" dirty="0" smtClean="0"/>
              <a:t>Some “Big Names” in Movie Reviews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865179"/>
              </p:ext>
            </p:extLst>
          </p:nvPr>
        </p:nvGraphicFramePr>
        <p:xfrm>
          <a:off x="914400" y="3962400"/>
          <a:ext cx="7315200" cy="2240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 smtClean="0">
                          <a:solidFill>
                            <a:srgbClr val="0000FF"/>
                          </a:solidFill>
                        </a:rPr>
                        <a:t>Roger Ebert, IMDB.com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 smtClean="0">
                          <a:solidFill>
                            <a:srgbClr val="0000FF"/>
                          </a:solidFill>
                        </a:rPr>
                        <a:t>Rotten Tomatoes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 smtClean="0">
                          <a:solidFill>
                            <a:srgbClr val="0000FF"/>
                          </a:solidFill>
                        </a:rPr>
                        <a:t>studio</a:t>
                      </a:r>
                      <a:r>
                        <a:rPr lang="en-US" sz="1600" i="0" dirty="0" smtClean="0">
                          <a:solidFill>
                            <a:srgbClr val="0000FF"/>
                          </a:solidFill>
                        </a:rPr>
                        <a:t> that produced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 smtClean="0">
                          <a:solidFill>
                            <a:srgbClr val="0000FF"/>
                          </a:solidFill>
                        </a:rPr>
                        <a:t>Time, Newsweek, Rolling Stone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rgbClr val="0000FF"/>
                          </a:solidFill>
                        </a:rPr>
                        <a:t>other sources will depend on the movie </a:t>
                      </a:r>
                    </a:p>
                    <a:p>
                      <a:pPr marL="7429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i="1" dirty="0" smtClean="0">
                          <a:solidFill>
                            <a:srgbClr val="0000FF"/>
                          </a:solidFill>
                        </a:rPr>
                        <a:t>for ex:  your movie is religious in some way, then a source or two might come from that sphere)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New York Times, LA Times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TCM </a:t>
                      </a:r>
                      <a:r>
                        <a:rPr lang="en-US" sz="1600" i="0" dirty="0" smtClean="0">
                          <a:solidFill>
                            <a:srgbClr val="FF0000"/>
                          </a:solidFill>
                        </a:rPr>
                        <a:t>(for older movies)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0" dirty="0" smtClean="0">
                          <a:solidFill>
                            <a:srgbClr val="FF0000"/>
                          </a:solidFill>
                        </a:rPr>
                        <a:t>its own </a:t>
                      </a: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Web site </a:t>
                      </a:r>
                      <a:r>
                        <a:rPr lang="en-US" sz="1600" i="0" dirty="0" smtClean="0">
                          <a:solidFill>
                            <a:srgbClr val="FF0000"/>
                          </a:solidFill>
                        </a:rPr>
                        <a:t>(or </a:t>
                      </a: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Facebook </a:t>
                      </a:r>
                      <a:r>
                        <a:rPr lang="en-US" sz="1600" i="0" dirty="0" smtClean="0">
                          <a:solidFill>
                            <a:srgbClr val="FF0000"/>
                          </a:solidFill>
                        </a:rPr>
                        <a:t>page)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Movie </a:t>
                      </a:r>
                      <a:r>
                        <a:rPr lang="en-US" sz="1600" i="1" dirty="0" err="1" smtClean="0">
                          <a:solidFill>
                            <a:srgbClr val="FF0000"/>
                          </a:solidFill>
                        </a:rPr>
                        <a:t>Fone</a:t>
                      </a: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DVD extras </a:t>
                      </a:r>
                      <a:r>
                        <a:rPr lang="en-US" sz="1600" i="0" dirty="0" smtClean="0">
                          <a:solidFill>
                            <a:srgbClr val="FF0000"/>
                          </a:solidFill>
                        </a:rPr>
                        <a:t>can be a source too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DVD jacket </a:t>
                      </a:r>
                      <a:r>
                        <a:rPr lang="en-US" sz="1600" i="0" dirty="0" smtClean="0">
                          <a:solidFill>
                            <a:srgbClr val="FF0000"/>
                          </a:solidFill>
                        </a:rPr>
                        <a:t>can help with a concise synopsis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0" dirty="0" smtClean="0">
                          <a:solidFill>
                            <a:srgbClr val="FF0000"/>
                          </a:solidFill>
                        </a:rPr>
                        <a:t>genre </a:t>
                      </a:r>
                      <a:r>
                        <a:rPr lang="en-US" sz="1600" i="0" dirty="0" err="1" smtClean="0">
                          <a:solidFill>
                            <a:srgbClr val="FF0000"/>
                          </a:solidFill>
                        </a:rPr>
                        <a:t>mags</a:t>
                      </a:r>
                      <a:r>
                        <a:rPr lang="en-US" sz="1600" i="0" dirty="0" smtClean="0">
                          <a:solidFill>
                            <a:srgbClr val="FF0000"/>
                          </a:solidFill>
                        </a:rPr>
                        <a:t>:  </a:t>
                      </a:r>
                      <a:r>
                        <a:rPr lang="en-US" sz="1600" i="1" dirty="0" err="1" smtClean="0">
                          <a:solidFill>
                            <a:srgbClr val="FF0000"/>
                          </a:solidFill>
                        </a:rPr>
                        <a:t>Fangoria</a:t>
                      </a:r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, SFX</a:t>
                      </a:r>
                      <a:endParaRPr lang="en-US" sz="16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7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STRUCTURE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FRP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u="sng" cap="all" dirty="0" smtClean="0">
                <a:solidFill>
                  <a:srgbClr val="660066"/>
                </a:solidFill>
              </a:rPr>
              <a:t>pro</a:t>
            </a:r>
            <a:r>
              <a:rPr lang="en-US" sz="2600" u="sng" dirty="0" smtClean="0">
                <a:solidFill>
                  <a:srgbClr val="660066"/>
                </a:solidFill>
              </a:rPr>
              <a:t> </a:t>
            </a:r>
            <a:r>
              <a:rPr lang="en-US" sz="2600" u="sng" dirty="0">
                <a:solidFill>
                  <a:srgbClr val="660066"/>
                </a:solidFill>
              </a:rPr>
              <a:t>= </a:t>
            </a:r>
            <a:r>
              <a:rPr lang="en-US" sz="2600" u="sng" dirty="0" smtClean="0">
                <a:solidFill>
                  <a:srgbClr val="660066"/>
                </a:solidFill>
              </a:rPr>
              <a:t>(“</a:t>
            </a:r>
            <a:r>
              <a:rPr lang="en-US" sz="2600" u="sng" dirty="0">
                <a:solidFill>
                  <a:srgbClr val="660066"/>
                </a:solidFill>
              </a:rPr>
              <a:t>f</a:t>
            </a:r>
            <a:r>
              <a:rPr lang="en-US" sz="2600" u="sng" dirty="0" smtClean="0">
                <a:solidFill>
                  <a:srgbClr val="660066"/>
                </a:solidFill>
              </a:rPr>
              <a:t>or” – loved </a:t>
            </a:r>
            <a:r>
              <a:rPr lang="en-US" sz="2600" u="sng" dirty="0">
                <a:solidFill>
                  <a:srgbClr val="660066"/>
                </a:solidFill>
              </a:rPr>
              <a:t>it</a:t>
            </a:r>
            <a:r>
              <a:rPr lang="en-US" sz="2600" u="sng" dirty="0" smtClean="0">
                <a:solidFill>
                  <a:srgbClr val="660066"/>
                </a:solidFill>
              </a:rPr>
              <a:t>!)</a:t>
            </a:r>
          </a:p>
          <a:p>
            <a:pPr lvl="1"/>
            <a:r>
              <a:rPr lang="en-US" dirty="0" smtClean="0"/>
              <a:t>Intro </a:t>
            </a:r>
            <a:r>
              <a:rPr lang="en-US" dirty="0" smtClean="0">
                <a:solidFill>
                  <a:schemeClr val="tx1"/>
                </a:solidFill>
              </a:rPr>
              <a:t>(w/Thesis)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weakness 1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weakness 2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strength 1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strength 2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strength 3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conclusion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u="sng" cap="all" dirty="0" smtClean="0">
                <a:solidFill>
                  <a:srgbClr val="660066"/>
                </a:solidFill>
              </a:rPr>
              <a:t>Con </a:t>
            </a:r>
            <a:r>
              <a:rPr lang="en-US" sz="2600" u="sng" dirty="0" smtClean="0">
                <a:solidFill>
                  <a:srgbClr val="660066"/>
                </a:solidFill>
              </a:rPr>
              <a:t>= (“against” – hated it!)</a:t>
            </a:r>
          </a:p>
          <a:p>
            <a:pPr lvl="1"/>
            <a:r>
              <a:rPr lang="en-US" dirty="0" smtClean="0"/>
              <a:t>Intro </a:t>
            </a:r>
            <a:r>
              <a:rPr lang="en-US" dirty="0" smtClean="0">
                <a:solidFill>
                  <a:schemeClr val="tx1"/>
                </a:solidFill>
              </a:rPr>
              <a:t>(w/Thesis)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strength </a:t>
            </a:r>
            <a:r>
              <a:rPr lang="en-US" dirty="0" smtClean="0"/>
              <a:t>1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strength </a:t>
            </a:r>
            <a:r>
              <a:rPr lang="en-US" dirty="0" smtClean="0"/>
              <a:t>2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weakness </a:t>
            </a:r>
            <a:r>
              <a:rPr lang="en-US" dirty="0" smtClean="0"/>
              <a:t>1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weakness </a:t>
            </a:r>
            <a:r>
              <a:rPr lang="en-US" dirty="0" smtClean="0"/>
              <a:t>2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weakness </a:t>
            </a:r>
            <a:r>
              <a:rPr lang="en-US" dirty="0" smtClean="0"/>
              <a:t>3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supported by research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conclusion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I. TITLE: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dirty="0"/>
              <a:t>keep it simple, don’t be cute</a:t>
            </a:r>
          </a:p>
          <a:p>
            <a:pPr lvl="0"/>
            <a:r>
              <a:rPr lang="en-US" dirty="0"/>
              <a:t>identify the topic &amp; main idea</a:t>
            </a:r>
          </a:p>
          <a:p>
            <a:pPr lvl="1"/>
            <a:r>
              <a:rPr lang="en-US" sz="2400" i="1" dirty="0" smtClean="0"/>
              <a:t>Film </a:t>
            </a:r>
            <a:r>
              <a:rPr lang="en-US" sz="2400" i="1" dirty="0"/>
              <a:t>T</a:t>
            </a:r>
            <a:r>
              <a:rPr lang="en-US" sz="2400" i="1" dirty="0" smtClean="0"/>
              <a:t>itle </a:t>
            </a:r>
            <a:r>
              <a:rPr lang="en-US" sz="2400" dirty="0"/>
              <a:t>+ judgment </a:t>
            </a:r>
            <a:endParaRPr lang="en-US" sz="2400" dirty="0" smtClean="0"/>
          </a:p>
          <a:p>
            <a:pPr lvl="1"/>
            <a:r>
              <a:rPr lang="en-US" sz="2400" dirty="0" smtClean="0"/>
              <a:t>Against </a:t>
            </a:r>
            <a:r>
              <a:rPr lang="en-US" sz="2400" i="1" dirty="0" smtClean="0"/>
              <a:t>Enemy</a:t>
            </a:r>
            <a:endParaRPr lang="en-US" sz="2400" i="1" dirty="0"/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BACKGROUND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FRP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6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II. INTRODUCTION: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dirty="0"/>
              <a:t>introduce the topic:</a:t>
            </a:r>
          </a:p>
          <a:p>
            <a:pPr lvl="1"/>
            <a:r>
              <a:rPr lang="en-US" sz="2400" dirty="0"/>
              <a:t>opening generalization</a:t>
            </a:r>
          </a:p>
          <a:p>
            <a:pPr lvl="1"/>
            <a:r>
              <a:rPr lang="en-US" sz="2400" dirty="0" smtClean="0"/>
              <a:t>opening </a:t>
            </a:r>
            <a:r>
              <a:rPr lang="en-US" sz="2400" dirty="0"/>
              <a:t>statistic</a:t>
            </a:r>
          </a:p>
          <a:p>
            <a:pPr lvl="1"/>
            <a:r>
              <a:rPr lang="en-US" sz="2400" dirty="0"/>
              <a:t>opening quote:  </a:t>
            </a:r>
          </a:p>
          <a:p>
            <a:pPr lvl="2"/>
            <a:r>
              <a:rPr lang="en-US" dirty="0"/>
              <a:t>from the movie </a:t>
            </a:r>
          </a:p>
          <a:p>
            <a:pPr lvl="2"/>
            <a:r>
              <a:rPr lang="en-US" dirty="0"/>
              <a:t>from a review </a:t>
            </a:r>
          </a:p>
          <a:p>
            <a:pPr lvl="0"/>
            <a:r>
              <a:rPr lang="en-US" i="1" dirty="0"/>
              <a:t>brief</a:t>
            </a:r>
            <a:r>
              <a:rPr lang="en-US" dirty="0"/>
              <a:t> plot synopsis </a:t>
            </a:r>
          </a:p>
          <a:p>
            <a:pPr lvl="1"/>
            <a:r>
              <a:rPr lang="en-US" sz="2400" dirty="0"/>
              <a:t>director, actors, characters</a:t>
            </a:r>
          </a:p>
          <a:p>
            <a:pPr lvl="0"/>
            <a:r>
              <a:rPr lang="en-US" dirty="0"/>
              <a:t>thesis statement: 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opic </a:t>
            </a:r>
            <a:r>
              <a:rPr lang="en-US" sz="2400" dirty="0">
                <a:solidFill>
                  <a:srgbClr val="FF0000"/>
                </a:solidFill>
              </a:rPr>
              <a:t>+ </a:t>
            </a:r>
            <a:r>
              <a:rPr lang="en-US" sz="2400" dirty="0" smtClean="0">
                <a:solidFill>
                  <a:srgbClr val="FF0000"/>
                </a:solidFill>
              </a:rPr>
              <a:t>Main Idea </a:t>
            </a:r>
            <a:r>
              <a:rPr lang="en-US" sz="2400" dirty="0">
                <a:solidFill>
                  <a:srgbClr val="FF0000"/>
                </a:solidFill>
              </a:rPr>
              <a:t>+ </a:t>
            </a:r>
            <a:r>
              <a:rPr lang="en-US" sz="2400" dirty="0" smtClean="0">
                <a:solidFill>
                  <a:srgbClr val="FF0000"/>
                </a:solidFill>
              </a:rPr>
              <a:t>Support  </a:t>
            </a:r>
            <a:r>
              <a:rPr lang="en-US" sz="1700" dirty="0" smtClean="0">
                <a:solidFill>
                  <a:schemeClr val="tx1"/>
                </a:solidFill>
              </a:rPr>
              <a:t>(3 reasons)</a:t>
            </a:r>
            <a:endParaRPr lang="en-US" sz="1700" dirty="0">
              <a:solidFill>
                <a:schemeClr val="tx1"/>
              </a:solidFill>
            </a:endParaRPr>
          </a:p>
          <a:p>
            <a:pPr lvl="1"/>
            <a:r>
              <a:rPr lang="en-US" sz="2400" i="1" dirty="0"/>
              <a:t>F</a:t>
            </a:r>
            <a:r>
              <a:rPr lang="en-US" sz="2400" i="1" dirty="0" smtClean="0"/>
              <a:t>ilm </a:t>
            </a:r>
            <a:r>
              <a:rPr lang="en-US" sz="2400" i="1" dirty="0"/>
              <a:t>T</a:t>
            </a:r>
            <a:r>
              <a:rPr lang="en-US" sz="2400" i="1" dirty="0" smtClean="0"/>
              <a:t>itle </a:t>
            </a:r>
            <a:r>
              <a:rPr lang="en-US" sz="2400" dirty="0"/>
              <a:t>+ </a:t>
            </a:r>
            <a:r>
              <a:rPr lang="en-US" sz="2400" dirty="0" smtClean="0"/>
              <a:t>Judgment </a:t>
            </a:r>
            <a:r>
              <a:rPr lang="en-US" sz="2400" dirty="0"/>
              <a:t>+ </a:t>
            </a:r>
            <a:r>
              <a:rPr lang="en-US" sz="2400" dirty="0" smtClean="0"/>
              <a:t>because Film </a:t>
            </a:r>
            <a:r>
              <a:rPr lang="en-US" sz="2400" dirty="0"/>
              <a:t>E</a:t>
            </a:r>
            <a:r>
              <a:rPr lang="en-US" sz="2400" dirty="0" smtClean="0"/>
              <a:t>lements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105400" y="2945228"/>
            <a:ext cx="3657600" cy="124577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This is NOT a Plot </a:t>
            </a:r>
            <a:r>
              <a:rPr lang="en-US" altLang="en-US" sz="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ummary</a:t>
            </a:r>
            <a:r>
              <a:rPr kumimoji="0" lang="en-US" altLang="en-US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Limit to a few </a:t>
            </a:r>
            <a:r>
              <a:rPr kumimoji="0" lang="en-US" alt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concise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sentences.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Think of the remote’s “Info” button or the general description</a:t>
            </a:r>
            <a:r>
              <a:rPr kumimoji="0" lang="en-US" alt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on the DVD back cover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Create a brief “summary” of the story, brief background of the major characters.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II. INTRODUCTION: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dirty="0" smtClean="0"/>
              <a:t>Sample Synopsis --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this Denis Villeneuve-directed movie based on a José </a:t>
            </a:r>
            <a:r>
              <a:rPr lang="en-US" dirty="0" err="1" smtClean="0"/>
              <a:t>Saramago</a:t>
            </a:r>
            <a:r>
              <a:rPr lang="en-US" dirty="0" smtClean="0"/>
              <a:t> novel</a:t>
            </a:r>
            <a:r>
              <a:rPr lang="en-US" dirty="0"/>
              <a:t>, </a:t>
            </a:r>
            <a:r>
              <a:rPr lang="en-US" dirty="0" smtClean="0"/>
              <a:t>Adam, a history professor played </a:t>
            </a:r>
            <a:r>
              <a:rPr lang="en-US" dirty="0"/>
              <a:t>by </a:t>
            </a:r>
            <a:r>
              <a:rPr lang="en-US" dirty="0" smtClean="0"/>
              <a:t>Jake </a:t>
            </a:r>
            <a:r>
              <a:rPr lang="en-US" dirty="0" err="1"/>
              <a:t>Gyllenhaal</a:t>
            </a:r>
            <a:r>
              <a:rPr lang="en-US" dirty="0"/>
              <a:t>, </a:t>
            </a:r>
            <a:r>
              <a:rPr lang="en-US" dirty="0" smtClean="0"/>
              <a:t>searches for his look-alike.</a:t>
            </a:r>
            <a:endParaRPr lang="en-US" dirty="0"/>
          </a:p>
          <a:p>
            <a:pPr lvl="0"/>
            <a:r>
              <a:rPr lang="en-US" dirty="0" smtClean="0"/>
              <a:t>Sample Thesis Statement --  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Despite some minor strengths, such as visual motifs and setting, </a:t>
            </a:r>
            <a:r>
              <a:rPr lang="en-US" i="1" dirty="0"/>
              <a:t>Enemy</a:t>
            </a:r>
            <a:r>
              <a:rPr lang="en-US" dirty="0"/>
              <a:t> is a poor movie that should be avoided because of its boring pace, graduate-school affectations, and, above all, ending.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III. BODY: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dirty="0" smtClean="0"/>
              <a:t>follow the basic principle of the                </a:t>
            </a:r>
            <a:r>
              <a:rPr lang="en-US" u="sng" dirty="0" smtClean="0">
                <a:solidFill>
                  <a:srgbClr val="FF0000"/>
                </a:solidFill>
              </a:rPr>
              <a:t>ROGERIAN METHOD</a:t>
            </a:r>
          </a:p>
          <a:p>
            <a:pPr lvl="1"/>
            <a:r>
              <a:rPr lang="en-US" dirty="0" smtClean="0"/>
              <a:t>mention the </a:t>
            </a:r>
            <a:r>
              <a:rPr lang="en-US" i="1" dirty="0" smtClean="0"/>
              <a:t>opposite side</a:t>
            </a:r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1st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/>
              <a:t>For this paper that means –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Weaknesses</a:t>
            </a:r>
            <a:r>
              <a:rPr lang="en-US" alt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if you’re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FOR</a:t>
            </a:r>
            <a:r>
              <a:rPr lang="en-US" alt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movie </a:t>
            </a:r>
            <a:endParaRPr lang="en-US" alt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Strengths</a:t>
            </a:r>
            <a:r>
              <a:rPr lang="en-US" alt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if you’re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AGAINST</a:t>
            </a:r>
            <a:r>
              <a:rPr lang="en-US" alt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movie</a:t>
            </a:r>
          </a:p>
          <a:p>
            <a:pPr lvl="1"/>
            <a:endParaRPr lang="en-US" dirty="0" smtClean="0"/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48400" y="2743200"/>
            <a:ext cx="2667000" cy="109337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ROGERIAN METHOD</a:t>
            </a:r>
            <a:r>
              <a:rPr kumimoji="0" lang="en-US" altLang="en-US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Research Writers should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first mention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OTHER SIDE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 the debate in their paper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Fully, Fairly, Objectively</a:t>
            </a:r>
          </a:p>
        </p:txBody>
      </p:sp>
    </p:spTree>
    <p:extLst>
      <p:ext uri="{BB962C8B-B14F-4D97-AF65-F5344CB8AC3E}">
        <p14:creationId xmlns:p14="http://schemas.microsoft.com/office/powerpoint/2010/main" val="760610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III. BODY: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u="sng" dirty="0"/>
              <a:t>SIDE </a:t>
            </a:r>
            <a:r>
              <a:rPr lang="en-US" u="sng" dirty="0">
                <a:solidFill>
                  <a:srgbClr val="FF0000"/>
                </a:solidFill>
              </a:rPr>
              <a:t>#1</a:t>
            </a:r>
            <a:r>
              <a:rPr lang="en-US" u="sng" dirty="0"/>
              <a:t>:</a:t>
            </a:r>
            <a:r>
              <a:rPr lang="en-US" dirty="0"/>
              <a:t> (</a:t>
            </a:r>
            <a:r>
              <a:rPr lang="en-US" i="1" dirty="0"/>
              <a:t>the opposite side</a:t>
            </a:r>
            <a:r>
              <a:rPr lang="en-US" dirty="0"/>
              <a:t>)</a:t>
            </a:r>
          </a:p>
          <a:p>
            <a:pPr lvl="1"/>
            <a:r>
              <a:rPr lang="en-US" sz="2400" u="sng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dirty="0"/>
              <a:t>points </a:t>
            </a:r>
            <a:r>
              <a:rPr lang="en-US" sz="2400" dirty="0" smtClean="0"/>
              <a:t>(Strengths/Weaknesses)</a:t>
            </a:r>
            <a:endParaRPr lang="en-US" sz="2400" dirty="0"/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i="1" dirty="0">
                <a:solidFill>
                  <a:srgbClr val="00B050"/>
                </a:solidFill>
              </a:rPr>
              <a:t>emphatic order</a:t>
            </a:r>
            <a:endParaRPr lang="en-US" sz="2400" dirty="0">
              <a:solidFill>
                <a:srgbClr val="00B050"/>
              </a:solidFill>
            </a:endParaRPr>
          </a:p>
          <a:p>
            <a:pPr lvl="1"/>
            <a:r>
              <a:rPr lang="en-US" sz="2400" u="sng" dirty="0"/>
              <a:t>1</a:t>
            </a:r>
            <a:r>
              <a:rPr lang="en-US" sz="2400" dirty="0"/>
              <a:t> point per paragraph</a:t>
            </a:r>
          </a:p>
          <a:p>
            <a:pPr lvl="1"/>
            <a:r>
              <a:rPr lang="en-US" sz="2400" u="sng" dirty="0" smtClean="0"/>
              <a:t>PARAGRAPH STRUCTURE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</a:p>
          <a:p>
            <a:pPr lvl="2"/>
            <a:r>
              <a:rPr lang="en-US" dirty="0">
                <a:solidFill>
                  <a:srgbClr val="660066"/>
                </a:solidFill>
              </a:rPr>
              <a:t>Name</a:t>
            </a:r>
          </a:p>
          <a:p>
            <a:pPr lvl="2"/>
            <a:r>
              <a:rPr lang="en-US" dirty="0">
                <a:solidFill>
                  <a:srgbClr val="660066"/>
                </a:solidFill>
              </a:rPr>
              <a:t>Explain</a:t>
            </a:r>
          </a:p>
          <a:p>
            <a:pPr lvl="2"/>
            <a:r>
              <a:rPr lang="en-US" dirty="0">
                <a:solidFill>
                  <a:srgbClr val="660066"/>
                </a:solidFill>
              </a:rPr>
              <a:t>Illustrate </a:t>
            </a:r>
            <a:r>
              <a:rPr lang="en-US" dirty="0">
                <a:solidFill>
                  <a:srgbClr val="FF0000"/>
                </a:solidFill>
              </a:rPr>
              <a:t>w/research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Reiterate </a:t>
            </a:r>
            <a:endParaRPr lang="en-US" dirty="0">
              <a:solidFill>
                <a:srgbClr val="660066"/>
              </a:solidFill>
            </a:endParaRP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48400" y="2945228"/>
            <a:ext cx="2514600" cy="1017171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TRANSITIONS</a:t>
            </a:r>
            <a:r>
              <a:rPr kumimoji="0" lang="en-US" altLang="en-US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from the Thesis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between Points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between Sides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to the Conclusion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72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III. BODY: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u="sng" dirty="0"/>
              <a:t>SIDE </a:t>
            </a:r>
            <a:r>
              <a:rPr lang="en-US" u="sng" dirty="0" smtClean="0">
                <a:solidFill>
                  <a:srgbClr val="FF0000"/>
                </a:solidFill>
              </a:rPr>
              <a:t>#2</a:t>
            </a:r>
            <a:r>
              <a:rPr lang="en-US" u="sng" dirty="0" smtClean="0"/>
              <a:t>:</a:t>
            </a:r>
            <a:r>
              <a:rPr lang="en-US" dirty="0" smtClean="0"/>
              <a:t> (</a:t>
            </a:r>
            <a:r>
              <a:rPr lang="en-US" i="1" dirty="0" smtClean="0"/>
              <a:t>your </a:t>
            </a:r>
            <a:r>
              <a:rPr lang="en-US" i="1" dirty="0"/>
              <a:t>side</a:t>
            </a:r>
            <a:r>
              <a:rPr lang="en-US" dirty="0"/>
              <a:t>)</a:t>
            </a:r>
          </a:p>
          <a:p>
            <a:pPr lvl="1"/>
            <a:r>
              <a:rPr lang="en-US" sz="2400" u="sng" dirty="0" smtClean="0">
                <a:solidFill>
                  <a:srgbClr val="00B050"/>
                </a:solidFill>
              </a:rPr>
              <a:t>3</a:t>
            </a:r>
            <a:r>
              <a:rPr lang="en-US" sz="2400" dirty="0" smtClean="0"/>
              <a:t> </a:t>
            </a:r>
            <a:r>
              <a:rPr lang="en-US" sz="2400" dirty="0"/>
              <a:t>points </a:t>
            </a:r>
            <a:r>
              <a:rPr lang="en-US" sz="2400" dirty="0" smtClean="0"/>
              <a:t>(Strengths/Weaknesses)</a:t>
            </a:r>
            <a:endParaRPr lang="en-US" sz="2400" dirty="0"/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i="1" dirty="0">
                <a:solidFill>
                  <a:srgbClr val="00B050"/>
                </a:solidFill>
              </a:rPr>
              <a:t>emphatic order</a:t>
            </a:r>
            <a:endParaRPr lang="en-US" sz="2400" dirty="0">
              <a:solidFill>
                <a:srgbClr val="00B050"/>
              </a:solidFill>
            </a:endParaRPr>
          </a:p>
          <a:p>
            <a:pPr lvl="1"/>
            <a:r>
              <a:rPr lang="en-US" sz="2400" u="sng" dirty="0"/>
              <a:t>1</a:t>
            </a:r>
            <a:r>
              <a:rPr lang="en-US" sz="2400" dirty="0"/>
              <a:t> point per paragraph</a:t>
            </a:r>
          </a:p>
          <a:p>
            <a:pPr lvl="1"/>
            <a:r>
              <a:rPr lang="en-US" sz="2400" u="sng" dirty="0"/>
              <a:t>PARAGRAPH STRUCTURE </a:t>
            </a:r>
            <a:r>
              <a:rPr lang="en-US" sz="2400" dirty="0" smtClean="0"/>
              <a:t>= </a:t>
            </a:r>
            <a:endParaRPr lang="en-US" sz="2400" dirty="0"/>
          </a:p>
          <a:p>
            <a:pPr lvl="2"/>
            <a:r>
              <a:rPr lang="en-US" dirty="0">
                <a:solidFill>
                  <a:srgbClr val="660066"/>
                </a:solidFill>
              </a:rPr>
              <a:t>Name</a:t>
            </a:r>
          </a:p>
          <a:p>
            <a:pPr lvl="2"/>
            <a:r>
              <a:rPr lang="en-US" dirty="0">
                <a:solidFill>
                  <a:srgbClr val="660066"/>
                </a:solidFill>
              </a:rPr>
              <a:t>Explain</a:t>
            </a:r>
          </a:p>
          <a:p>
            <a:pPr lvl="2"/>
            <a:r>
              <a:rPr lang="en-US" dirty="0">
                <a:solidFill>
                  <a:srgbClr val="660066"/>
                </a:solidFill>
              </a:rPr>
              <a:t>Illustrate </a:t>
            </a:r>
            <a:r>
              <a:rPr lang="en-US" dirty="0">
                <a:solidFill>
                  <a:srgbClr val="FF0000"/>
                </a:solidFill>
              </a:rPr>
              <a:t>w/research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Reiterate </a:t>
            </a:r>
            <a:endParaRPr lang="en-US" dirty="0">
              <a:solidFill>
                <a:srgbClr val="660066"/>
              </a:solidFill>
            </a:endParaRP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48400" y="2945228"/>
            <a:ext cx="2514600" cy="1017171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TRANSITIONS</a:t>
            </a:r>
            <a:r>
              <a:rPr kumimoji="0" lang="en-US" altLang="en-US" sz="1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from the Thesis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between Points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between Sides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to the Conclusion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51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 smtClean="0">
                <a:solidFill>
                  <a:srgbClr val="660066"/>
                </a:solidFill>
              </a:rPr>
              <a:t>IV</a:t>
            </a:r>
            <a:r>
              <a:rPr lang="en-US" u="sng" dirty="0">
                <a:solidFill>
                  <a:srgbClr val="660066"/>
                </a:solidFill>
              </a:rPr>
              <a:t>. CONCLUSION:</a:t>
            </a:r>
            <a:r>
              <a:rPr lang="en-US" dirty="0">
                <a:solidFill>
                  <a:srgbClr val="660066"/>
                </a:solidFill>
              </a:rPr>
              <a:t> </a:t>
            </a:r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/>
              <a:t>restate </a:t>
            </a:r>
            <a:r>
              <a:rPr lang="en-US" dirty="0"/>
              <a:t>thesis</a:t>
            </a:r>
          </a:p>
          <a:p>
            <a:pPr lvl="0"/>
            <a:r>
              <a:rPr lang="en-US" dirty="0"/>
              <a:t>reiterate main points</a:t>
            </a:r>
          </a:p>
          <a:p>
            <a:pPr lvl="0"/>
            <a:r>
              <a:rPr lang="en-US" dirty="0" smtClean="0">
                <a:solidFill>
                  <a:srgbClr val="0000FF"/>
                </a:solidFill>
              </a:rPr>
              <a:t>*make </a:t>
            </a:r>
            <a:r>
              <a:rPr lang="en-US" dirty="0">
                <a:solidFill>
                  <a:srgbClr val="0000FF"/>
                </a:solidFill>
              </a:rPr>
              <a:t>a recommendation based on your evidence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V. WORKS CONSULTED: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5 </a:t>
            </a:r>
            <a:r>
              <a:rPr lang="en-US" dirty="0" smtClean="0"/>
              <a:t>sources in </a:t>
            </a:r>
            <a:r>
              <a:rPr lang="en-US" dirty="0" smtClean="0">
                <a:solidFill>
                  <a:srgbClr val="FF0000"/>
                </a:solidFill>
              </a:rPr>
              <a:t>MLA</a:t>
            </a:r>
            <a:r>
              <a:rPr lang="en-US" dirty="0" smtClean="0"/>
              <a:t> </a:t>
            </a:r>
            <a:r>
              <a:rPr lang="en-US" dirty="0"/>
              <a:t>format</a:t>
            </a:r>
          </a:p>
          <a:p>
            <a:pPr lvl="0"/>
            <a:r>
              <a:rPr lang="en-US" dirty="0"/>
              <a:t>Reverse Indentation</a:t>
            </a:r>
          </a:p>
          <a:p>
            <a:pPr lvl="0"/>
            <a:r>
              <a:rPr lang="en-US" dirty="0"/>
              <a:t>Alphabetical Order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8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LENGTH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FRP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5-8</a:t>
            </a:r>
            <a:r>
              <a:rPr lang="en-US" sz="2600" dirty="0"/>
              <a:t> pages</a:t>
            </a:r>
          </a:p>
          <a:p>
            <a:r>
              <a:rPr lang="en-US" sz="2600" dirty="0" smtClean="0"/>
              <a:t>include a </a:t>
            </a:r>
            <a:r>
              <a:rPr lang="en-US" sz="2600" dirty="0">
                <a:solidFill>
                  <a:srgbClr val="FF0000"/>
                </a:solidFill>
              </a:rPr>
              <a:t>Works Consulted </a:t>
            </a:r>
            <a:r>
              <a:rPr lang="en-US" sz="2600" dirty="0"/>
              <a:t>page </a:t>
            </a:r>
            <a:endParaRPr lang="en-US" sz="2600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not counted above)</a:t>
            </a:r>
          </a:p>
          <a:p>
            <a:r>
              <a:rPr lang="en-US" sz="2600" dirty="0">
                <a:solidFill>
                  <a:srgbClr val="FF0000"/>
                </a:solidFill>
              </a:rPr>
              <a:t>7 </a:t>
            </a:r>
            <a:r>
              <a:rPr lang="en-US" sz="2600" dirty="0"/>
              <a:t>total paragraphs</a:t>
            </a:r>
          </a:p>
          <a:p>
            <a:pPr lvl="1"/>
            <a:r>
              <a:rPr lang="en-US" u="sng" dirty="0"/>
              <a:t>pro</a:t>
            </a:r>
            <a:r>
              <a:rPr lang="en-US" dirty="0"/>
              <a:t>:  strengths must out# the weaknesses</a:t>
            </a:r>
          </a:p>
          <a:p>
            <a:pPr lvl="1"/>
            <a:r>
              <a:rPr lang="en-US" u="sng" dirty="0"/>
              <a:t>con</a:t>
            </a:r>
            <a:r>
              <a:rPr lang="en-US" dirty="0"/>
              <a:t>:  weaknesses must out# the strengths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18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966" y="1794935"/>
            <a:ext cx="6460069" cy="182809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WORKS CONSULTED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FRP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*include </a:t>
            </a:r>
            <a:r>
              <a:rPr lang="en-US" dirty="0">
                <a:solidFill>
                  <a:srgbClr val="FF0000"/>
                </a:solidFill>
              </a:rPr>
              <a:t>a citation for </a:t>
            </a:r>
            <a:r>
              <a:rPr lang="en-US" u="sng" cap="all" dirty="0">
                <a:solidFill>
                  <a:srgbClr val="FF0000"/>
                </a:solidFill>
              </a:rPr>
              <a:t>your movie</a:t>
            </a:r>
          </a:p>
          <a:p>
            <a:pPr lvl="1"/>
            <a:r>
              <a:rPr lang="en-US" dirty="0"/>
              <a:t>see our</a:t>
            </a:r>
            <a:r>
              <a:rPr lang="en-US" i="1" dirty="0">
                <a:hlinkClick r:id="rId2"/>
              </a:rPr>
              <a:t> </a:t>
            </a:r>
            <a:r>
              <a:rPr lang="en-US" i="1" dirty="0" smtClean="0">
                <a:hlinkClick r:id="rId2"/>
              </a:rPr>
              <a:t>MLA-8</a:t>
            </a:r>
            <a:r>
              <a:rPr lang="en-US" i="1" dirty="0" smtClean="0"/>
              <a:t> </a:t>
            </a:r>
            <a:r>
              <a:rPr lang="en-US" dirty="0" smtClean="0"/>
              <a:t>page </a:t>
            </a:r>
            <a:r>
              <a:rPr lang="en-US" dirty="0"/>
              <a:t>for specifics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examples--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660066"/>
              </a:solidFill>
            </a:endParaRPr>
          </a:p>
          <a:p>
            <a:r>
              <a:rPr lang="en-US" u="sng" dirty="0">
                <a:solidFill>
                  <a:srgbClr val="002060"/>
                </a:solidFill>
              </a:rPr>
              <a:t>Movies on DVD/Blu-Ray</a:t>
            </a:r>
            <a:r>
              <a:rPr lang="en-US" u="sng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Casablanca</a:t>
            </a:r>
            <a:r>
              <a:rPr lang="en-US" dirty="0">
                <a:solidFill>
                  <a:srgbClr val="C00000"/>
                </a:solidFill>
              </a:rPr>
              <a:t>. 1943. Directed by Michael </a:t>
            </a:r>
            <a:r>
              <a:rPr lang="en-US" dirty="0" err="1">
                <a:solidFill>
                  <a:srgbClr val="C00000"/>
                </a:solidFill>
              </a:rPr>
              <a:t>Curtiz</a:t>
            </a:r>
            <a:r>
              <a:rPr lang="en-US" dirty="0">
                <a:solidFill>
                  <a:srgbClr val="C00000"/>
                </a:solidFill>
              </a:rPr>
              <a:t>, performances by Humphrey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Bogart</a:t>
            </a:r>
            <a:r>
              <a:rPr lang="en-US" dirty="0">
                <a:solidFill>
                  <a:srgbClr val="C00000"/>
                </a:solidFill>
              </a:rPr>
              <a:t>, Ingrid Bergman, and Paul </a:t>
            </a:r>
            <a:r>
              <a:rPr lang="en-US" dirty="0" err="1">
                <a:solidFill>
                  <a:srgbClr val="C00000"/>
                </a:solidFill>
              </a:rPr>
              <a:t>Henreid</a:t>
            </a:r>
            <a:r>
              <a:rPr lang="en-US" dirty="0">
                <a:solidFill>
                  <a:srgbClr val="C00000"/>
                </a:solidFill>
              </a:rPr>
              <a:t>, Warner Bros., 2012.</a:t>
            </a:r>
          </a:p>
          <a:p>
            <a:endParaRPr lang="en-US" u="sng" dirty="0" smtClean="0">
              <a:solidFill>
                <a:srgbClr val="7030A0"/>
              </a:solidFill>
            </a:endParaRPr>
          </a:p>
          <a:p>
            <a:r>
              <a:rPr lang="en-US" u="sng" dirty="0" smtClean="0">
                <a:solidFill>
                  <a:srgbClr val="002060"/>
                </a:solidFill>
              </a:rPr>
              <a:t>Movies </a:t>
            </a:r>
            <a:r>
              <a:rPr lang="en-US" u="sng" dirty="0">
                <a:solidFill>
                  <a:srgbClr val="002060"/>
                </a:solidFill>
              </a:rPr>
              <a:t>on </a:t>
            </a:r>
            <a:r>
              <a:rPr lang="en-US" u="sng" dirty="0" smtClean="0">
                <a:solidFill>
                  <a:srgbClr val="002060"/>
                </a:solidFill>
              </a:rPr>
              <a:t>Internet </a:t>
            </a:r>
            <a:r>
              <a:rPr lang="en-US" u="sng" dirty="0">
                <a:solidFill>
                  <a:srgbClr val="002060"/>
                </a:solidFill>
              </a:rPr>
              <a:t>Streaming </a:t>
            </a:r>
            <a:r>
              <a:rPr lang="en-US" u="sng" dirty="0" smtClean="0">
                <a:solidFill>
                  <a:srgbClr val="002060"/>
                </a:solidFill>
              </a:rPr>
              <a:t>Service:</a:t>
            </a:r>
            <a:endParaRPr lang="en-US" u="sng" dirty="0">
              <a:solidFill>
                <a:srgbClr val="002060"/>
              </a:solidFill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such as </a:t>
            </a:r>
            <a:r>
              <a:rPr lang="en-US" sz="2400" i="1" dirty="0"/>
              <a:t>Hulu, Amazon Prime, Netflix, Google Play</a:t>
            </a: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Aliens</a:t>
            </a:r>
            <a:r>
              <a:rPr lang="en-US" dirty="0">
                <a:solidFill>
                  <a:srgbClr val="C00000"/>
                </a:solidFill>
              </a:rPr>
              <a:t>. Directed by James Cameron, performances by Sigourney Weaver and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Lance </a:t>
            </a:r>
            <a:r>
              <a:rPr lang="en-US" dirty="0" err="1">
                <a:solidFill>
                  <a:srgbClr val="C00000"/>
                </a:solidFill>
              </a:rPr>
              <a:t>Henriksen</a:t>
            </a:r>
            <a:r>
              <a:rPr lang="en-US" dirty="0">
                <a:solidFill>
                  <a:srgbClr val="C00000"/>
                </a:solidFill>
              </a:rPr>
              <a:t>, Twentieth Century Fox, 18 July 1986. </a:t>
            </a:r>
            <a:r>
              <a:rPr lang="en-US" i="1" dirty="0">
                <a:solidFill>
                  <a:srgbClr val="C00000"/>
                </a:solidFill>
              </a:rPr>
              <a:t>Netflix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	www.netflix.com/jc8488ft%aa86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pPr lvl="1"/>
            <a:endParaRPr lang="en-US" sz="2400" dirty="0">
              <a:solidFill>
                <a:srgbClr val="660066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1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FRP =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RESEARCHED</a:t>
            </a:r>
            <a:r>
              <a:rPr lang="en-US" sz="6000" b="1" u="sng" dirty="0" smtClean="0">
                <a:solidFill>
                  <a:srgbClr val="FF0000"/>
                </a:solidFill>
              </a:rPr>
              <a:t> MOVIE REVIEW</a:t>
            </a:r>
          </a:p>
        </p:txBody>
      </p:sp>
    </p:spTree>
    <p:extLst>
      <p:ext uri="{BB962C8B-B14F-4D97-AF65-F5344CB8AC3E}">
        <p14:creationId xmlns:p14="http://schemas.microsoft.com/office/powerpoint/2010/main" val="10774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u="sng" dirty="0" smtClean="0">
                <a:solidFill>
                  <a:srgbClr val="FF0000"/>
                </a:solidFill>
              </a:rPr>
              <a:t>*</a:t>
            </a:r>
            <a:r>
              <a:rPr lang="en-US" u="sng" dirty="0">
                <a:solidFill>
                  <a:srgbClr val="FF0000"/>
                </a:solidFill>
              </a:rPr>
              <a:t>MLA &amp; </a:t>
            </a:r>
            <a:r>
              <a:rPr lang="en-US" u="sng" cap="all" dirty="0">
                <a:solidFill>
                  <a:srgbClr val="FF0000"/>
                </a:solidFill>
              </a:rPr>
              <a:t>film </a:t>
            </a:r>
            <a:r>
              <a:rPr lang="en-US" u="sng" cap="all" dirty="0" smtClean="0">
                <a:solidFill>
                  <a:srgbClr val="FF0000"/>
                </a:solidFill>
              </a:rPr>
              <a:t>reviews*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these are different from "regular" Web </a:t>
            </a:r>
            <a:r>
              <a:rPr lang="en-US" sz="2400" dirty="0" smtClean="0"/>
              <a:t>articles</a:t>
            </a:r>
            <a:endParaRPr lang="en-US" sz="2400" dirty="0"/>
          </a:p>
          <a:p>
            <a:pPr lvl="1"/>
            <a:r>
              <a:rPr lang="en-US" sz="2400" dirty="0"/>
              <a:t>so they have </a:t>
            </a:r>
            <a:r>
              <a:rPr lang="en-US" sz="2400" dirty="0">
                <a:solidFill>
                  <a:srgbClr val="00B050"/>
                </a:solidFill>
              </a:rPr>
              <a:t>a different set up</a:t>
            </a:r>
          </a:p>
          <a:p>
            <a:pPr lvl="1"/>
            <a:r>
              <a:rPr lang="en-US" sz="2400" dirty="0"/>
              <a:t>see our</a:t>
            </a:r>
            <a:r>
              <a:rPr lang="en-US" sz="2400" i="1" dirty="0">
                <a:solidFill>
                  <a:srgbClr val="00B050"/>
                </a:solidFill>
                <a:hlinkClick r:id="rId2"/>
              </a:rPr>
              <a:t> </a:t>
            </a:r>
            <a:r>
              <a:rPr lang="en-US" sz="2400" i="1" dirty="0" smtClean="0">
                <a:solidFill>
                  <a:srgbClr val="00B050"/>
                </a:solidFill>
                <a:hlinkClick r:id="rId2"/>
              </a:rPr>
              <a:t>MLA-8</a:t>
            </a:r>
            <a:r>
              <a:rPr lang="en-US" sz="2400" i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page </a:t>
            </a:r>
            <a:r>
              <a:rPr lang="en-US" sz="2400" dirty="0"/>
              <a:t>for more specifics</a:t>
            </a:r>
          </a:p>
          <a:p>
            <a:pPr lvl="1"/>
            <a:r>
              <a:rPr lang="en-US" sz="2400" dirty="0"/>
              <a:t>but here's an example:</a:t>
            </a:r>
          </a:p>
          <a:p>
            <a:pPr marL="0" indent="0">
              <a:buNone/>
            </a:pPr>
            <a:endParaRPr lang="en-US" dirty="0" smtClean="0">
              <a:solidFill>
                <a:srgbClr val="660066"/>
              </a:solidFill>
            </a:endParaRPr>
          </a:p>
          <a:p>
            <a:r>
              <a:rPr lang="en-US" i="1" u="sng" dirty="0" smtClean="0">
                <a:solidFill>
                  <a:srgbClr val="002060"/>
                </a:solidFill>
              </a:rPr>
              <a:t>in </a:t>
            </a:r>
            <a:r>
              <a:rPr lang="en-US" i="1" u="sng" dirty="0">
                <a:solidFill>
                  <a:srgbClr val="002060"/>
                </a:solidFill>
              </a:rPr>
              <a:t>print 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Williams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Sherika</a:t>
            </a:r>
            <a:r>
              <a:rPr lang="en-US" dirty="0">
                <a:solidFill>
                  <a:srgbClr val="C00000"/>
                </a:solidFill>
              </a:rPr>
              <a:t>. “Another Racist Movie.” Rev. of </a:t>
            </a:r>
            <a:r>
              <a:rPr lang="en-US" i="1" dirty="0">
                <a:solidFill>
                  <a:srgbClr val="C00000"/>
                </a:solidFill>
              </a:rPr>
              <a:t>White Men Can’t Dance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dir</a:t>
            </a:r>
            <a:r>
              <a:rPr lang="en-US" dirty="0">
                <a:solidFill>
                  <a:srgbClr val="C00000"/>
                </a:solidFill>
              </a:rPr>
              <a:t>. Kim </a:t>
            </a:r>
            <a:r>
              <a:rPr lang="en-US" dirty="0" err="1" smtClean="0">
                <a:solidFill>
                  <a:srgbClr val="C00000"/>
                </a:solidFill>
              </a:rPr>
              <a:t>Dullwit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i="1" dirty="0">
                <a:solidFill>
                  <a:srgbClr val="C00000"/>
                </a:solidFill>
              </a:rPr>
              <a:t>Movies R Us</a:t>
            </a:r>
            <a:r>
              <a:rPr lang="en-US" dirty="0">
                <a:solidFill>
                  <a:srgbClr val="C00000"/>
                </a:solidFill>
              </a:rPr>
              <a:t>, 31 Apr. 2007, pp. 36-39.</a:t>
            </a:r>
          </a:p>
          <a:p>
            <a:r>
              <a:rPr lang="en-US" i="1" u="sng" dirty="0" smtClean="0">
                <a:solidFill>
                  <a:srgbClr val="002060"/>
                </a:solidFill>
              </a:rPr>
              <a:t>online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Lopes</a:t>
            </a:r>
            <a:r>
              <a:rPr lang="en-US" dirty="0">
                <a:solidFill>
                  <a:srgbClr val="C00000"/>
                </a:solidFill>
              </a:rPr>
              <a:t>, Garcia. “The Junk in </a:t>
            </a:r>
            <a:r>
              <a:rPr lang="en-US" i="1" dirty="0">
                <a:solidFill>
                  <a:srgbClr val="C00000"/>
                </a:solidFill>
              </a:rPr>
              <a:t>Junkyard</a:t>
            </a:r>
            <a:r>
              <a:rPr lang="en-US" dirty="0">
                <a:solidFill>
                  <a:srgbClr val="C00000"/>
                </a:solidFill>
              </a:rPr>
              <a:t>.” Rev. of </a:t>
            </a:r>
            <a:r>
              <a:rPr lang="en-US" i="1" dirty="0">
                <a:solidFill>
                  <a:srgbClr val="C00000"/>
                </a:solidFill>
              </a:rPr>
              <a:t>Junkyard Dog</a:t>
            </a:r>
            <a:r>
              <a:rPr lang="en-US" dirty="0">
                <a:solidFill>
                  <a:srgbClr val="C00000"/>
                </a:solidFill>
              </a:rPr>
              <a:t>, dir. Sylvester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Ritter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Online </a:t>
            </a:r>
            <a:r>
              <a:rPr lang="en-US" i="1" dirty="0">
                <a:solidFill>
                  <a:srgbClr val="C00000"/>
                </a:solidFill>
              </a:rPr>
              <a:t>Film Reviews</a:t>
            </a:r>
            <a:r>
              <a:rPr lang="en-US" dirty="0">
                <a:solidFill>
                  <a:srgbClr val="C00000"/>
                </a:solidFill>
              </a:rPr>
              <a:t>, The Critics’ Corner, 23 Jan. 2008. </a:t>
            </a:r>
            <a:r>
              <a:rPr lang="en-US" dirty="0" smtClean="0">
                <a:solidFill>
                  <a:srgbClr val="C00000"/>
                </a:solidFill>
              </a:rPr>
              <a:t>	www.thecriticscorner.com/movies/junkyard_dog.html</a:t>
            </a:r>
            <a:r>
              <a:rPr lang="en-US" dirty="0">
                <a:solidFill>
                  <a:srgbClr val="C00000"/>
                </a:solidFill>
              </a:rPr>
              <a:t>. Accessed 18 </a:t>
            </a:r>
            <a:r>
              <a:rPr lang="en-US" dirty="0" smtClean="0">
                <a:solidFill>
                  <a:srgbClr val="C00000"/>
                </a:solidFill>
              </a:rPr>
              <a:t>	Aug. 2009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pPr lvl="1"/>
            <a:endParaRPr lang="en-US" sz="2400" dirty="0">
              <a:solidFill>
                <a:srgbClr val="660066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50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PUNCTUATION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FRP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i="1" dirty="0">
                <a:solidFill>
                  <a:srgbClr val="FF0000"/>
                </a:solidFill>
              </a:rPr>
              <a:t>I</a:t>
            </a:r>
            <a:r>
              <a:rPr lang="en-US" sz="2600" i="1" dirty="0" smtClean="0">
                <a:solidFill>
                  <a:srgbClr val="FF0000"/>
                </a:solidFill>
              </a:rPr>
              <a:t>talicize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/>
              <a:t>movie titles </a:t>
            </a:r>
            <a:endParaRPr lang="en-US" sz="2600" dirty="0" smtClean="0"/>
          </a:p>
          <a:p>
            <a:pPr lvl="1"/>
            <a:r>
              <a:rPr lang="en-US" u="sng" dirty="0" smtClean="0"/>
              <a:t>wherever</a:t>
            </a:r>
            <a:r>
              <a:rPr lang="en-US" dirty="0" smtClean="0"/>
              <a:t> </a:t>
            </a:r>
            <a:r>
              <a:rPr lang="en-US" dirty="0"/>
              <a:t>they appear in this paper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itle</a:t>
            </a:r>
            <a:r>
              <a:rPr lang="en-US" dirty="0"/>
              <a:t>, </a:t>
            </a:r>
            <a:r>
              <a:rPr lang="en-US" dirty="0" smtClean="0"/>
              <a:t>Essay, </a:t>
            </a:r>
            <a:r>
              <a:rPr lang="en-US" dirty="0"/>
              <a:t>WC page</a:t>
            </a:r>
          </a:p>
          <a:p>
            <a:r>
              <a:rPr lang="en-US" sz="2600" dirty="0" smtClean="0"/>
              <a:t>place </a:t>
            </a:r>
            <a:r>
              <a:rPr lang="en-US" sz="2600" dirty="0" smtClean="0">
                <a:solidFill>
                  <a:srgbClr val="FF0000"/>
                </a:solidFill>
              </a:rPr>
              <a:t>“Quotation Marks” </a:t>
            </a:r>
            <a:r>
              <a:rPr lang="en-US" sz="2600" dirty="0" smtClean="0"/>
              <a:t>around “Article Titles”</a:t>
            </a:r>
          </a:p>
          <a:p>
            <a:pPr lvl="1"/>
            <a:r>
              <a:rPr lang="en-US" u="sng" dirty="0"/>
              <a:t>wherever</a:t>
            </a:r>
            <a:r>
              <a:rPr lang="en-US" dirty="0"/>
              <a:t> they appear in this paper </a:t>
            </a:r>
          </a:p>
          <a:p>
            <a:pPr lvl="2"/>
            <a:r>
              <a:rPr lang="en-US" dirty="0" smtClean="0"/>
              <a:t>Essay, In-Text Citation, </a:t>
            </a:r>
            <a:r>
              <a:rPr lang="en-US" dirty="0"/>
              <a:t>WC page</a:t>
            </a:r>
          </a:p>
          <a:p>
            <a:endParaRPr lang="en-US" sz="2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55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RECAP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FRP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FRP = </a:t>
            </a:r>
            <a:r>
              <a:rPr lang="en-US" sz="2600" dirty="0" smtClean="0">
                <a:solidFill>
                  <a:srgbClr val="0000FF"/>
                </a:solidFill>
              </a:rPr>
              <a:t>Researched Movie Review</a:t>
            </a:r>
          </a:p>
          <a:p>
            <a:r>
              <a:rPr lang="en-US" dirty="0" smtClean="0"/>
              <a:t>Have an </a:t>
            </a:r>
            <a:r>
              <a:rPr lang="en-US" dirty="0" smtClean="0">
                <a:solidFill>
                  <a:srgbClr val="0000FF"/>
                </a:solidFill>
              </a:rPr>
              <a:t>Argument</a:t>
            </a:r>
            <a:r>
              <a:rPr lang="en-US" dirty="0" smtClean="0"/>
              <a:t> re: the movie (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i="1" dirty="0" smtClean="0"/>
              <a:t>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against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Support that argument w/</a:t>
            </a:r>
            <a:r>
              <a:rPr lang="en-US" dirty="0" smtClean="0">
                <a:solidFill>
                  <a:srgbClr val="0000FF"/>
                </a:solidFill>
              </a:rPr>
              <a:t>Research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Cite</a:t>
            </a:r>
            <a:r>
              <a:rPr lang="en-US" dirty="0" smtClean="0"/>
              <a:t> every time you borrow information</a:t>
            </a:r>
          </a:p>
          <a:p>
            <a:r>
              <a:rPr lang="en-US" dirty="0" smtClean="0"/>
              <a:t>Structure =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2400" dirty="0">
              <a:solidFill>
                <a:srgbClr val="660066"/>
              </a:solidFill>
            </a:endParaRP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08776"/>
              </p:ext>
            </p:extLst>
          </p:nvPr>
        </p:nvGraphicFramePr>
        <p:xfrm>
          <a:off x="1066800" y="4419600"/>
          <a:ext cx="701040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u="sng" dirty="0" smtClean="0">
                          <a:solidFill>
                            <a:srgbClr val="0000FF"/>
                          </a:solidFill>
                        </a:rPr>
                        <a:t>“FOR” </a:t>
                      </a:r>
                      <a:r>
                        <a:rPr lang="en-US" sz="1800" b="1" u="sng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  <a:r>
                        <a:rPr lang="en-US" sz="18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weakness 1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weakness 2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1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2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3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conclusion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“AGAINST” structure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rgbClr val="0000FF"/>
                          </a:solidFill>
                        </a:rPr>
                        <a:t>intro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rgbClr val="0000FF"/>
                          </a:solidFill>
                        </a:rPr>
                        <a:t>weakness 1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rgbClr val="0000FF"/>
                          </a:solidFill>
                        </a:rPr>
                        <a:t>weakness 2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rgbClr val="0000FF"/>
                          </a:solidFill>
                        </a:rPr>
                        <a:t>strength 1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rgbClr val="0000FF"/>
                          </a:solidFill>
                        </a:rPr>
                        <a:t>strength 2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rgbClr val="0000FF"/>
                          </a:solidFill>
                        </a:rPr>
                        <a:t>strength 3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supported by research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rgbClr val="0000FF"/>
                          </a:solidFill>
                        </a:rPr>
                        <a:t>conclusion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54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"could have" done </a:t>
            </a:r>
            <a:r>
              <a:rPr lang="en-US" dirty="0" smtClean="0"/>
              <a:t>a </a:t>
            </a:r>
            <a:r>
              <a:rPr lang="en-US" b="1" dirty="0" smtClean="0"/>
              <a:t>Researched </a:t>
            </a:r>
            <a:r>
              <a:rPr lang="en-US" b="1" dirty="0"/>
              <a:t>IOE </a:t>
            </a:r>
            <a:endParaRPr lang="en-US" b="1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a researched “issue” </a:t>
            </a:r>
            <a:r>
              <a:rPr lang="en-US" dirty="0" smtClean="0"/>
              <a:t>paper </a:t>
            </a:r>
          </a:p>
          <a:p>
            <a:pPr lvl="1"/>
            <a:r>
              <a:rPr lang="en-US" dirty="0" smtClean="0"/>
              <a:t>on abortion, gun control, the death penalty,…)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BUT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 think </a:t>
            </a:r>
            <a:r>
              <a:rPr lang="en-US" dirty="0" smtClean="0"/>
              <a:t>a </a:t>
            </a:r>
            <a:r>
              <a:rPr lang="en-US" u="sng" dirty="0" smtClean="0">
                <a:solidFill>
                  <a:srgbClr val="00B050"/>
                </a:solidFill>
              </a:rPr>
              <a:t>RESEARCHED MOVIE REVIEW</a:t>
            </a:r>
            <a:r>
              <a:rPr lang="en-US" u="sng" dirty="0" smtClean="0">
                <a:solidFill>
                  <a:srgbClr val="336600"/>
                </a:solidFill>
              </a:rPr>
              <a:t> </a:t>
            </a:r>
            <a:r>
              <a:rPr lang="en-US" dirty="0" smtClean="0"/>
              <a:t>could </a:t>
            </a:r>
            <a:r>
              <a:rPr lang="en-US" dirty="0"/>
              <a:t>be more enjoyable for everyone to research &amp; write </a:t>
            </a:r>
            <a:endParaRPr lang="en-US" dirty="0" smtClean="0"/>
          </a:p>
          <a:p>
            <a:pPr lvl="1"/>
            <a:r>
              <a:rPr lang="en-US" dirty="0" smtClean="0"/>
              <a:t>dare </a:t>
            </a:r>
            <a:r>
              <a:rPr lang="en-US" dirty="0"/>
              <a:t>I </a:t>
            </a:r>
            <a:r>
              <a:rPr lang="en-US" dirty="0" smtClean="0"/>
              <a:t>say, “Fun</a:t>
            </a:r>
            <a:r>
              <a:rPr lang="en-US" dirty="0"/>
              <a:t>” (yes, I dare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ike </a:t>
            </a:r>
            <a:r>
              <a:rPr lang="en-US" dirty="0"/>
              <a:t>an </a:t>
            </a:r>
            <a:r>
              <a:rPr lang="en-US" dirty="0">
                <a:solidFill>
                  <a:srgbClr val="00B050"/>
                </a:solidFill>
              </a:rPr>
              <a:t>issue </a:t>
            </a:r>
            <a:r>
              <a:rPr lang="en-US" dirty="0" smtClean="0">
                <a:solidFill>
                  <a:srgbClr val="00B050"/>
                </a:solidFill>
              </a:rPr>
              <a:t>paper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an </a:t>
            </a:r>
            <a:r>
              <a:rPr lang="en-US" u="sng" cap="all" dirty="0"/>
              <a:t>overall argument</a:t>
            </a:r>
            <a:r>
              <a:rPr lang="en-US" dirty="0"/>
              <a:t>:  </a:t>
            </a:r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>
                <a:solidFill>
                  <a:srgbClr val="FF0000"/>
                </a:solidFill>
              </a:rPr>
              <a:t>or</a:t>
            </a:r>
            <a:r>
              <a:rPr lang="en-US" dirty="0">
                <a:solidFill>
                  <a:srgbClr val="FF0000"/>
                </a:solidFill>
              </a:rPr>
              <a:t> against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Like </a:t>
            </a:r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research </a:t>
            </a:r>
            <a:r>
              <a:rPr lang="en-US" dirty="0" smtClean="0">
                <a:solidFill>
                  <a:srgbClr val="00B050"/>
                </a:solidFill>
              </a:rPr>
              <a:t>paper</a:t>
            </a:r>
          </a:p>
          <a:p>
            <a:pPr lvl="1"/>
            <a:r>
              <a:rPr lang="en-US" dirty="0" smtClean="0"/>
              <a:t>find </a:t>
            </a:r>
            <a:r>
              <a:rPr lang="en-US" u="sng" dirty="0"/>
              <a:t>quality </a:t>
            </a:r>
            <a:r>
              <a:rPr lang="en-US" u="sng" dirty="0" smtClean="0">
                <a:solidFill>
                  <a:srgbClr val="FF0000"/>
                </a:solidFill>
              </a:rPr>
              <a:t>SUPPORT</a:t>
            </a:r>
            <a:r>
              <a:rPr lang="en-US" u="sng" dirty="0" smtClean="0"/>
              <a:t> from </a:t>
            </a:r>
            <a:r>
              <a:rPr lang="en-US" u="sng" dirty="0" smtClean="0">
                <a:solidFill>
                  <a:srgbClr val="FF0000"/>
                </a:solidFill>
              </a:rPr>
              <a:t>CREDIBLE</a:t>
            </a:r>
            <a:r>
              <a:rPr lang="en-US" u="sng" dirty="0" smtClean="0"/>
              <a:t> sources</a:t>
            </a:r>
            <a:r>
              <a:rPr lang="en-US" dirty="0" smtClean="0"/>
              <a:t> </a:t>
            </a:r>
          </a:p>
          <a:p>
            <a:r>
              <a:rPr lang="en-US" u="sng" dirty="0" smtClean="0"/>
              <a:t>BUT</a:t>
            </a:r>
            <a:r>
              <a:rPr lang="en-US" dirty="0" smtClean="0"/>
              <a:t> </a:t>
            </a:r>
            <a:r>
              <a:rPr lang="en-US" dirty="0"/>
              <a:t>apply </a:t>
            </a:r>
            <a:r>
              <a:rPr lang="en-US" dirty="0" smtClean="0"/>
              <a:t>this argument &amp; this research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a </a:t>
            </a:r>
            <a:r>
              <a:rPr lang="en-US" u="sng" dirty="0" smtClean="0"/>
              <a:t>MOVIE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922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cap="all" dirty="0"/>
              <a:t>researched</a:t>
            </a:r>
            <a:r>
              <a:rPr lang="en-US" dirty="0"/>
              <a:t>: 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NOT</a:t>
            </a:r>
            <a:r>
              <a:rPr lang="en-US" sz="2400" dirty="0"/>
              <a:t> an opinion </a:t>
            </a:r>
            <a:r>
              <a:rPr lang="en-US" sz="2400" dirty="0" smtClean="0"/>
              <a:t>paper </a:t>
            </a:r>
            <a:r>
              <a:rPr lang="en-US" sz="2400" dirty="0" smtClean="0">
                <a:solidFill>
                  <a:schemeClr val="tx1"/>
                </a:solidFill>
              </a:rPr>
              <a:t>(like the IOE)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i="1" u="sng" dirty="0"/>
              <a:t>every</a:t>
            </a:r>
            <a:r>
              <a:rPr lang="en-US" sz="2400" dirty="0"/>
              <a:t> Body </a:t>
            </a:r>
            <a:r>
              <a:rPr lang="en-US" sz="2400" dirty="0" smtClean="0"/>
              <a:t>paragraph </a:t>
            </a:r>
            <a:r>
              <a:rPr lang="en-US" sz="2400" dirty="0"/>
              <a:t>must have </a:t>
            </a:r>
            <a:r>
              <a:rPr lang="en-US" sz="2400" i="1" dirty="0">
                <a:solidFill>
                  <a:srgbClr val="FF0000"/>
                </a:solidFill>
              </a:rPr>
              <a:t>at least</a:t>
            </a:r>
            <a:r>
              <a:rPr lang="en-US" sz="2400" dirty="0">
                <a:solidFill>
                  <a:srgbClr val="FF0000"/>
                </a:solidFill>
              </a:rPr>
              <a:t> 1 </a:t>
            </a:r>
            <a:r>
              <a:rPr lang="en-US" sz="2400" dirty="0" smtClean="0">
                <a:solidFill>
                  <a:srgbClr val="FF0000"/>
                </a:solidFill>
              </a:rPr>
              <a:t>relevant </a:t>
            </a:r>
            <a:r>
              <a:rPr lang="en-US" sz="2400" dirty="0" smtClean="0"/>
              <a:t>researched </a:t>
            </a:r>
            <a:r>
              <a:rPr lang="en-US" sz="2400" dirty="0"/>
              <a:t>bit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MLA</a:t>
            </a:r>
            <a:r>
              <a:rPr lang="en-US" sz="2400" dirty="0"/>
              <a:t> format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cite</a:t>
            </a:r>
            <a:r>
              <a:rPr lang="en-US" sz="2400" dirty="0"/>
              <a:t> </a:t>
            </a:r>
            <a:r>
              <a:rPr lang="en-US" sz="2400" i="1" u="sng" dirty="0">
                <a:solidFill>
                  <a:srgbClr val="00B050"/>
                </a:solidFill>
              </a:rPr>
              <a:t>every time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you borrow info </a:t>
            </a:r>
            <a:endParaRPr lang="en-US" sz="2400" dirty="0" smtClean="0"/>
          </a:p>
          <a:p>
            <a:pPr lvl="2"/>
            <a:r>
              <a:rPr lang="en-US" dirty="0" smtClean="0"/>
              <a:t>paraphrased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/>
              <a:t> “directly quoted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cap="all" dirty="0"/>
              <a:t>argument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you must have an argument, as all our other papers</a:t>
            </a:r>
          </a:p>
          <a:p>
            <a:pPr lvl="1"/>
            <a:r>
              <a:rPr lang="en-US" sz="2400" dirty="0"/>
              <a:t>argue “</a:t>
            </a:r>
            <a:r>
              <a:rPr lang="en-US" sz="2400" dirty="0">
                <a:solidFill>
                  <a:srgbClr val="FF0000"/>
                </a:solidFill>
              </a:rPr>
              <a:t>for</a:t>
            </a:r>
            <a:r>
              <a:rPr lang="en-US" sz="2400" dirty="0"/>
              <a:t>” or “</a:t>
            </a:r>
            <a:r>
              <a:rPr lang="en-US" sz="2400" dirty="0">
                <a:solidFill>
                  <a:srgbClr val="FF0000"/>
                </a:solidFill>
              </a:rPr>
              <a:t>against</a:t>
            </a:r>
            <a:r>
              <a:rPr lang="en-US" sz="2400" dirty="0"/>
              <a:t>” the movie </a:t>
            </a:r>
          </a:p>
          <a:p>
            <a:pPr lvl="2"/>
            <a:r>
              <a:rPr lang="en-US" dirty="0"/>
              <a:t>(</a:t>
            </a:r>
            <a:r>
              <a:rPr lang="en-US" dirty="0" smtClean="0"/>
              <a:t>good </a:t>
            </a:r>
            <a:r>
              <a:rPr lang="en-US" i="1" dirty="0" smtClean="0">
                <a:solidFill>
                  <a:schemeClr val="tx1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/>
              <a:t>bad, praise </a:t>
            </a:r>
            <a:r>
              <a:rPr lang="en-US" i="1" dirty="0">
                <a:solidFill>
                  <a:schemeClr val="tx1"/>
                </a:solidFill>
              </a:rPr>
              <a:t>or </a:t>
            </a:r>
            <a:r>
              <a:rPr lang="en-US" dirty="0" smtClean="0"/>
              <a:t>pan</a:t>
            </a:r>
            <a:r>
              <a:rPr lang="en-US" dirty="0"/>
              <a:t>, "Thumbs Up </a:t>
            </a:r>
            <a:r>
              <a:rPr lang="en-US" i="1" dirty="0">
                <a:solidFill>
                  <a:schemeClr val="tx1"/>
                </a:solidFill>
              </a:rPr>
              <a:t>or </a:t>
            </a:r>
            <a:r>
              <a:rPr lang="en-US" dirty="0" smtClean="0"/>
              <a:t>Thumbs </a:t>
            </a:r>
            <a:r>
              <a:rPr lang="en-US" dirty="0"/>
              <a:t>Down")</a:t>
            </a:r>
          </a:p>
          <a:p>
            <a:pPr lvl="1"/>
            <a:r>
              <a:rPr lang="en-US" dirty="0"/>
              <a:t>strengths &amp; weaknesses</a:t>
            </a:r>
          </a:p>
        </p:txBody>
      </p:sp>
    </p:spTree>
    <p:extLst>
      <p:ext uri="{BB962C8B-B14F-4D97-AF65-F5344CB8AC3E}">
        <p14:creationId xmlns:p14="http://schemas.microsoft.com/office/powerpoint/2010/main" val="16519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cap="all" dirty="0"/>
              <a:t>argument</a:t>
            </a:r>
            <a:r>
              <a:rPr lang="en-US" dirty="0"/>
              <a:t>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***</a:t>
            </a:r>
            <a:r>
              <a:rPr lang="en-US" sz="2400" dirty="0" smtClean="0"/>
              <a:t>this </a:t>
            </a:r>
            <a:r>
              <a:rPr lang="en-US" sz="2400" dirty="0"/>
              <a:t>is </a:t>
            </a:r>
            <a:r>
              <a:rPr lang="en-US" sz="2400" u="sng" dirty="0">
                <a:solidFill>
                  <a:srgbClr val="FF0000"/>
                </a:solidFill>
              </a:rPr>
              <a:t>NOT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plot summary </a:t>
            </a:r>
            <a:r>
              <a:rPr lang="en-US" sz="2400" dirty="0"/>
              <a:t>or </a:t>
            </a:r>
            <a:r>
              <a:rPr lang="en-US" sz="2400" dirty="0" smtClean="0">
                <a:solidFill>
                  <a:srgbClr val="00B050"/>
                </a:solidFill>
              </a:rPr>
              <a:t>synopsis</a:t>
            </a:r>
            <a:r>
              <a:rPr lang="en-US" sz="2400" dirty="0" smtClean="0">
                <a:solidFill>
                  <a:srgbClr val="FF0000"/>
                </a:solidFill>
              </a:rPr>
              <a:t>***</a:t>
            </a:r>
            <a:endParaRPr lang="en-US" sz="2400" dirty="0">
              <a:solidFill>
                <a:srgbClr val="FF0000"/>
              </a:solidFill>
            </a:endParaRPr>
          </a:p>
          <a:p>
            <a:pPr lvl="2"/>
            <a:r>
              <a:rPr lang="en-US" i="1" dirty="0"/>
              <a:t>concisely</a:t>
            </a:r>
            <a:r>
              <a:rPr lang="en-US" dirty="0"/>
              <a:t> summarize the plot in the </a:t>
            </a:r>
            <a:r>
              <a:rPr lang="en-US" dirty="0" smtClean="0"/>
              <a:t>Intro </a:t>
            </a:r>
            <a:r>
              <a:rPr lang="en-US" i="1" dirty="0" smtClean="0"/>
              <a:t>only</a:t>
            </a:r>
            <a:endParaRPr lang="en-US" i="1" dirty="0"/>
          </a:p>
          <a:p>
            <a:pPr lvl="2"/>
            <a:r>
              <a:rPr lang="en-US" dirty="0" smtClean="0"/>
              <a:t>in the Body, describe </a:t>
            </a:r>
            <a:r>
              <a:rPr lang="en-US" dirty="0"/>
              <a:t>a specific scene when it illustrates a particular point (strength, weakness)</a:t>
            </a:r>
          </a:p>
        </p:txBody>
      </p:sp>
    </p:spTree>
    <p:extLst>
      <p:ext uri="{BB962C8B-B14F-4D97-AF65-F5344CB8AC3E}">
        <p14:creationId xmlns:p14="http://schemas.microsoft.com/office/powerpoint/2010/main" val="38062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cap="all" dirty="0"/>
              <a:t>argument</a:t>
            </a:r>
            <a:r>
              <a:rPr lang="en-US" dirty="0"/>
              <a:t>:</a:t>
            </a:r>
          </a:p>
          <a:p>
            <a:pPr lvl="1"/>
            <a:r>
              <a:rPr lang="en-US" sz="2400" dirty="0" smtClean="0"/>
              <a:t>Strengths &amp; Weaknesses –</a:t>
            </a:r>
          </a:p>
          <a:p>
            <a:pPr lvl="2"/>
            <a:r>
              <a:rPr lang="en-US" dirty="0"/>
              <a:t>acting, </a:t>
            </a:r>
            <a:r>
              <a:rPr lang="en-US" dirty="0" smtClean="0"/>
              <a:t>directing, writing (script), plot</a:t>
            </a:r>
          </a:p>
          <a:p>
            <a:pPr lvl="2"/>
            <a:r>
              <a:rPr lang="en-US" dirty="0" smtClean="0"/>
              <a:t>music</a:t>
            </a:r>
            <a:r>
              <a:rPr lang="en-US" dirty="0"/>
              <a:t>, sound, </a:t>
            </a:r>
            <a:r>
              <a:rPr lang="en-US" dirty="0" smtClean="0"/>
              <a:t>soundtrack, mood</a:t>
            </a:r>
            <a:endParaRPr lang="en-US" dirty="0" smtClean="0"/>
          </a:p>
          <a:p>
            <a:pPr lvl="2"/>
            <a:r>
              <a:rPr lang="en-US" dirty="0" smtClean="0"/>
              <a:t>choreography, </a:t>
            </a:r>
            <a:r>
              <a:rPr lang="en-US" dirty="0"/>
              <a:t>lighting, </a:t>
            </a:r>
            <a:r>
              <a:rPr lang="en-US" dirty="0" smtClean="0"/>
              <a:t>setting</a:t>
            </a:r>
            <a:endParaRPr lang="en-US" dirty="0" smtClean="0"/>
          </a:p>
          <a:p>
            <a:pPr lvl="2"/>
            <a:r>
              <a:rPr lang="en-US" dirty="0" smtClean="0"/>
              <a:t>themes/message</a:t>
            </a:r>
            <a:r>
              <a:rPr lang="en-US" dirty="0"/>
              <a:t>, </a:t>
            </a:r>
            <a:r>
              <a:rPr lang="en-US" dirty="0" smtClean="0"/>
              <a:t>costumes</a:t>
            </a:r>
          </a:p>
          <a:p>
            <a:pPr lvl="2"/>
            <a:r>
              <a:rPr lang="en-US" dirty="0" smtClean="0"/>
              <a:t>genre, special </a:t>
            </a:r>
            <a:r>
              <a:rPr lang="en-US" dirty="0" smtClean="0"/>
              <a:t>effects, animation</a:t>
            </a:r>
            <a:endParaRPr lang="en-US" dirty="0" smtClean="0"/>
          </a:p>
          <a:p>
            <a:pPr lvl="2"/>
            <a:r>
              <a:rPr lang="en-US" dirty="0" smtClean="0"/>
              <a:t>realistic portrayal</a:t>
            </a:r>
          </a:p>
          <a:p>
            <a:pPr lvl="2"/>
            <a:r>
              <a:rPr lang="en-US" dirty="0" smtClean="0"/>
              <a:t>casting, ....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266</TotalTime>
  <Words>1226</Words>
  <Application>Microsoft Office PowerPoint</Application>
  <PresentationFormat>On-screen Show (4:3)</PresentationFormat>
  <Paragraphs>269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Pushpin</vt:lpstr>
      <vt:lpstr>FRP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MOVIE</vt:lpstr>
      <vt:lpstr>MOVIE TOPIC</vt:lpstr>
      <vt:lpstr>MOVIE TOPIC</vt:lpstr>
      <vt:lpstr>SOURCES</vt:lpstr>
      <vt:lpstr>RESEARCH SOURCES</vt:lpstr>
      <vt:lpstr>STRUCTURE</vt:lpstr>
      <vt:lpstr>STRUCTURE</vt:lpstr>
      <vt:lpstr>STRUCTURE</vt:lpstr>
      <vt:lpstr>STRUCTURE</vt:lpstr>
      <vt:lpstr>STRUCTURE</vt:lpstr>
      <vt:lpstr>STRUCTURE</vt:lpstr>
      <vt:lpstr>STRUCTURE</vt:lpstr>
      <vt:lpstr>STRUCTURE</vt:lpstr>
      <vt:lpstr>STRUCTURE</vt:lpstr>
      <vt:lpstr>STRUCTURE</vt:lpstr>
      <vt:lpstr>LENGTH</vt:lpstr>
      <vt:lpstr>LENGTH</vt:lpstr>
      <vt:lpstr>WORKS CONSULTED</vt:lpstr>
      <vt:lpstr>WC PAGE</vt:lpstr>
      <vt:lpstr>WC PAGE</vt:lpstr>
      <vt:lpstr>PUNCTUATION</vt:lpstr>
      <vt:lpstr>PUNCTUATION</vt:lpstr>
      <vt:lpstr>RECAP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FRP</dc:title>
  <dc:creator>LCCC</dc:creator>
  <cp:lastModifiedBy>LCCC</cp:lastModifiedBy>
  <cp:revision>16</cp:revision>
  <dcterms:created xsi:type="dcterms:W3CDTF">2014-11-21T12:00:38Z</dcterms:created>
  <dcterms:modified xsi:type="dcterms:W3CDTF">2016-11-16T15:33:33Z</dcterms:modified>
</cp:coreProperties>
</file>