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303" r:id="rId3"/>
    <p:sldId id="307" r:id="rId4"/>
    <p:sldId id="309" r:id="rId5"/>
    <p:sldId id="310" r:id="rId6"/>
    <p:sldId id="311" r:id="rId7"/>
    <p:sldId id="312" r:id="rId8"/>
    <p:sldId id="257" r:id="rId9"/>
    <p:sldId id="330" r:id="rId10"/>
    <p:sldId id="331" r:id="rId11"/>
    <p:sldId id="329" r:id="rId12"/>
    <p:sldId id="313" r:id="rId13"/>
    <p:sldId id="314" r:id="rId14"/>
    <p:sldId id="315" r:id="rId15"/>
    <p:sldId id="316" r:id="rId16"/>
    <p:sldId id="317" r:id="rId17"/>
    <p:sldId id="318" r:id="rId18"/>
    <p:sldId id="319" r:id="rId19"/>
    <p:sldId id="320" r:id="rId20"/>
    <p:sldId id="321" r:id="rId21"/>
    <p:sldId id="322" r:id="rId22"/>
    <p:sldId id="323" r:id="rId23"/>
    <p:sldId id="324" r:id="rId24"/>
    <p:sldId id="325" r:id="rId25"/>
    <p:sldId id="308" r:id="rId26"/>
    <p:sldId id="327" r:id="rId27"/>
    <p:sldId id="328" r:id="rId28"/>
    <p:sldId id="332" r:id="rId29"/>
    <p:sldId id="326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660033"/>
    <a:srgbClr val="0000FF"/>
    <a:srgbClr val="009900"/>
    <a:srgbClr val="CC3300"/>
    <a:srgbClr val="660066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24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C7C17890-9211-478A-B2DB-50BF46AFB652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26FEFE30-F210-4D29-B541-E9FC7F8440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17890-9211-478A-B2DB-50BF46AFB652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EFE30-F210-4D29-B541-E9FC7F8440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17890-9211-478A-B2DB-50BF46AFB652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EFE30-F210-4D29-B541-E9FC7F8440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817582"/>
            <a:ext cx="7315199" cy="1202485"/>
          </a:xfrm>
        </p:spPr>
        <p:txBody>
          <a:bodyPr/>
          <a:lstStyle>
            <a:lvl1pPr>
              <a:defRPr b="1" u="sng">
                <a:solidFill>
                  <a:srgbClr val="00006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119256"/>
            <a:ext cx="7315200" cy="4052943"/>
          </a:xfrm>
        </p:spPr>
        <p:txBody>
          <a:bodyPr/>
          <a:lstStyle>
            <a:lvl1pPr marL="274320" indent="-274320">
              <a:buSzPct val="140000"/>
              <a:buFont typeface="Arial" panose="020B0604020202020204" pitchFamily="34" charset="0"/>
              <a:buChar char="•"/>
              <a:defRPr b="1"/>
            </a:lvl1pPr>
            <a:lvl2pPr marL="640080" indent="-274320">
              <a:buFont typeface="Wingdings" panose="05000000000000000000" pitchFamily="2" charset="2"/>
              <a:buChar char="Ø"/>
              <a:defRPr b="1"/>
            </a:lvl2pPr>
            <a:lvl3pPr>
              <a:defRPr b="1"/>
            </a:lvl3pPr>
            <a:lvl4pPr marL="1280160" indent="-228600">
              <a:buFont typeface="Wingdings" panose="05000000000000000000" pitchFamily="2" charset="2"/>
              <a:buChar char="§"/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27977" y="5883275"/>
            <a:ext cx="554023" cy="365125"/>
          </a:xfrm>
        </p:spPr>
        <p:txBody>
          <a:bodyPr/>
          <a:lstStyle>
            <a:lvl1pPr>
              <a:defRPr b="1"/>
            </a:lvl1pPr>
          </a:lstStyle>
          <a:p>
            <a:fld id="{26FEFE30-F210-4D29-B541-E9FC7F8440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17890-9211-478A-B2DB-50BF46AFB652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EFE30-F210-4D29-B541-E9FC7F8440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17890-9211-478A-B2DB-50BF46AFB652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EFE30-F210-4D29-B541-E9FC7F84404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17890-9211-478A-B2DB-50BF46AFB652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EFE30-F210-4D29-B541-E9FC7F84404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17890-9211-478A-B2DB-50BF46AFB652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EFE30-F210-4D29-B541-E9FC7F8440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17890-9211-478A-B2DB-50BF46AFB652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EFE30-F210-4D29-B541-E9FC7F8440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C7C17890-9211-478A-B2DB-50BF46AFB652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26FEFE30-F210-4D29-B541-E9FC7F8440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C7C17890-9211-478A-B2DB-50BF46AFB652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26FEFE30-F210-4D29-B541-E9FC7F8440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C7C17890-9211-478A-B2DB-50BF46AFB652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26FEFE30-F210-4D29-B541-E9FC7F84404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0266" y="1794934"/>
            <a:ext cx="5723468" cy="3158066"/>
          </a:xfrm>
          <a:ln w="3175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accent2">
                    <a:lumMod val="75000"/>
                  </a:schemeClr>
                </a:solidFill>
              </a:rPr>
              <a:t>RESEARCH SOURCES</a:t>
            </a:r>
            <a:br>
              <a:rPr lang="en-US" sz="6000" b="1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en-US" sz="6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62200" y="5105400"/>
            <a:ext cx="434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CRITICAL EVALUATION</a:t>
            </a:r>
            <a:endParaRPr lang="en-US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764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LOOK FOR</a:t>
            </a:r>
            <a:endParaRPr lang="en-US" dirty="0">
              <a:solidFill>
                <a:srgbClr val="00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u="sng" dirty="0" smtClean="0">
                <a:solidFill>
                  <a:srgbClr val="C00000"/>
                </a:solidFill>
              </a:rPr>
              <a:t>Recognize the TYPES of Sources</a:t>
            </a:r>
            <a:r>
              <a:rPr lang="en-US" dirty="0" smtClean="0">
                <a:solidFill>
                  <a:srgbClr val="C00000"/>
                </a:solidFill>
              </a:rPr>
              <a:t>: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(2) </a:t>
            </a:r>
            <a:r>
              <a:rPr lang="en-US" u="sng" dirty="0" smtClean="0">
                <a:solidFill>
                  <a:srgbClr val="0000FF"/>
                </a:solidFill>
              </a:rPr>
              <a:t>for </a:t>
            </a:r>
            <a:r>
              <a:rPr lang="en-US" u="sng" cap="all" dirty="0">
                <a:solidFill>
                  <a:srgbClr val="0000FF"/>
                </a:solidFill>
              </a:rPr>
              <a:t>non-specialists</a:t>
            </a:r>
            <a:r>
              <a:rPr lang="en-US" u="sng" dirty="0">
                <a:solidFill>
                  <a:srgbClr val="0000FF"/>
                </a:solidFill>
              </a:rPr>
              <a:t> but </a:t>
            </a:r>
            <a:r>
              <a:rPr lang="en-US" u="sng" cap="all" dirty="0">
                <a:solidFill>
                  <a:srgbClr val="0000FF"/>
                </a:solidFill>
              </a:rPr>
              <a:t>serious </a:t>
            </a:r>
          </a:p>
          <a:p>
            <a:pPr lvl="2"/>
            <a:r>
              <a:rPr lang="en-US" i="1" dirty="0" smtClean="0">
                <a:solidFill>
                  <a:srgbClr val="00B050"/>
                </a:solidFill>
              </a:rPr>
              <a:t>Atlantic Monthly; </a:t>
            </a:r>
            <a:r>
              <a:rPr lang="en-US" dirty="0" smtClean="0">
                <a:solidFill>
                  <a:srgbClr val="00B050"/>
                </a:solidFill>
              </a:rPr>
              <a:t>encyclopedias</a:t>
            </a:r>
            <a:endParaRPr lang="en-US" dirty="0">
              <a:solidFill>
                <a:srgbClr val="00B050"/>
              </a:solidFill>
            </a:endParaRP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(3) </a:t>
            </a:r>
            <a:r>
              <a:rPr lang="en-US" u="sng" cap="all" dirty="0" smtClean="0">
                <a:solidFill>
                  <a:srgbClr val="0000FF"/>
                </a:solidFill>
              </a:rPr>
              <a:t>general </a:t>
            </a:r>
            <a:r>
              <a:rPr lang="en-US" u="sng" cap="all" dirty="0">
                <a:solidFill>
                  <a:srgbClr val="0000FF"/>
                </a:solidFill>
              </a:rPr>
              <a:t>audience </a:t>
            </a:r>
          </a:p>
          <a:p>
            <a:pPr lvl="2"/>
            <a:r>
              <a:rPr lang="en-US" i="1" dirty="0" smtClean="0">
                <a:solidFill>
                  <a:srgbClr val="00B050"/>
                </a:solidFill>
              </a:rPr>
              <a:t>Newsweek</a:t>
            </a:r>
            <a:r>
              <a:rPr lang="en-US" dirty="0">
                <a:solidFill>
                  <a:srgbClr val="00B050"/>
                </a:solidFill>
              </a:rPr>
              <a:t>, </a:t>
            </a:r>
            <a:r>
              <a:rPr lang="en-US" i="1" dirty="0" smtClean="0">
                <a:solidFill>
                  <a:srgbClr val="00B050"/>
                </a:solidFill>
              </a:rPr>
              <a:t>Time</a:t>
            </a:r>
            <a:endParaRPr lang="en-US" dirty="0">
              <a:solidFill>
                <a:srgbClr val="00B050"/>
              </a:solidFill>
            </a:endParaRP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(4) </a:t>
            </a:r>
            <a:r>
              <a:rPr lang="en-US" u="sng" cap="all" dirty="0" smtClean="0">
                <a:solidFill>
                  <a:srgbClr val="0000FF"/>
                </a:solidFill>
              </a:rPr>
              <a:t>dubious </a:t>
            </a:r>
            <a:r>
              <a:rPr lang="en-US" u="sng" cap="all" dirty="0">
                <a:solidFill>
                  <a:srgbClr val="0000FF"/>
                </a:solidFill>
              </a:rPr>
              <a:t>sources </a:t>
            </a:r>
          </a:p>
          <a:p>
            <a:pPr lvl="2"/>
            <a:r>
              <a:rPr lang="en-US" i="1" dirty="0" smtClean="0">
                <a:solidFill>
                  <a:srgbClr val="00B050"/>
                </a:solidFill>
              </a:rPr>
              <a:t>Star</a:t>
            </a:r>
            <a:r>
              <a:rPr lang="en-US" i="1" dirty="0">
                <a:solidFill>
                  <a:srgbClr val="00B050"/>
                </a:solidFill>
              </a:rPr>
              <a:t>, </a:t>
            </a:r>
            <a:r>
              <a:rPr lang="en-US" i="1" dirty="0">
                <a:solidFill>
                  <a:srgbClr val="FF0000"/>
                </a:solidFill>
              </a:rPr>
              <a:t>Wikipedia</a:t>
            </a:r>
            <a:r>
              <a:rPr lang="en-US" i="1" dirty="0">
                <a:solidFill>
                  <a:srgbClr val="00B050"/>
                </a:solidFill>
              </a:rPr>
              <a:t>, about.com, </a:t>
            </a:r>
            <a:r>
              <a:rPr lang="en-US" dirty="0" smtClean="0">
                <a:solidFill>
                  <a:srgbClr val="00B050"/>
                </a:solidFill>
              </a:rPr>
              <a:t>blogs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" name="Left Arrow 3"/>
          <p:cNvSpPr/>
          <p:nvPr/>
        </p:nvSpPr>
        <p:spPr>
          <a:xfrm>
            <a:off x="5562600" y="4114800"/>
            <a:ext cx="3048000" cy="1143000"/>
          </a:xfrm>
          <a:prstGeom prst="lef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u="sng" dirty="0" smtClean="0">
                <a:solidFill>
                  <a:srgbClr val="FF0000"/>
                </a:solidFill>
              </a:rPr>
              <a:t>DO NOT USE!</a:t>
            </a:r>
            <a:endParaRPr lang="en-US" sz="3000" b="1" u="sng" dirty="0">
              <a:solidFill>
                <a:srgbClr val="FF0000"/>
              </a:solidFill>
            </a:endParaRPr>
          </a:p>
        </p:txBody>
      </p:sp>
      <p:sp>
        <p:nvSpPr>
          <p:cNvPr id="5" name="AutoShape 2" descr="Image result for mayb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9920" y="2131223"/>
            <a:ext cx="822960" cy="82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260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66"/>
                </a:solidFill>
              </a:rPr>
              <a:t>(1) AUTHOR</a:t>
            </a:r>
            <a:endParaRPr lang="en-US" dirty="0">
              <a:solidFill>
                <a:srgbClr val="00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look for the following of the given author(s) </a:t>
            </a:r>
            <a:endParaRPr lang="en-US" dirty="0" smtClean="0"/>
          </a:p>
          <a:p>
            <a:pPr lvl="1"/>
            <a:r>
              <a:rPr lang="en-US" dirty="0" smtClean="0"/>
              <a:t>(</a:t>
            </a:r>
            <a:r>
              <a:rPr lang="en-US" dirty="0"/>
              <a:t>be suspicious if no author is given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(</a:t>
            </a:r>
            <a:r>
              <a:rPr lang="en-US" u="sng" dirty="0" smtClean="0"/>
              <a:t>BUT</a:t>
            </a:r>
            <a:r>
              <a:rPr lang="en-US" dirty="0" smtClean="0"/>
              <a:t> </a:t>
            </a:r>
            <a:r>
              <a:rPr lang="en-US" sz="1800" dirty="0" smtClean="0"/>
              <a:t>don’t presume this automatically means a poor source</a:t>
            </a:r>
            <a:r>
              <a:rPr lang="en-US" dirty="0" smtClean="0"/>
              <a:t>)</a:t>
            </a:r>
            <a:endParaRPr lang="en-US" dirty="0"/>
          </a:p>
          <a:p>
            <a:pPr lvl="0"/>
            <a:r>
              <a:rPr lang="en-US" dirty="0"/>
              <a:t>Is the author a </a:t>
            </a:r>
            <a:r>
              <a:rPr lang="en-US" dirty="0">
                <a:solidFill>
                  <a:srgbClr val="0000FF"/>
                </a:solidFill>
              </a:rPr>
              <a:t>noted, recognized name </a:t>
            </a:r>
            <a:r>
              <a:rPr lang="en-US" i="1" dirty="0">
                <a:solidFill>
                  <a:srgbClr val="0000FF"/>
                </a:solidFill>
              </a:rPr>
              <a:t>in the field</a:t>
            </a:r>
            <a:r>
              <a:rPr lang="en-US" dirty="0"/>
              <a:t>?</a:t>
            </a:r>
          </a:p>
          <a:p>
            <a:pPr lvl="0"/>
            <a:r>
              <a:rPr lang="en-US" dirty="0"/>
              <a:t>Has the author been </a:t>
            </a:r>
            <a:r>
              <a:rPr lang="en-US" dirty="0">
                <a:solidFill>
                  <a:srgbClr val="0000FF"/>
                </a:solidFill>
              </a:rPr>
              <a:t>quoted by other sources</a:t>
            </a:r>
            <a:r>
              <a:rPr lang="en-US" dirty="0"/>
              <a:t>?</a:t>
            </a:r>
          </a:p>
          <a:p>
            <a:pPr lvl="0"/>
            <a:r>
              <a:rPr lang="en-US" dirty="0"/>
              <a:t>Is your source (the article/book) related to her/his </a:t>
            </a:r>
            <a:r>
              <a:rPr lang="en-US" i="1" dirty="0" smtClean="0">
                <a:solidFill>
                  <a:srgbClr val="0000FF"/>
                </a:solidFill>
              </a:rPr>
              <a:t>field </a:t>
            </a:r>
            <a:r>
              <a:rPr lang="en-US" i="1" dirty="0">
                <a:solidFill>
                  <a:srgbClr val="0000FF"/>
                </a:solidFill>
              </a:rPr>
              <a:t>of expertise</a:t>
            </a:r>
            <a:r>
              <a:rPr lang="en-US" dirty="0"/>
              <a:t>?</a:t>
            </a:r>
          </a:p>
        </p:txBody>
      </p:sp>
      <p:pic>
        <p:nvPicPr>
          <p:cNvPr id="1026" name="Picture 2" descr="C:\Users\shousenick\AppData\Local\Microsoft\Windows\Temporary Internet Files\Content.IE5\4172VBDM\checklist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105400"/>
            <a:ext cx="12192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216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66"/>
                </a:solidFill>
              </a:rPr>
              <a:t>(1) AUTHOR</a:t>
            </a:r>
            <a:endParaRPr lang="en-US" dirty="0">
              <a:solidFill>
                <a:srgbClr val="00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u="sng" dirty="0" smtClean="0">
                <a:solidFill>
                  <a:srgbClr val="C00000"/>
                </a:solidFill>
              </a:rPr>
              <a:t>DETERMINE the WRITER’S</a:t>
            </a:r>
          </a:p>
          <a:p>
            <a:pPr marL="0" lvl="0" indent="0">
              <a:buNone/>
            </a:pPr>
            <a:endParaRPr lang="en-US" u="sng" dirty="0">
              <a:solidFill>
                <a:srgbClr val="C0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2697969"/>
              </p:ext>
            </p:extLst>
          </p:nvPr>
        </p:nvGraphicFramePr>
        <p:xfrm>
          <a:off x="1524000" y="2667000"/>
          <a:ext cx="6096000" cy="3444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Purpose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Audience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Tone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Language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Accuracy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Bias, Agenda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Quality of Writing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of Logos, Pathos, Ethos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*Coverage, depth of analysis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Professional</a:t>
                      </a:r>
                      <a:r>
                        <a:rPr lang="en-US" sz="20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Reputation</a:t>
                      </a:r>
                    </a:p>
                    <a:p>
                      <a:pPr lvl="0"/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Credentials </a:t>
                      </a:r>
                    </a:p>
                    <a:p>
                      <a:pPr lvl="0"/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Education</a:t>
                      </a:r>
                    </a:p>
                    <a:p>
                      <a:pPr lvl="0"/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Field of Expertise</a:t>
                      </a:r>
                    </a:p>
                    <a:p>
                      <a:pPr lvl="0"/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Professional Experience</a:t>
                      </a:r>
                    </a:p>
                    <a:p>
                      <a:pPr lvl="0"/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Publications</a:t>
                      </a:r>
                    </a:p>
                    <a:p>
                      <a:pPr lvl="0"/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Publisher of Work</a:t>
                      </a:r>
                    </a:p>
                    <a:p>
                      <a:pPr lvl="0"/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Professional</a:t>
                      </a:r>
                      <a:r>
                        <a:rPr lang="en-US" sz="20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Affiliations</a:t>
                      </a:r>
                    </a:p>
                    <a:p>
                      <a:pPr lvl="0"/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Objectivity, impartiality </a:t>
                      </a:r>
                    </a:p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392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66"/>
                </a:solidFill>
              </a:rPr>
              <a:t>(2) PUBLICATION DATE</a:t>
            </a:r>
            <a:endParaRPr lang="en-US" dirty="0">
              <a:solidFill>
                <a:srgbClr val="00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note the </a:t>
            </a:r>
            <a:r>
              <a:rPr lang="en-US" dirty="0">
                <a:solidFill>
                  <a:srgbClr val="0000FF"/>
                </a:solidFill>
              </a:rPr>
              <a:t>copyright or publication date</a:t>
            </a:r>
          </a:p>
          <a:p>
            <a:pPr lvl="0"/>
            <a:r>
              <a:rPr lang="en-US" dirty="0"/>
              <a:t>note the date of the </a:t>
            </a:r>
            <a:r>
              <a:rPr lang="en-US" dirty="0">
                <a:solidFill>
                  <a:srgbClr val="0000FF"/>
                </a:solidFill>
              </a:rPr>
              <a:t>latest revision </a:t>
            </a:r>
            <a:r>
              <a:rPr lang="en-US" dirty="0"/>
              <a:t>(of Web site)</a:t>
            </a:r>
          </a:p>
          <a:p>
            <a:pPr lvl="0"/>
            <a:r>
              <a:rPr lang="en-US" u="sng" dirty="0" smtClean="0">
                <a:solidFill>
                  <a:srgbClr val="C00000"/>
                </a:solidFill>
              </a:rPr>
              <a:t>EDITION:</a:t>
            </a:r>
            <a:endParaRPr lang="en-US" dirty="0">
              <a:solidFill>
                <a:srgbClr val="C00000"/>
              </a:solidFill>
            </a:endParaRPr>
          </a:p>
          <a:p>
            <a:pPr lvl="1"/>
            <a:r>
              <a:rPr lang="en-US" sz="2400" u="sng" dirty="0">
                <a:solidFill>
                  <a:srgbClr val="00B050"/>
                </a:solidFill>
              </a:rPr>
              <a:t>later editions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</a:p>
          <a:p>
            <a:pPr lvl="2"/>
            <a:r>
              <a:rPr lang="en-US" dirty="0"/>
              <a:t>indicate revisions, corrections, updates</a:t>
            </a:r>
          </a:p>
          <a:p>
            <a:pPr lvl="1"/>
            <a:r>
              <a:rPr lang="en-US" sz="2400" u="sng" dirty="0">
                <a:solidFill>
                  <a:srgbClr val="00B050"/>
                </a:solidFill>
              </a:rPr>
              <a:t>multiple editions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</a:p>
          <a:p>
            <a:pPr lvl="2"/>
            <a:r>
              <a:rPr lang="en-US" dirty="0"/>
              <a:t>suggest </a:t>
            </a:r>
            <a:r>
              <a:rPr lang="en-US" dirty="0" smtClean="0"/>
              <a:t>reliability</a:t>
            </a:r>
            <a:endParaRPr lang="en-US" dirty="0"/>
          </a:p>
        </p:txBody>
      </p:sp>
      <p:pic>
        <p:nvPicPr>
          <p:cNvPr id="4" name="Picture 2" descr="C:\Users\shousenick\AppData\Local\Microsoft\Windows\Temporary Internet Files\Content.IE5\4172VBDM\checklist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105400"/>
            <a:ext cx="12192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140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66"/>
                </a:solidFill>
              </a:rPr>
              <a:t>(2) PUBLICATION DATE</a:t>
            </a:r>
            <a:endParaRPr lang="en-US" dirty="0">
              <a:solidFill>
                <a:srgbClr val="00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u="sng" cap="all" dirty="0" smtClean="0">
                <a:solidFill>
                  <a:srgbClr val="C00000"/>
                </a:solidFill>
              </a:rPr>
              <a:t>science</a:t>
            </a:r>
            <a:r>
              <a:rPr lang="en-US" u="sng" cap="all" dirty="0">
                <a:solidFill>
                  <a:srgbClr val="C00000"/>
                </a:solidFill>
              </a:rPr>
              <a:t>, technology</a:t>
            </a:r>
            <a:r>
              <a:rPr lang="en-US" cap="all" dirty="0">
                <a:solidFill>
                  <a:srgbClr val="C00000"/>
                </a:solidFill>
              </a:rPr>
              <a:t>:  </a:t>
            </a:r>
          </a:p>
          <a:p>
            <a:pPr lvl="1"/>
            <a:r>
              <a:rPr lang="en-US" sz="2400" dirty="0"/>
              <a:t>since these fields are frequently updated, </a:t>
            </a:r>
          </a:p>
          <a:p>
            <a:pPr lvl="1"/>
            <a:r>
              <a:rPr lang="en-US" sz="2400" dirty="0"/>
              <a:t>sources should be </a:t>
            </a:r>
            <a:r>
              <a:rPr lang="en-US" sz="2400" dirty="0">
                <a:solidFill>
                  <a:srgbClr val="00B0F0"/>
                </a:solidFill>
              </a:rPr>
              <a:t>recent</a:t>
            </a:r>
          </a:p>
          <a:p>
            <a:pPr lvl="2"/>
            <a:r>
              <a:rPr lang="en-US" dirty="0"/>
              <a:t>(think cell phones from the 1990s)</a:t>
            </a:r>
          </a:p>
          <a:p>
            <a:pPr lvl="0"/>
            <a:r>
              <a:rPr lang="en-US" u="sng" cap="all" dirty="0">
                <a:solidFill>
                  <a:srgbClr val="C00000"/>
                </a:solidFill>
              </a:rPr>
              <a:t>history</a:t>
            </a:r>
            <a:r>
              <a:rPr lang="en-US" cap="all" dirty="0">
                <a:solidFill>
                  <a:srgbClr val="C00000"/>
                </a:solidFill>
              </a:rPr>
              <a:t>:  </a:t>
            </a:r>
          </a:p>
          <a:p>
            <a:pPr lvl="1"/>
            <a:r>
              <a:rPr lang="en-US" sz="2400" dirty="0"/>
              <a:t>depending if you need </a:t>
            </a:r>
            <a:r>
              <a:rPr lang="en-US" sz="2400" i="1" dirty="0">
                <a:solidFill>
                  <a:srgbClr val="00B0F0"/>
                </a:solidFill>
              </a:rPr>
              <a:t>secondary</a:t>
            </a:r>
            <a:r>
              <a:rPr lang="en-US" sz="2400" dirty="0">
                <a:solidFill>
                  <a:srgbClr val="00B0F0"/>
                </a:solidFill>
              </a:rPr>
              <a:t> </a:t>
            </a:r>
            <a:r>
              <a:rPr lang="en-US" sz="2400" dirty="0"/>
              <a:t>or </a:t>
            </a:r>
            <a:r>
              <a:rPr lang="en-US" sz="2400" i="1" dirty="0">
                <a:solidFill>
                  <a:srgbClr val="00B0F0"/>
                </a:solidFill>
              </a:rPr>
              <a:t>primary</a:t>
            </a:r>
            <a:r>
              <a:rPr lang="en-US" sz="2400" dirty="0">
                <a:solidFill>
                  <a:srgbClr val="00B0F0"/>
                </a:solidFill>
              </a:rPr>
              <a:t> </a:t>
            </a:r>
            <a:r>
              <a:rPr lang="en-US" sz="2400" dirty="0"/>
              <a:t>source information</a:t>
            </a:r>
          </a:p>
          <a:p>
            <a:pPr lvl="1"/>
            <a:r>
              <a:rPr lang="en-US" sz="2400" i="1" dirty="0">
                <a:solidFill>
                  <a:srgbClr val="00B050"/>
                </a:solidFill>
              </a:rPr>
              <a:t>recent</a:t>
            </a:r>
            <a:r>
              <a:rPr lang="en-US" sz="2400" dirty="0"/>
              <a:t>  (new understanding, revisions, contemporary views )</a:t>
            </a:r>
          </a:p>
          <a:p>
            <a:pPr lvl="1"/>
            <a:r>
              <a:rPr lang="en-US" sz="2400" i="1" dirty="0">
                <a:solidFill>
                  <a:srgbClr val="00B050"/>
                </a:solidFill>
              </a:rPr>
              <a:t>remote</a:t>
            </a:r>
            <a:r>
              <a:rPr lang="en-US" sz="2400" i="1" dirty="0"/>
              <a:t> </a:t>
            </a:r>
            <a:r>
              <a:rPr lang="en-US" sz="2400" dirty="0"/>
              <a:t>(near the original event, initial interpretations or reactions)</a:t>
            </a:r>
          </a:p>
        </p:txBody>
      </p:sp>
    </p:spTree>
    <p:extLst>
      <p:ext uri="{BB962C8B-B14F-4D97-AF65-F5344CB8AC3E}">
        <p14:creationId xmlns:p14="http://schemas.microsoft.com/office/powerpoint/2010/main" val="370955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66"/>
                </a:solidFill>
              </a:rPr>
              <a:t>(3) PUBLISHER</a:t>
            </a:r>
            <a:endParaRPr lang="en-US" dirty="0">
              <a:solidFill>
                <a:srgbClr val="00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note the type of material it usually publishes</a:t>
            </a:r>
          </a:p>
          <a:p>
            <a:pPr lvl="1"/>
            <a:r>
              <a:rPr lang="en-US" sz="2400" dirty="0">
                <a:solidFill>
                  <a:srgbClr val="0070C0"/>
                </a:solidFill>
              </a:rPr>
              <a:t>reputation</a:t>
            </a:r>
          </a:p>
          <a:p>
            <a:pPr lvl="1"/>
            <a:r>
              <a:rPr lang="en-US" sz="2400" dirty="0">
                <a:solidFill>
                  <a:srgbClr val="0070C0"/>
                </a:solidFill>
              </a:rPr>
              <a:t>affiliations</a:t>
            </a:r>
          </a:p>
          <a:p>
            <a:pPr lvl="1"/>
            <a:r>
              <a:rPr lang="en-US" sz="2400" dirty="0">
                <a:solidFill>
                  <a:srgbClr val="0070C0"/>
                </a:solidFill>
              </a:rPr>
              <a:t>in the field </a:t>
            </a:r>
            <a:r>
              <a:rPr lang="en-US" sz="2400" dirty="0"/>
              <a:t>(related to </a:t>
            </a:r>
            <a:r>
              <a:rPr lang="en-US" sz="2400" i="1" dirty="0"/>
              <a:t>your</a:t>
            </a:r>
            <a:r>
              <a:rPr lang="en-US" sz="2400" dirty="0"/>
              <a:t> topic)</a:t>
            </a:r>
          </a:p>
          <a:p>
            <a:pPr lvl="0"/>
            <a:r>
              <a:rPr lang="en-US" dirty="0"/>
              <a:t>a university press (“UP”) suggests scholarly work</a:t>
            </a:r>
          </a:p>
          <a:p>
            <a:pPr lvl="0"/>
            <a:r>
              <a:rPr lang="en-US" u="sng" dirty="0" smtClean="0">
                <a:solidFill>
                  <a:srgbClr val="00B050"/>
                </a:solidFill>
              </a:rPr>
              <a:t>*non </a:t>
            </a:r>
            <a:r>
              <a:rPr lang="en-US" u="sng" dirty="0">
                <a:solidFill>
                  <a:srgbClr val="00B050"/>
                </a:solidFill>
              </a:rPr>
              <a:t>sequitur</a:t>
            </a:r>
            <a:r>
              <a:rPr lang="en-US" dirty="0">
                <a:solidFill>
                  <a:srgbClr val="00B050"/>
                </a:solidFill>
              </a:rPr>
              <a:t>:  </a:t>
            </a:r>
          </a:p>
          <a:p>
            <a:pPr lvl="1"/>
            <a:r>
              <a:rPr lang="en-US" sz="2400" dirty="0"/>
              <a:t>“it does not follow” that a reputable publisher </a:t>
            </a:r>
          </a:p>
          <a:p>
            <a:pPr lvl="1"/>
            <a:r>
              <a:rPr lang="en-US" sz="2400" dirty="0"/>
              <a:t>guarantees quality, reliability of the source</a:t>
            </a:r>
          </a:p>
        </p:txBody>
      </p:sp>
    </p:spTree>
    <p:extLst>
      <p:ext uri="{BB962C8B-B14F-4D97-AF65-F5344CB8AC3E}">
        <p14:creationId xmlns:p14="http://schemas.microsoft.com/office/powerpoint/2010/main" val="3981133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66"/>
                </a:solidFill>
              </a:rPr>
              <a:t>(3) PUBLISHER</a:t>
            </a:r>
            <a:endParaRPr lang="en-US" dirty="0">
              <a:solidFill>
                <a:srgbClr val="00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u="sng" dirty="0" smtClean="0">
                <a:solidFill>
                  <a:srgbClr val="C00000"/>
                </a:solidFill>
              </a:rPr>
              <a:t>DETERMINE the PUBLISHER’S</a:t>
            </a:r>
            <a:r>
              <a:rPr lang="en-US" dirty="0" smtClean="0">
                <a:solidFill>
                  <a:srgbClr val="C00000"/>
                </a:solidFill>
              </a:rPr>
              <a:t>:</a:t>
            </a:r>
            <a:endParaRPr lang="en-US" sz="2400" dirty="0">
              <a:solidFill>
                <a:srgbClr val="C0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7399313"/>
              </p:ext>
            </p:extLst>
          </p:nvPr>
        </p:nvGraphicFramePr>
        <p:xfrm>
          <a:off x="1524000" y="2804160"/>
          <a:ext cx="6096000" cy="252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Purpose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Audience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Tone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Language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Accuracy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Bias, Agenda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Ads</a:t>
                      </a:r>
                      <a:r>
                        <a:rPr lang="en-US" sz="20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(#, kinds of products)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Professional Reputation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Quality of Writing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of Logos, Pathos, Ethos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Coverage, depth of analysis</a:t>
                      </a:r>
                    </a:p>
                    <a:p>
                      <a:pPr lvl="0"/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1442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66"/>
                </a:solidFill>
              </a:rPr>
              <a:t>(4) BIBLIOGRAPHY</a:t>
            </a:r>
            <a:endParaRPr lang="en-US" dirty="0">
              <a:solidFill>
                <a:srgbClr val="00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reliable, scholarly works will include a </a:t>
            </a:r>
            <a:r>
              <a:rPr lang="en-US" dirty="0">
                <a:solidFill>
                  <a:srgbClr val="0000FF"/>
                </a:solidFill>
              </a:rPr>
              <a:t>bibliography, Works Cited or Consulted page, references</a:t>
            </a:r>
          </a:p>
          <a:p>
            <a:pPr lvl="0"/>
            <a:r>
              <a:rPr lang="en-US" dirty="0"/>
              <a:t>note </a:t>
            </a:r>
            <a:r>
              <a:rPr lang="en-US" dirty="0">
                <a:solidFill>
                  <a:srgbClr val="0000FF"/>
                </a:solidFill>
              </a:rPr>
              <a:t>what type of research </a:t>
            </a:r>
            <a:r>
              <a:rPr lang="en-US" dirty="0"/>
              <a:t>has been performed by the author (types of sources)</a:t>
            </a:r>
          </a:p>
          <a:p>
            <a:pPr lvl="1"/>
            <a:r>
              <a:rPr lang="en-US" sz="2400" u="sng" dirty="0">
                <a:solidFill>
                  <a:srgbClr val="C00000"/>
                </a:solidFill>
              </a:rPr>
              <a:t>credible sources </a:t>
            </a:r>
            <a:r>
              <a:rPr lang="en-US" sz="2400" dirty="0">
                <a:solidFill>
                  <a:srgbClr val="C00000"/>
                </a:solidFill>
              </a:rPr>
              <a:t>= </a:t>
            </a:r>
            <a:r>
              <a:rPr lang="en-US" sz="2400" u="sng" dirty="0">
                <a:solidFill>
                  <a:srgbClr val="C00000"/>
                </a:solidFill>
              </a:rPr>
              <a:t>credible information</a:t>
            </a:r>
          </a:p>
          <a:p>
            <a:pPr lvl="1"/>
            <a:r>
              <a:rPr lang="en-US" sz="2400" dirty="0">
                <a:solidFill>
                  <a:srgbClr val="00B050"/>
                </a:solidFill>
              </a:rPr>
              <a:t>suggests </a:t>
            </a:r>
            <a:r>
              <a:rPr lang="en-US" sz="2400" dirty="0">
                <a:solidFill>
                  <a:srgbClr val="0070C0"/>
                </a:solidFill>
              </a:rPr>
              <a:t>other sources </a:t>
            </a:r>
            <a:r>
              <a:rPr lang="en-US" sz="2400" dirty="0">
                <a:solidFill>
                  <a:srgbClr val="00B050"/>
                </a:solidFill>
              </a:rPr>
              <a:t>for you to consider</a:t>
            </a:r>
          </a:p>
          <a:p>
            <a:pPr lvl="1"/>
            <a:r>
              <a:rPr lang="en-US" sz="2400" dirty="0">
                <a:solidFill>
                  <a:srgbClr val="00B050"/>
                </a:solidFill>
              </a:rPr>
              <a:t>can point you in </a:t>
            </a:r>
            <a:r>
              <a:rPr lang="en-US" sz="2400" dirty="0">
                <a:solidFill>
                  <a:srgbClr val="0070C0"/>
                </a:solidFill>
              </a:rPr>
              <a:t>other directions</a:t>
            </a:r>
          </a:p>
        </p:txBody>
      </p:sp>
      <p:pic>
        <p:nvPicPr>
          <p:cNvPr id="4" name="Picture 2" descr="C:\Users\shousenick\AppData\Local\Microsoft\Windows\Temporary Internet Files\Content.IE5\4172VBDM\checklist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105400"/>
            <a:ext cx="12192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173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66"/>
                </a:solidFill>
              </a:rPr>
              <a:t>(5) CONTENT</a:t>
            </a:r>
            <a:endParaRPr lang="en-US" dirty="0">
              <a:solidFill>
                <a:srgbClr val="00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u="sng" dirty="0">
                <a:solidFill>
                  <a:srgbClr val="C00000"/>
                </a:solidFill>
              </a:rPr>
              <a:t>Intended Audience</a:t>
            </a:r>
            <a:r>
              <a:rPr lang="en-US" dirty="0">
                <a:solidFill>
                  <a:srgbClr val="C00000"/>
                </a:solidFill>
              </a:rPr>
              <a:t>:  </a:t>
            </a:r>
          </a:p>
          <a:p>
            <a:pPr lvl="1"/>
            <a:r>
              <a:rPr lang="en-US" sz="2400" dirty="0"/>
              <a:t>presumed educational level? </a:t>
            </a:r>
            <a:endParaRPr lang="en-US" sz="2400" dirty="0" smtClean="0"/>
          </a:p>
          <a:p>
            <a:pPr lvl="2"/>
            <a:r>
              <a:rPr lang="en-US" dirty="0" smtClean="0">
                <a:solidFill>
                  <a:srgbClr val="0070C0"/>
                </a:solidFill>
              </a:rPr>
              <a:t>elementary</a:t>
            </a:r>
            <a:r>
              <a:rPr lang="en-US" dirty="0">
                <a:solidFill>
                  <a:srgbClr val="0070C0"/>
                </a:solidFill>
              </a:rPr>
              <a:t>, technical, </a:t>
            </a:r>
            <a:r>
              <a:rPr lang="en-US" i="1" dirty="0">
                <a:solidFill>
                  <a:srgbClr val="0070C0"/>
                </a:solidFill>
              </a:rPr>
              <a:t>or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advanced</a:t>
            </a:r>
            <a:endParaRPr lang="en-US" dirty="0">
              <a:solidFill>
                <a:srgbClr val="0070C0"/>
              </a:solidFill>
            </a:endParaRPr>
          </a:p>
          <a:p>
            <a:pPr lvl="1"/>
            <a:r>
              <a:rPr lang="en-US" sz="2400" dirty="0"/>
              <a:t>specialized? </a:t>
            </a:r>
            <a:endParaRPr lang="en-US" sz="2400" dirty="0" smtClean="0"/>
          </a:p>
          <a:p>
            <a:pPr lvl="1"/>
            <a:r>
              <a:rPr lang="en-US" sz="2400" dirty="0" smtClean="0"/>
              <a:t>scholarly</a:t>
            </a:r>
            <a:r>
              <a:rPr lang="en-US" sz="2400" dirty="0"/>
              <a:t>? </a:t>
            </a:r>
          </a:p>
          <a:p>
            <a:pPr lvl="1"/>
            <a:r>
              <a:rPr lang="en-US" sz="2400" dirty="0"/>
              <a:t>public </a:t>
            </a:r>
            <a:r>
              <a:rPr lang="en-US" sz="2400" i="1" dirty="0"/>
              <a:t>or</a:t>
            </a:r>
            <a:r>
              <a:rPr lang="en-US" sz="2400" dirty="0"/>
              <a:t> popular? </a:t>
            </a:r>
          </a:p>
        </p:txBody>
      </p:sp>
      <p:pic>
        <p:nvPicPr>
          <p:cNvPr id="4" name="Picture 2" descr="C:\Users\shousenick\AppData\Local\Microsoft\Windows\Temporary Internet Files\Content.IE5\4172VBDM\checklist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105400"/>
            <a:ext cx="12192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506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66"/>
                </a:solidFill>
              </a:rPr>
              <a:t>(5) CONTENT</a:t>
            </a:r>
            <a:endParaRPr lang="en-US" dirty="0">
              <a:solidFill>
                <a:srgbClr val="00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sz="3100" u="sng" dirty="0" smtClean="0">
                <a:solidFill>
                  <a:srgbClr val="C00000"/>
                </a:solidFill>
              </a:rPr>
              <a:t>Support-Sources</a:t>
            </a:r>
            <a:r>
              <a:rPr lang="en-US" sz="3100" dirty="0" smtClean="0">
                <a:solidFill>
                  <a:srgbClr val="C00000"/>
                </a:solidFill>
              </a:rPr>
              <a:t>:  </a:t>
            </a:r>
            <a:endParaRPr lang="en-US" sz="3100" dirty="0">
              <a:solidFill>
                <a:srgbClr val="C00000"/>
              </a:solidFill>
            </a:endParaRPr>
          </a:p>
          <a:p>
            <a:r>
              <a:rPr lang="en-US" sz="2600" dirty="0" smtClean="0"/>
              <a:t>(Critical Reading)</a:t>
            </a:r>
            <a:endParaRPr lang="en-US" dirty="0"/>
          </a:p>
          <a:p>
            <a:pPr lvl="1"/>
            <a:r>
              <a:rPr lang="en-US" sz="2400" dirty="0"/>
              <a:t>Analyze the writer’s use of </a:t>
            </a:r>
            <a:r>
              <a:rPr lang="en-US" sz="2400" dirty="0">
                <a:solidFill>
                  <a:srgbClr val="0000FF"/>
                </a:solidFill>
              </a:rPr>
              <a:t>LOGOS, PATHOS, ETHOS</a:t>
            </a:r>
            <a:r>
              <a:rPr lang="en-US" sz="2400" dirty="0"/>
              <a:t>.</a:t>
            </a:r>
          </a:p>
          <a:p>
            <a:pPr lvl="1"/>
            <a:r>
              <a:rPr lang="en-US" sz="2400" dirty="0"/>
              <a:t>Is the support/grounds </a:t>
            </a:r>
            <a:r>
              <a:rPr lang="en-US" sz="2400" i="1" dirty="0">
                <a:solidFill>
                  <a:srgbClr val="7030A0"/>
                </a:solidFill>
              </a:rPr>
              <a:t>adequate, accurate, relevant</a:t>
            </a:r>
            <a:r>
              <a:rPr lang="en-US" sz="2400" dirty="0"/>
              <a:t>?</a:t>
            </a:r>
          </a:p>
          <a:p>
            <a:pPr lvl="1"/>
            <a:r>
              <a:rPr lang="en-US" sz="2400" dirty="0"/>
              <a:t>What is the </a:t>
            </a:r>
            <a:r>
              <a:rPr lang="en-US" sz="2400" i="1" dirty="0"/>
              <a:t>timeliness</a:t>
            </a:r>
            <a:r>
              <a:rPr lang="en-US" sz="2400" dirty="0"/>
              <a:t> of the views?</a:t>
            </a:r>
          </a:p>
          <a:p>
            <a:pPr lvl="1"/>
            <a:r>
              <a:rPr lang="en-US" sz="2400" dirty="0"/>
              <a:t>Does the writer support the claim with </a:t>
            </a:r>
            <a:r>
              <a:rPr lang="en-US" sz="2400" i="1" dirty="0">
                <a:solidFill>
                  <a:srgbClr val="C00000"/>
                </a:solidFill>
              </a:rPr>
              <a:t>facts, statistics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/>
              <a:t>or with </a:t>
            </a:r>
            <a:r>
              <a:rPr lang="en-US" sz="2400" i="1" dirty="0">
                <a:solidFill>
                  <a:schemeClr val="accent1">
                    <a:lumMod val="75000"/>
                  </a:schemeClr>
                </a:solidFill>
              </a:rPr>
              <a:t>opinions, inferences, assumptions</a:t>
            </a:r>
            <a:r>
              <a:rPr lang="en-US" sz="2400" dirty="0"/>
              <a:t>?</a:t>
            </a:r>
          </a:p>
          <a:p>
            <a:pPr lvl="1"/>
            <a:r>
              <a:rPr lang="en-US" sz="2400" i="1" dirty="0">
                <a:solidFill>
                  <a:srgbClr val="0000FF"/>
                </a:solidFill>
              </a:rPr>
              <a:t>Truthfulness</a:t>
            </a:r>
            <a:r>
              <a:rPr lang="en-US" sz="2400" dirty="0"/>
              <a:t> or </a:t>
            </a:r>
            <a:r>
              <a:rPr lang="en-US" sz="2400" i="1" dirty="0">
                <a:solidFill>
                  <a:schemeClr val="accent1">
                    <a:lumMod val="75000"/>
                  </a:schemeClr>
                </a:solidFill>
              </a:rPr>
              <a:t>propaganda, misinformation, lies, half-truths</a:t>
            </a:r>
            <a:r>
              <a:rPr lang="en-US" sz="2400" dirty="0"/>
              <a:t>?</a:t>
            </a:r>
          </a:p>
          <a:p>
            <a:pPr lvl="1"/>
            <a:r>
              <a:rPr lang="en-US" sz="2400" dirty="0"/>
              <a:t>Is the evidence questionable or </a:t>
            </a:r>
            <a:r>
              <a:rPr lang="en-US" sz="2400" i="1" dirty="0"/>
              <a:t>researched</a:t>
            </a:r>
            <a:r>
              <a:rPr lang="en-US" sz="2400" dirty="0"/>
              <a:t>?</a:t>
            </a:r>
          </a:p>
          <a:p>
            <a:pPr lvl="1"/>
            <a:r>
              <a:rPr lang="en-US" sz="2400" dirty="0"/>
              <a:t>Are there </a:t>
            </a:r>
            <a:r>
              <a:rPr lang="en-US" sz="2400" i="1" dirty="0">
                <a:solidFill>
                  <a:schemeClr val="accent1">
                    <a:lumMod val="75000"/>
                  </a:schemeClr>
                </a:solidFill>
              </a:rPr>
              <a:t>errors, oversights, omissions</a:t>
            </a:r>
            <a:r>
              <a:rPr lang="en-US" sz="2400" dirty="0"/>
              <a:t>?</a:t>
            </a:r>
          </a:p>
          <a:p>
            <a:pPr lvl="1"/>
            <a:r>
              <a:rPr lang="en-US" sz="2400" dirty="0"/>
              <a:t>Is there evidence of </a:t>
            </a:r>
            <a:r>
              <a:rPr lang="en-US" sz="2400" dirty="0">
                <a:solidFill>
                  <a:srgbClr val="00B0F0"/>
                </a:solidFill>
              </a:rPr>
              <a:t>logical fallacies </a:t>
            </a:r>
            <a:r>
              <a:rPr lang="en-US" sz="2400" dirty="0"/>
              <a:t>– </a:t>
            </a:r>
          </a:p>
          <a:p>
            <a:pPr lvl="2"/>
            <a:r>
              <a:rPr lang="en-US" i="1" dirty="0">
                <a:solidFill>
                  <a:srgbClr val="0070C0"/>
                </a:solidFill>
              </a:rPr>
              <a:t>overgeneralizations, circular reasoning, non sequitur, false dilemma, ad hominem</a:t>
            </a:r>
            <a:r>
              <a:rPr lang="en-US" i="1" dirty="0"/>
              <a:t> </a:t>
            </a:r>
            <a:endParaRPr lang="en-US" dirty="0"/>
          </a:p>
          <a:p>
            <a:pPr lvl="1"/>
            <a:r>
              <a:rPr lang="en-US" sz="2400" dirty="0"/>
              <a:t>Is there an obvious </a:t>
            </a:r>
            <a:r>
              <a:rPr lang="en-US" sz="2400" i="1" dirty="0">
                <a:solidFill>
                  <a:srgbClr val="FF0000"/>
                </a:solidFill>
              </a:rPr>
              <a:t>bias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or </a:t>
            </a:r>
            <a:r>
              <a:rPr lang="en-US" sz="2400" i="1" dirty="0">
                <a:solidFill>
                  <a:srgbClr val="7030A0"/>
                </a:solidFill>
              </a:rPr>
              <a:t>conflict of interest</a:t>
            </a:r>
            <a:r>
              <a:rPr lang="en-US" sz="2400" dirty="0"/>
              <a:t>?</a:t>
            </a:r>
          </a:p>
          <a:p>
            <a:pPr lvl="1"/>
            <a:r>
              <a:rPr lang="en-US" sz="2400" dirty="0"/>
              <a:t>Are the sources </a:t>
            </a:r>
            <a:r>
              <a:rPr lang="en-US" sz="2400" i="1" dirty="0">
                <a:solidFill>
                  <a:srgbClr val="0000FF"/>
                </a:solidFill>
              </a:rPr>
              <a:t>primary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/>
              <a:t>or </a:t>
            </a:r>
            <a:r>
              <a:rPr lang="en-US" sz="2400" i="1" dirty="0">
                <a:solidFill>
                  <a:srgbClr val="0000FF"/>
                </a:solidFill>
              </a:rPr>
              <a:t>secondary</a:t>
            </a:r>
            <a:r>
              <a:rPr lang="en-US" sz="2400" dirty="0"/>
              <a:t>?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9338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600200"/>
            <a:ext cx="5723468" cy="2895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0070C0"/>
                </a:solidFill>
              </a:rPr>
              <a:t>THE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u="sng" dirty="0" smtClean="0">
                <a:solidFill>
                  <a:srgbClr val="0070C0"/>
                </a:solidFill>
              </a:rPr>
              <a:t>UNWEEDED GARDEN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6466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66"/>
                </a:solidFill>
              </a:rPr>
              <a:t>(5) CONTENT</a:t>
            </a:r>
            <a:endParaRPr lang="en-US" dirty="0">
              <a:solidFill>
                <a:srgbClr val="00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200" u="sng" dirty="0" smtClean="0">
                <a:solidFill>
                  <a:srgbClr val="C00000"/>
                </a:solidFill>
              </a:rPr>
              <a:t>PRIMARY vs. SECONDARY Sources</a:t>
            </a:r>
            <a:r>
              <a:rPr lang="en-US" sz="2200" dirty="0" smtClean="0">
                <a:solidFill>
                  <a:srgbClr val="C00000"/>
                </a:solidFill>
              </a:rPr>
              <a:t>:  </a:t>
            </a:r>
            <a:endParaRPr lang="en-US" sz="2200" dirty="0">
              <a:solidFill>
                <a:srgbClr val="C00000"/>
              </a:solidFill>
            </a:endParaRPr>
          </a:p>
          <a:p>
            <a:pPr marL="365760" lvl="1" indent="0">
              <a:buNone/>
            </a:pP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6927434"/>
              </p:ext>
            </p:extLst>
          </p:nvPr>
        </p:nvGraphicFramePr>
        <p:xfrm>
          <a:off x="1463675" y="3048000"/>
          <a:ext cx="6196012" cy="22555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098006"/>
                <a:gridCol w="3098006"/>
              </a:tblGrid>
              <a:tr h="16198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effectLst/>
                        </a:rPr>
                        <a:t>PRIMARY SOURCES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745" marR="60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effectLst/>
                        </a:rPr>
                        <a:t>SECONDARY SOURCES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745" marR="60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971924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effectLst/>
                        </a:rPr>
                        <a:t>raw material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effectLst/>
                        </a:rPr>
                        <a:t>court cases &amp; decisions, government documents, journals, diaries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effectLst/>
                        </a:rPr>
                        <a:t>first-hand accounts (eye-witness testimony)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effectLst/>
                        </a:rPr>
                        <a:t>contemporary news coverage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745" marR="60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effectLst/>
                        </a:rPr>
                        <a:t>based on primary sources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effectLst/>
                        </a:rPr>
                        <a:t>analyses of primary sources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effectLst/>
                        </a:rPr>
                        <a:t>second-hand information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effectLst/>
                        </a:rPr>
                        <a:t>books, journal articles, encyclopedia articles about the primary event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745" marR="60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884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66"/>
                </a:solidFill>
              </a:rPr>
              <a:t>(5) CONTENT</a:t>
            </a:r>
            <a:endParaRPr lang="en-US" dirty="0">
              <a:solidFill>
                <a:srgbClr val="00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u="sng" dirty="0">
                <a:solidFill>
                  <a:srgbClr val="C00000"/>
                </a:solidFill>
              </a:rPr>
              <a:t>Coverage</a:t>
            </a:r>
            <a:r>
              <a:rPr lang="en-US" dirty="0">
                <a:solidFill>
                  <a:srgbClr val="C00000"/>
                </a:solidFill>
              </a:rPr>
              <a:t>:  </a:t>
            </a:r>
          </a:p>
          <a:p>
            <a:pPr lvl="1"/>
            <a:r>
              <a:rPr lang="en-US" sz="2400" dirty="0"/>
              <a:t>Does the writer give an </a:t>
            </a:r>
            <a:r>
              <a:rPr lang="en-US" sz="2400" i="1" dirty="0">
                <a:solidFill>
                  <a:srgbClr val="0000FF"/>
                </a:solidFill>
              </a:rPr>
              <a:t>in-depth, detailed account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</a:p>
          <a:p>
            <a:pPr lvl="2"/>
            <a:r>
              <a:rPr lang="en-US" i="1" dirty="0" smtClean="0">
                <a:solidFill>
                  <a:srgbClr val="009900"/>
                </a:solidFill>
              </a:rPr>
              <a:t>all</a:t>
            </a:r>
            <a:r>
              <a:rPr lang="en-US" dirty="0" smtClean="0">
                <a:solidFill>
                  <a:srgbClr val="009900"/>
                </a:solidFill>
              </a:rPr>
              <a:t> sides to the issue</a:t>
            </a:r>
          </a:p>
          <a:p>
            <a:pPr lvl="2"/>
            <a:r>
              <a:rPr lang="en-US" i="1" dirty="0" smtClean="0">
                <a:solidFill>
                  <a:srgbClr val="009900"/>
                </a:solidFill>
              </a:rPr>
              <a:t>multiple</a:t>
            </a:r>
            <a:r>
              <a:rPr lang="en-US" dirty="0" smtClean="0">
                <a:solidFill>
                  <a:srgbClr val="009900"/>
                </a:solidFill>
              </a:rPr>
              <a:t> perspectives</a:t>
            </a:r>
          </a:p>
          <a:p>
            <a:pPr lvl="2"/>
            <a:r>
              <a:rPr lang="en-US" i="1" dirty="0" smtClean="0">
                <a:solidFill>
                  <a:srgbClr val="009900"/>
                </a:solidFill>
              </a:rPr>
              <a:t>full</a:t>
            </a:r>
            <a:r>
              <a:rPr lang="en-US" dirty="0" smtClean="0">
                <a:solidFill>
                  <a:srgbClr val="009900"/>
                </a:solidFill>
              </a:rPr>
              <a:t> history, background</a:t>
            </a:r>
          </a:p>
          <a:p>
            <a:pPr lvl="2"/>
            <a:r>
              <a:rPr lang="en-US" dirty="0" smtClean="0">
                <a:solidFill>
                  <a:srgbClr val="009900"/>
                </a:solidFill>
              </a:rPr>
              <a:t>suggestions, recommendations</a:t>
            </a:r>
          </a:p>
          <a:p>
            <a:pPr lvl="1"/>
            <a:r>
              <a:rPr lang="en-US" sz="2400" i="1" dirty="0" smtClean="0"/>
              <a:t>or</a:t>
            </a:r>
            <a:r>
              <a:rPr lang="en-US" sz="2400" dirty="0" smtClean="0"/>
              <a:t> just a </a:t>
            </a:r>
            <a:r>
              <a:rPr lang="en-US" sz="2400" i="1" dirty="0">
                <a:solidFill>
                  <a:schemeClr val="accent1">
                    <a:lumMod val="75000"/>
                  </a:schemeClr>
                </a:solidFill>
              </a:rPr>
              <a:t>cursory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overview</a:t>
            </a:r>
            <a:r>
              <a:rPr lang="en-US" sz="2400" dirty="0"/>
              <a:t>?</a:t>
            </a:r>
          </a:p>
          <a:p>
            <a:pPr marL="365760" lvl="1" indent="0">
              <a:buNone/>
            </a:pPr>
            <a:endParaRPr lang="en-US" sz="2400" dirty="0"/>
          </a:p>
        </p:txBody>
      </p:sp>
      <p:pic>
        <p:nvPicPr>
          <p:cNvPr id="4" name="Picture 2" descr="C:\Users\shousenick\AppData\Local\Microsoft\Windows\Temporary Internet Files\Content.IE5\4172VBDM\checklist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105400"/>
            <a:ext cx="12192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176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66"/>
                </a:solidFill>
              </a:rPr>
              <a:t>(5) CONTENT</a:t>
            </a:r>
            <a:endParaRPr lang="en-US" dirty="0">
              <a:solidFill>
                <a:srgbClr val="00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u="sng" dirty="0">
                <a:solidFill>
                  <a:srgbClr val="C00000"/>
                </a:solidFill>
              </a:rPr>
              <a:t>Tone</a:t>
            </a:r>
            <a:r>
              <a:rPr lang="en-US" dirty="0">
                <a:solidFill>
                  <a:srgbClr val="C00000"/>
                </a:solidFill>
              </a:rPr>
              <a:t>:  </a:t>
            </a:r>
          </a:p>
          <a:p>
            <a:pPr lvl="1"/>
            <a:r>
              <a:rPr lang="en-US" sz="2400" i="1" dirty="0">
                <a:solidFill>
                  <a:srgbClr val="0000FF"/>
                </a:solidFill>
              </a:rPr>
              <a:t>concerned, </a:t>
            </a:r>
            <a:r>
              <a:rPr lang="en-US" sz="2400" i="1" dirty="0" smtClean="0">
                <a:solidFill>
                  <a:srgbClr val="0000FF"/>
                </a:solidFill>
              </a:rPr>
              <a:t>serious, mature</a:t>
            </a:r>
            <a:r>
              <a:rPr lang="en-US" sz="2400" dirty="0" smtClean="0"/>
              <a:t> OR </a:t>
            </a:r>
            <a:r>
              <a:rPr lang="en-US" sz="2400" i="1" dirty="0">
                <a:solidFill>
                  <a:schemeClr val="accent1">
                    <a:lumMod val="75000"/>
                  </a:schemeClr>
                </a:solidFill>
              </a:rPr>
              <a:t>condescending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sz="2400" i="1" dirty="0">
                <a:solidFill>
                  <a:schemeClr val="accent1">
                    <a:lumMod val="75000"/>
                  </a:schemeClr>
                </a:solidFill>
              </a:rPr>
              <a:t>arrogant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</a:rPr>
              <a:t>flippant, sarcastic, snarky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en-US" sz="2400" dirty="0"/>
              <a:t>Does the writer employ </a:t>
            </a:r>
            <a:r>
              <a:rPr lang="en-US" sz="2400" i="1" dirty="0">
                <a:solidFill>
                  <a:srgbClr val="0070C0"/>
                </a:solidFill>
              </a:rPr>
              <a:t>loaded language, ad </a:t>
            </a:r>
            <a:r>
              <a:rPr lang="en-US" sz="2400" i="1" dirty="0" err="1">
                <a:solidFill>
                  <a:srgbClr val="0070C0"/>
                </a:solidFill>
              </a:rPr>
              <a:t>misericordiam</a:t>
            </a:r>
            <a:r>
              <a:rPr lang="en-US" sz="2400" i="1" dirty="0">
                <a:solidFill>
                  <a:srgbClr val="0070C0"/>
                </a:solidFill>
              </a:rPr>
              <a:t>, ad hominem, ad </a:t>
            </a:r>
            <a:r>
              <a:rPr lang="en-US" sz="2400" i="1" dirty="0" err="1">
                <a:solidFill>
                  <a:srgbClr val="0070C0"/>
                </a:solidFill>
              </a:rPr>
              <a:t>populum</a:t>
            </a:r>
            <a:r>
              <a:rPr lang="en-US" sz="2400" dirty="0"/>
              <a:t>?</a:t>
            </a:r>
          </a:p>
          <a:p>
            <a:pPr lvl="0"/>
            <a:r>
              <a:rPr lang="en-US" u="sng" dirty="0">
                <a:solidFill>
                  <a:srgbClr val="C00000"/>
                </a:solidFill>
              </a:rPr>
              <a:t>POV</a:t>
            </a:r>
            <a:r>
              <a:rPr lang="en-US" dirty="0">
                <a:solidFill>
                  <a:srgbClr val="C00000"/>
                </a:solidFill>
              </a:rPr>
              <a:t>:  </a:t>
            </a:r>
          </a:p>
          <a:p>
            <a:pPr lvl="1"/>
            <a:r>
              <a:rPr lang="en-US" sz="2400" dirty="0"/>
              <a:t>Does the writer remain </a:t>
            </a:r>
            <a:r>
              <a:rPr lang="en-US" sz="2400" dirty="0">
                <a:solidFill>
                  <a:srgbClr val="0000FF"/>
                </a:solidFill>
              </a:rPr>
              <a:t>OBJECTIVE</a:t>
            </a:r>
            <a:r>
              <a:rPr lang="en-US" sz="2400" dirty="0"/>
              <a:t> and </a:t>
            </a:r>
            <a:r>
              <a:rPr lang="en-US" sz="2400" i="1" dirty="0"/>
              <a:t>impartial</a:t>
            </a:r>
            <a:r>
              <a:rPr lang="en-US" sz="2400" dirty="0"/>
              <a:t>, </a:t>
            </a:r>
          </a:p>
          <a:p>
            <a:pPr lvl="1"/>
            <a:r>
              <a:rPr lang="en-US" sz="2400" dirty="0"/>
              <a:t>or does s/he become </a:t>
            </a:r>
            <a:r>
              <a:rPr lang="en-US" sz="2400" i="1" dirty="0">
                <a:solidFill>
                  <a:schemeClr val="accent1">
                    <a:lumMod val="75000"/>
                  </a:schemeClr>
                </a:solidFill>
              </a:rPr>
              <a:t>subjective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/>
              <a:t>and </a:t>
            </a:r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</a:rPr>
              <a:t>argumentative</a:t>
            </a:r>
            <a:r>
              <a:rPr lang="en-US" sz="2400" dirty="0"/>
              <a:t>?</a:t>
            </a:r>
          </a:p>
        </p:txBody>
      </p:sp>
      <p:pic>
        <p:nvPicPr>
          <p:cNvPr id="4" name="Picture 2" descr="C:\Users\shousenick\AppData\Local\Microsoft\Windows\Temporary Internet Files\Content.IE5\4172VBDM\checklist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105400"/>
            <a:ext cx="12192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583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66"/>
                </a:solidFill>
              </a:rPr>
              <a:t>(5) CONTENT</a:t>
            </a:r>
            <a:endParaRPr lang="en-US" dirty="0">
              <a:solidFill>
                <a:srgbClr val="00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u="sng" dirty="0" smtClean="0">
                <a:solidFill>
                  <a:srgbClr val="C00000"/>
                </a:solidFill>
              </a:rPr>
              <a:t>Book Reviews</a:t>
            </a:r>
            <a:r>
              <a:rPr lang="en-US" dirty="0" smtClean="0">
                <a:solidFill>
                  <a:srgbClr val="C00000"/>
                </a:solidFill>
              </a:rPr>
              <a:t>:</a:t>
            </a:r>
            <a:r>
              <a:rPr lang="en-US" dirty="0" smtClean="0"/>
              <a:t>  </a:t>
            </a:r>
            <a:endParaRPr lang="en-US" dirty="0"/>
          </a:p>
          <a:p>
            <a:pPr lvl="1"/>
            <a:r>
              <a:rPr lang="en-US" sz="2400" dirty="0"/>
              <a:t>What have others </a:t>
            </a:r>
            <a:r>
              <a:rPr lang="en-US" sz="2400" i="1" dirty="0" smtClean="0">
                <a:solidFill>
                  <a:srgbClr val="7030A0"/>
                </a:solidFill>
              </a:rPr>
              <a:t>in the field</a:t>
            </a:r>
            <a:r>
              <a:rPr lang="en-US" sz="2400" dirty="0" smtClean="0"/>
              <a:t> remarked </a:t>
            </a:r>
            <a:r>
              <a:rPr lang="en-US" sz="2400" dirty="0"/>
              <a:t>regarding your source book</a:t>
            </a:r>
            <a:r>
              <a:rPr lang="en-US" sz="2400" dirty="0" smtClean="0"/>
              <a:t>?</a:t>
            </a:r>
          </a:p>
          <a:p>
            <a:pPr lvl="2"/>
            <a:r>
              <a:rPr lang="en-US" dirty="0" smtClean="0">
                <a:solidFill>
                  <a:srgbClr val="0070C0"/>
                </a:solidFill>
              </a:rPr>
              <a:t>How was it received by peers?</a:t>
            </a:r>
            <a:endParaRPr lang="en-US" dirty="0">
              <a:solidFill>
                <a:srgbClr val="0070C0"/>
              </a:solidFill>
            </a:endParaRPr>
          </a:p>
          <a:p>
            <a:pPr lvl="1"/>
            <a:r>
              <a:rPr lang="en-US" sz="2400" dirty="0"/>
              <a:t>Consult </a:t>
            </a:r>
            <a:r>
              <a:rPr lang="en-US" sz="2400" dirty="0">
                <a:solidFill>
                  <a:srgbClr val="0000FF"/>
                </a:solidFill>
              </a:rPr>
              <a:t>book reviews </a:t>
            </a:r>
            <a:r>
              <a:rPr lang="en-US" sz="2400" dirty="0"/>
              <a:t>of your source:  </a:t>
            </a:r>
          </a:p>
          <a:p>
            <a:pPr lvl="2"/>
            <a:r>
              <a:rPr lang="en-US" dirty="0">
                <a:solidFill>
                  <a:srgbClr val="00B050"/>
                </a:solidFill>
              </a:rPr>
              <a:t>Book Review Index</a:t>
            </a:r>
          </a:p>
          <a:p>
            <a:pPr lvl="2"/>
            <a:r>
              <a:rPr lang="en-US" dirty="0">
                <a:solidFill>
                  <a:srgbClr val="00B050"/>
                </a:solidFill>
              </a:rPr>
              <a:t>Book Review Digest</a:t>
            </a:r>
          </a:p>
          <a:p>
            <a:pPr lvl="2"/>
            <a:r>
              <a:rPr lang="en-US" dirty="0">
                <a:solidFill>
                  <a:srgbClr val="00B050"/>
                </a:solidFill>
              </a:rPr>
              <a:t>Periodical Abstracts</a:t>
            </a:r>
          </a:p>
          <a:p>
            <a:pPr marL="365760" lvl="1" indent="0">
              <a:buNone/>
            </a:pPr>
            <a:endParaRPr lang="en-US" sz="2400" dirty="0"/>
          </a:p>
        </p:txBody>
      </p:sp>
      <p:pic>
        <p:nvPicPr>
          <p:cNvPr id="4" name="Picture 2" descr="C:\Users\shousenick\AppData\Local\Microsoft\Windows\Temporary Internet Files\Content.IE5\4172VBDM\checklist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105400"/>
            <a:ext cx="12192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0926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600200"/>
            <a:ext cx="5723468" cy="2895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0070C0"/>
                </a:solidFill>
              </a:rPr>
              <a:t>THE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u="sng" dirty="0" smtClean="0">
                <a:solidFill>
                  <a:srgbClr val="0070C0"/>
                </a:solidFill>
              </a:rPr>
              <a:t>TOOL SHED</a:t>
            </a:r>
            <a:r>
              <a:rPr lang="en-US" u="sng" dirty="0" smtClean="0"/>
              <a:t/>
            </a:r>
            <a:br>
              <a:rPr lang="en-US" u="sng" dirty="0" smtClean="0"/>
            </a:b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0618351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INFO NEEDED for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solidFill>
                  <a:srgbClr val="C00000"/>
                </a:solidFill>
              </a:rPr>
              <a:t>PRINT </a:t>
            </a:r>
            <a:r>
              <a:rPr lang="en-US" u="sng" dirty="0" smtClean="0">
                <a:solidFill>
                  <a:srgbClr val="C00000"/>
                </a:solidFill>
              </a:rPr>
              <a:t>BOOK</a:t>
            </a:r>
            <a:r>
              <a:rPr lang="en-US" dirty="0" smtClean="0">
                <a:solidFill>
                  <a:srgbClr val="C00000"/>
                </a:solidFill>
              </a:rPr>
              <a:t>:</a:t>
            </a:r>
            <a:endParaRPr lang="en-US" u="sng" dirty="0">
              <a:solidFill>
                <a:srgbClr val="C00000"/>
              </a:solidFill>
            </a:endParaRP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author(s</a:t>
            </a:r>
            <a:r>
              <a:rPr lang="en-US" dirty="0">
                <a:solidFill>
                  <a:srgbClr val="7030A0"/>
                </a:solidFill>
              </a:rPr>
              <a:t>), editor, translator</a:t>
            </a:r>
          </a:p>
          <a:p>
            <a:pPr lvl="1"/>
            <a:r>
              <a:rPr lang="en-US" dirty="0" smtClean="0"/>
              <a:t>title </a:t>
            </a:r>
            <a:r>
              <a:rPr lang="en-US" dirty="0"/>
              <a:t>and subtitle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publication </a:t>
            </a:r>
            <a:r>
              <a:rPr lang="en-US" dirty="0">
                <a:solidFill>
                  <a:srgbClr val="0070C0"/>
                </a:solidFill>
              </a:rPr>
              <a:t>info </a:t>
            </a:r>
            <a:r>
              <a:rPr lang="en-US" dirty="0" smtClean="0">
                <a:solidFill>
                  <a:srgbClr val="0070C0"/>
                </a:solidFill>
              </a:rPr>
              <a:t>(publisher</a:t>
            </a:r>
            <a:r>
              <a:rPr lang="en-US" dirty="0">
                <a:solidFill>
                  <a:srgbClr val="0070C0"/>
                </a:solidFill>
              </a:rPr>
              <a:t>, year)</a:t>
            </a:r>
          </a:p>
          <a:p>
            <a:pPr lvl="1"/>
            <a:r>
              <a:rPr lang="en-US" dirty="0" smtClean="0"/>
              <a:t>volume </a:t>
            </a:r>
            <a:r>
              <a:rPr lang="en-US" dirty="0"/>
              <a:t>or edition numbers (if necessary)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call </a:t>
            </a:r>
            <a:r>
              <a:rPr lang="en-US" dirty="0">
                <a:solidFill>
                  <a:srgbClr val="00B050"/>
                </a:solidFill>
              </a:rPr>
              <a:t>number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683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INFO NEEDED for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solidFill>
                  <a:srgbClr val="C00000"/>
                </a:solidFill>
              </a:rPr>
              <a:t>PRINT </a:t>
            </a:r>
            <a:r>
              <a:rPr lang="en-US" u="sng" dirty="0" smtClean="0">
                <a:solidFill>
                  <a:srgbClr val="C00000"/>
                </a:solidFill>
              </a:rPr>
              <a:t>ARTICLE</a:t>
            </a:r>
            <a:r>
              <a:rPr lang="en-US" dirty="0" smtClean="0">
                <a:solidFill>
                  <a:srgbClr val="C00000"/>
                </a:solidFill>
              </a:rPr>
              <a:t>:</a:t>
            </a:r>
            <a:endParaRPr lang="en-US" u="sng" dirty="0">
              <a:solidFill>
                <a:srgbClr val="C00000"/>
              </a:solidFill>
            </a:endParaRP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author(s</a:t>
            </a:r>
            <a:r>
              <a:rPr lang="en-US" dirty="0">
                <a:solidFill>
                  <a:srgbClr val="7030A0"/>
                </a:solidFill>
              </a:rPr>
              <a:t>), editor, translator</a:t>
            </a:r>
          </a:p>
          <a:p>
            <a:pPr lvl="1"/>
            <a:r>
              <a:rPr lang="en-US" dirty="0" smtClean="0"/>
              <a:t>title </a:t>
            </a:r>
            <a:r>
              <a:rPr lang="en-US" dirty="0"/>
              <a:t>and subtitle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name of periodical</a:t>
            </a:r>
          </a:p>
          <a:p>
            <a:pPr lvl="1"/>
            <a:r>
              <a:rPr lang="en-US" dirty="0"/>
              <a:t>publication info </a:t>
            </a:r>
            <a:endParaRPr lang="en-US" dirty="0" smtClean="0"/>
          </a:p>
          <a:p>
            <a:pPr lvl="2"/>
            <a:r>
              <a:rPr lang="en-US" dirty="0" smtClean="0"/>
              <a:t>volume </a:t>
            </a:r>
            <a:r>
              <a:rPr lang="en-US" dirty="0"/>
              <a:t>number, issue number, </a:t>
            </a:r>
            <a:r>
              <a:rPr lang="en-US" dirty="0" smtClean="0"/>
              <a:t>date</a:t>
            </a:r>
          </a:p>
          <a:p>
            <a:pPr lvl="2"/>
            <a:r>
              <a:rPr lang="en-US" dirty="0" smtClean="0"/>
              <a:t>inclusive </a:t>
            </a:r>
            <a:r>
              <a:rPr lang="en-US" dirty="0"/>
              <a:t>page numbers of </a:t>
            </a:r>
            <a:r>
              <a:rPr lang="en-US" dirty="0" smtClean="0"/>
              <a:t>article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3292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INFO NEEDED for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>
                <a:solidFill>
                  <a:srgbClr val="C00000"/>
                </a:solidFill>
              </a:rPr>
              <a:t>ELECTRONIC SOURCES</a:t>
            </a:r>
            <a:r>
              <a:rPr lang="en-US" dirty="0" smtClean="0">
                <a:solidFill>
                  <a:srgbClr val="C00000"/>
                </a:solidFill>
              </a:rPr>
              <a:t>:</a:t>
            </a:r>
            <a:endParaRPr lang="en-US" u="sng" dirty="0">
              <a:solidFill>
                <a:srgbClr val="C00000"/>
              </a:solidFill>
            </a:endParaRP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author(s</a:t>
            </a:r>
            <a:r>
              <a:rPr lang="en-US" dirty="0">
                <a:solidFill>
                  <a:srgbClr val="7030A0"/>
                </a:solidFill>
              </a:rPr>
              <a:t>), editor, translator</a:t>
            </a:r>
          </a:p>
          <a:p>
            <a:pPr lvl="1"/>
            <a:r>
              <a:rPr lang="en-US" dirty="0" smtClean="0"/>
              <a:t>title </a:t>
            </a:r>
            <a:r>
              <a:rPr lang="en-US" dirty="0"/>
              <a:t>and subtitle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any print publication info (like book)</a:t>
            </a:r>
          </a:p>
          <a:p>
            <a:pPr lvl="1"/>
            <a:r>
              <a:rPr lang="en-US" dirty="0"/>
              <a:t>name </a:t>
            </a:r>
            <a:r>
              <a:rPr lang="en-US" dirty="0" smtClean="0"/>
              <a:t>&amp; full URL of the site</a:t>
            </a:r>
            <a:endParaRPr lang="en-US" dirty="0"/>
          </a:p>
          <a:p>
            <a:pPr lvl="1"/>
            <a:r>
              <a:rPr lang="en-US" dirty="0">
                <a:solidFill>
                  <a:srgbClr val="0070C0"/>
                </a:solidFill>
              </a:rPr>
              <a:t>electronic publication info </a:t>
            </a:r>
            <a:endParaRPr lang="en-US" dirty="0" smtClean="0">
              <a:solidFill>
                <a:srgbClr val="0070C0"/>
              </a:solidFill>
            </a:endParaRPr>
          </a:p>
          <a:p>
            <a:pPr lvl="2"/>
            <a:r>
              <a:rPr lang="en-US" sz="1800" dirty="0" err="1" smtClean="0"/>
              <a:t>CD-rom</a:t>
            </a:r>
            <a:r>
              <a:rPr lang="en-US" sz="1800" dirty="0" smtClean="0"/>
              <a:t> </a:t>
            </a:r>
            <a:r>
              <a:rPr lang="en-US" sz="1800" dirty="0"/>
              <a:t>&amp; version </a:t>
            </a:r>
            <a:r>
              <a:rPr lang="en-US" sz="1800" dirty="0" smtClean="0"/>
              <a:t>#, </a:t>
            </a:r>
            <a:r>
              <a:rPr lang="en-US" sz="1800" dirty="0"/>
              <a:t>volume or issue number of online </a:t>
            </a:r>
            <a:r>
              <a:rPr lang="en-US" sz="1800" dirty="0" smtClean="0"/>
              <a:t>magazine</a:t>
            </a:r>
            <a:endParaRPr lang="en-US" sz="1800" dirty="0"/>
          </a:p>
          <a:p>
            <a:pPr lvl="1"/>
            <a:r>
              <a:rPr lang="en-US" dirty="0"/>
              <a:t>compiler of Web page or </a:t>
            </a:r>
            <a:r>
              <a:rPr lang="en-US" dirty="0" err="1"/>
              <a:t>CD-rom</a:t>
            </a:r>
            <a:endParaRPr lang="en-US" dirty="0"/>
          </a:p>
          <a:p>
            <a:pPr lvl="1"/>
            <a:r>
              <a:rPr lang="en-US" dirty="0">
                <a:solidFill>
                  <a:srgbClr val="CC3300"/>
                </a:solidFill>
              </a:rPr>
              <a:t>dates of post/update &amp; your access URL</a:t>
            </a:r>
          </a:p>
          <a:p>
            <a:pPr lvl="1"/>
            <a:r>
              <a:rPr lang="en-US" dirty="0"/>
              <a:t>save to disk, bookmark, e-mail to yourself, or print copy </a:t>
            </a:r>
          </a:p>
        </p:txBody>
      </p:sp>
    </p:spTree>
    <p:extLst>
      <p:ext uri="{BB962C8B-B14F-4D97-AF65-F5344CB8AC3E}">
        <p14:creationId xmlns:p14="http://schemas.microsoft.com/office/powerpoint/2010/main" val="12725897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600200"/>
            <a:ext cx="5723468" cy="2895600"/>
          </a:xfrm>
        </p:spPr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 smtClean="0">
                <a:solidFill>
                  <a:srgbClr val="0070C0"/>
                </a:solidFill>
              </a:rPr>
              <a:t>SUMMARY</a:t>
            </a:r>
            <a:r>
              <a:rPr lang="en-US" u="sng" dirty="0" smtClean="0"/>
              <a:t/>
            </a:r>
            <a:br>
              <a:rPr lang="en-US" u="sng" dirty="0" smtClean="0"/>
            </a:b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4960785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“Credible, Reliable”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 smtClean="0">
                <a:solidFill>
                  <a:srgbClr val="C00000"/>
                </a:solidFill>
              </a:rPr>
              <a:t>AUTHOR &amp; PUBLICATION</a:t>
            </a:r>
            <a:r>
              <a:rPr lang="en-US" dirty="0" smtClean="0">
                <a:solidFill>
                  <a:srgbClr val="C00000"/>
                </a:solidFill>
              </a:rPr>
              <a:t>:</a:t>
            </a:r>
          </a:p>
          <a:p>
            <a:pPr lvl="1"/>
            <a:r>
              <a:rPr lang="en-US" i="1" u="sng" dirty="0" smtClean="0"/>
              <a:t>background</a:t>
            </a:r>
            <a:r>
              <a:rPr lang="en-US" dirty="0" smtClean="0"/>
              <a:t> = </a:t>
            </a:r>
          </a:p>
          <a:p>
            <a:pPr lvl="2"/>
            <a:r>
              <a:rPr lang="en-US" dirty="0" smtClean="0">
                <a:solidFill>
                  <a:srgbClr val="0000FF"/>
                </a:solidFill>
              </a:rPr>
              <a:t>expert </a:t>
            </a:r>
            <a:r>
              <a:rPr lang="en-US" i="1" dirty="0" smtClean="0">
                <a:solidFill>
                  <a:srgbClr val="0000FF"/>
                </a:solidFill>
              </a:rPr>
              <a:t>in field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9900"/>
                </a:solidFill>
              </a:rPr>
              <a:t>education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660066"/>
                </a:solidFill>
              </a:rPr>
              <a:t>experience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CC3300"/>
                </a:solidFill>
              </a:rPr>
              <a:t>reputation among peers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00FF"/>
                </a:solidFill>
              </a:rPr>
              <a:t>quality writing</a:t>
            </a:r>
            <a:r>
              <a:rPr lang="en-US" dirty="0" smtClean="0"/>
              <a:t>, quality research, </a:t>
            </a:r>
            <a:r>
              <a:rPr lang="en-US" dirty="0">
                <a:solidFill>
                  <a:srgbClr val="660066"/>
                </a:solidFill>
              </a:rPr>
              <a:t>no bias/agenda</a:t>
            </a:r>
            <a:endParaRPr lang="en-US" dirty="0" smtClean="0"/>
          </a:p>
          <a:p>
            <a:pPr lvl="1"/>
            <a:r>
              <a:rPr lang="en-US" i="1" u="sng" dirty="0" smtClean="0"/>
              <a:t>analysis</a:t>
            </a:r>
            <a:r>
              <a:rPr lang="en-US" dirty="0" smtClean="0"/>
              <a:t> = </a:t>
            </a:r>
          </a:p>
          <a:p>
            <a:pPr lvl="2"/>
            <a:r>
              <a:rPr lang="en-US" dirty="0" smtClean="0">
                <a:solidFill>
                  <a:srgbClr val="0000FF"/>
                </a:solidFill>
              </a:rPr>
              <a:t>in-depth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9900"/>
                </a:solidFill>
              </a:rPr>
              <a:t>serious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660066"/>
                </a:solidFill>
              </a:rPr>
              <a:t>objective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660066"/>
                </a:solidFill>
              </a:rPr>
              <a:t> </a:t>
            </a:r>
            <a:r>
              <a:rPr lang="en-US" dirty="0" smtClean="0">
                <a:solidFill>
                  <a:srgbClr val="CC3300"/>
                </a:solidFill>
              </a:rPr>
              <a:t>accurate</a:t>
            </a:r>
            <a:r>
              <a:rPr lang="en-US" dirty="0" smtClean="0">
                <a:solidFill>
                  <a:srgbClr val="003300"/>
                </a:solidFill>
              </a:rPr>
              <a:t>, </a:t>
            </a:r>
            <a:r>
              <a:rPr lang="en-US" dirty="0" smtClean="0">
                <a:solidFill>
                  <a:srgbClr val="660033"/>
                </a:solidFill>
              </a:rPr>
              <a:t>proof read (</a:t>
            </a:r>
            <a:r>
              <a:rPr lang="en-US" i="1" dirty="0" smtClean="0">
                <a:solidFill>
                  <a:srgbClr val="660033"/>
                </a:solidFill>
              </a:rPr>
              <a:t>for grammar &amp; facts</a:t>
            </a:r>
            <a:r>
              <a:rPr lang="en-US" dirty="0" smtClean="0">
                <a:solidFill>
                  <a:srgbClr val="660033"/>
                </a:solidFill>
              </a:rPr>
              <a:t>)</a:t>
            </a:r>
            <a:endParaRPr lang="en-US" dirty="0" smtClean="0">
              <a:solidFill>
                <a:srgbClr val="660033"/>
              </a:solidFill>
            </a:endParaRPr>
          </a:p>
          <a:p>
            <a:pPr lvl="2"/>
            <a:r>
              <a:rPr lang="en-US" dirty="0" smtClean="0">
                <a:solidFill>
                  <a:srgbClr val="CC3300"/>
                </a:solidFill>
              </a:rPr>
              <a:t>multiple sides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9900"/>
                </a:solidFill>
              </a:rPr>
              <a:t>different </a:t>
            </a:r>
            <a:r>
              <a:rPr lang="en-US" dirty="0" smtClean="0">
                <a:solidFill>
                  <a:srgbClr val="009900"/>
                </a:solidFill>
              </a:rPr>
              <a:t>perspectives</a:t>
            </a:r>
            <a:r>
              <a:rPr lang="en-US" dirty="0" smtClean="0">
                <a:solidFill>
                  <a:srgbClr val="003300"/>
                </a:solidFill>
              </a:rPr>
              <a:t>,</a:t>
            </a:r>
            <a:r>
              <a:rPr lang="en-US" dirty="0" smtClean="0">
                <a:solidFill>
                  <a:srgbClr val="009900"/>
                </a:solidFill>
              </a:rPr>
              <a:t> </a:t>
            </a:r>
            <a:r>
              <a:rPr lang="en-US" dirty="0" smtClean="0">
                <a:solidFill>
                  <a:srgbClr val="660033"/>
                </a:solidFill>
              </a:rPr>
              <a:t>researched</a:t>
            </a:r>
            <a:endParaRPr lang="en-US" dirty="0" smtClean="0">
              <a:solidFill>
                <a:srgbClr val="660033"/>
              </a:solidFill>
            </a:endParaRPr>
          </a:p>
          <a:p>
            <a:pPr lvl="2"/>
            <a:r>
              <a:rPr lang="en-US" dirty="0" smtClean="0">
                <a:solidFill>
                  <a:srgbClr val="660033"/>
                </a:solidFill>
              </a:rPr>
              <a:t>facts vs. opinions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00FF"/>
                </a:solidFill>
              </a:rPr>
              <a:t>updated/revised, peer-reviewed, </a:t>
            </a:r>
          </a:p>
          <a:p>
            <a:pPr lvl="1"/>
            <a:r>
              <a:rPr lang="en-US" i="1" u="sng" dirty="0" smtClean="0"/>
              <a:t>tone</a:t>
            </a:r>
            <a:r>
              <a:rPr lang="en-US" dirty="0" smtClean="0"/>
              <a:t> = </a:t>
            </a:r>
          </a:p>
          <a:p>
            <a:pPr lvl="2"/>
            <a:r>
              <a:rPr lang="en-US" dirty="0" smtClean="0">
                <a:solidFill>
                  <a:srgbClr val="009900"/>
                </a:solidFill>
              </a:rPr>
              <a:t>concerned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00FF"/>
                </a:solidFill>
              </a:rPr>
              <a:t>serious</a:t>
            </a:r>
            <a:r>
              <a:rPr lang="en-US" dirty="0" smtClean="0"/>
              <a:t>, no agenda</a:t>
            </a:r>
            <a:endParaRPr lang="en-US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912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QUANTITY vs. QUALITY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We live in what is frequently dubbed the “</a:t>
            </a:r>
            <a:r>
              <a:rPr lang="en-US" dirty="0">
                <a:solidFill>
                  <a:srgbClr val="0000FF"/>
                </a:solidFill>
              </a:rPr>
              <a:t>Information Age</a:t>
            </a:r>
            <a:r>
              <a:rPr lang="en-US" dirty="0"/>
              <a:t>,” </a:t>
            </a:r>
            <a:endParaRPr lang="en-US" dirty="0" smtClean="0"/>
          </a:p>
          <a:p>
            <a:pPr lvl="0"/>
            <a:r>
              <a:rPr lang="en-US" dirty="0" smtClean="0"/>
              <a:t>a </a:t>
            </a:r>
            <a:r>
              <a:rPr lang="en-US" dirty="0">
                <a:solidFill>
                  <a:srgbClr val="00B050"/>
                </a:solidFill>
              </a:rPr>
              <a:t>misleading</a:t>
            </a:r>
            <a:r>
              <a:rPr lang="en-US" dirty="0"/>
              <a:t> label </a:t>
            </a:r>
            <a:endParaRPr lang="en-US" dirty="0" smtClean="0"/>
          </a:p>
          <a:p>
            <a:pPr lvl="0"/>
            <a:r>
              <a:rPr lang="en-US" dirty="0" smtClean="0"/>
              <a:t>that </a:t>
            </a:r>
            <a:r>
              <a:rPr lang="en-US" dirty="0">
                <a:solidFill>
                  <a:srgbClr val="00B050"/>
                </a:solidFill>
              </a:rPr>
              <a:t>falsely</a:t>
            </a:r>
            <a:r>
              <a:rPr lang="en-US" dirty="0"/>
              <a:t> suggests that all the data we are inundated with is accurate, precise, or correct – </a:t>
            </a:r>
            <a:endParaRPr lang="en-US" dirty="0" smtClean="0"/>
          </a:p>
          <a:p>
            <a:pPr lvl="1"/>
            <a:r>
              <a:rPr lang="en-US" dirty="0" smtClean="0"/>
              <a:t>as </a:t>
            </a:r>
            <a:r>
              <a:rPr lang="en-US" dirty="0"/>
              <a:t>if the </a:t>
            </a:r>
            <a:r>
              <a:rPr lang="en-US" i="1" dirty="0">
                <a:solidFill>
                  <a:srgbClr val="0070C0"/>
                </a:solidFill>
              </a:rPr>
              <a:t>quantity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of information is directly proportionate to the </a:t>
            </a:r>
            <a:r>
              <a:rPr lang="en-US" i="1" dirty="0">
                <a:solidFill>
                  <a:srgbClr val="0070C0"/>
                </a:solidFill>
              </a:rPr>
              <a:t>quality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of information.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842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QUANTITY vs. QUALITY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Living in such times, we are bombarded with a barrage of information to the point of confusion and distraction, </a:t>
            </a:r>
            <a:endParaRPr lang="en-US" dirty="0" smtClean="0"/>
          </a:p>
          <a:p>
            <a:pPr lvl="0"/>
            <a:r>
              <a:rPr lang="en-US" dirty="0" smtClean="0"/>
              <a:t>and</a:t>
            </a:r>
            <a:r>
              <a:rPr lang="en-US" dirty="0"/>
              <a:t>, overwhelmed, we are left to wonder what is </a:t>
            </a:r>
            <a:r>
              <a:rPr lang="en-US" dirty="0">
                <a:solidFill>
                  <a:srgbClr val="0000FF"/>
                </a:solidFill>
              </a:rPr>
              <a:t>reliable</a:t>
            </a:r>
            <a:r>
              <a:rPr lang="en-US" dirty="0"/>
              <a:t>, </a:t>
            </a:r>
            <a:r>
              <a:rPr lang="en-US" dirty="0">
                <a:solidFill>
                  <a:srgbClr val="0000FF"/>
                </a:solidFill>
              </a:rPr>
              <a:t>credible</a:t>
            </a:r>
            <a:r>
              <a:rPr lang="en-US" dirty="0"/>
              <a:t>, </a:t>
            </a:r>
            <a:r>
              <a:rPr lang="en-US" dirty="0">
                <a:solidFill>
                  <a:srgbClr val="0000FF"/>
                </a:solidFill>
              </a:rPr>
              <a:t>authentic</a:t>
            </a:r>
            <a:r>
              <a:rPr lang="en-US" dirty="0"/>
              <a:t>, </a:t>
            </a:r>
            <a:r>
              <a:rPr lang="en-US" dirty="0">
                <a:solidFill>
                  <a:srgbClr val="0000FF"/>
                </a:solidFill>
              </a:rPr>
              <a:t>trustworthy</a:t>
            </a:r>
            <a:r>
              <a:rPr lang="en-US" dirty="0"/>
              <a:t>, and </a:t>
            </a:r>
            <a:r>
              <a:rPr lang="en-US" dirty="0">
                <a:solidFill>
                  <a:srgbClr val="0000FF"/>
                </a:solidFill>
              </a:rPr>
              <a:t>truthful</a:t>
            </a:r>
            <a:r>
              <a:rPr lang="en-US" dirty="0"/>
              <a:t>. </a:t>
            </a:r>
            <a:endParaRPr lang="en-US" dirty="0" smtClean="0"/>
          </a:p>
          <a:p>
            <a:pPr lvl="0"/>
            <a:r>
              <a:rPr lang="en-US" dirty="0"/>
              <a:t>With astonishing, almost instantaneous, access to material at our fingertips (literally!), </a:t>
            </a:r>
            <a:endParaRPr lang="en-US" dirty="0" smtClean="0"/>
          </a:p>
          <a:p>
            <a:pPr lvl="1"/>
            <a:r>
              <a:rPr lang="en-US" dirty="0" smtClean="0"/>
              <a:t>we </a:t>
            </a:r>
            <a:r>
              <a:rPr lang="en-US" dirty="0"/>
              <a:t>often find it hard to distinguish between </a:t>
            </a:r>
            <a:r>
              <a:rPr lang="en-US" dirty="0">
                <a:solidFill>
                  <a:srgbClr val="7030A0"/>
                </a:solidFill>
              </a:rPr>
              <a:t>information</a:t>
            </a:r>
            <a:r>
              <a:rPr lang="en-US" dirty="0"/>
              <a:t>, </a:t>
            </a:r>
            <a:r>
              <a:rPr lang="en-US" dirty="0">
                <a:solidFill>
                  <a:srgbClr val="7030A0"/>
                </a:solidFill>
              </a:rPr>
              <a:t>misinformation</a:t>
            </a:r>
            <a:r>
              <a:rPr lang="en-US" dirty="0"/>
              <a:t>, and </a:t>
            </a:r>
            <a:r>
              <a:rPr lang="en-US" dirty="0">
                <a:solidFill>
                  <a:srgbClr val="7030A0"/>
                </a:solidFill>
              </a:rPr>
              <a:t>disinformation</a:t>
            </a:r>
            <a:r>
              <a:rPr lang="en-US" dirty="0"/>
              <a:t>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921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QUANTITY vs. QUALITY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Thus, with so much “stuff” out there </a:t>
            </a:r>
            <a:endParaRPr lang="en-US" dirty="0" smtClean="0"/>
          </a:p>
          <a:p>
            <a:pPr lvl="1"/>
            <a:r>
              <a:rPr lang="en-US" dirty="0" smtClean="0"/>
              <a:t>(</a:t>
            </a:r>
            <a:r>
              <a:rPr lang="en-US" dirty="0"/>
              <a:t>and you know what I mean by “stuff”), </a:t>
            </a:r>
            <a:endParaRPr lang="en-US" dirty="0" smtClean="0"/>
          </a:p>
          <a:p>
            <a:pPr lvl="0"/>
            <a:r>
              <a:rPr lang="en-US" dirty="0" smtClean="0"/>
              <a:t>it </a:t>
            </a:r>
            <a:r>
              <a:rPr lang="en-US" dirty="0"/>
              <a:t>has become necessary for </a:t>
            </a:r>
            <a:r>
              <a:rPr lang="en-US" dirty="0">
                <a:solidFill>
                  <a:srgbClr val="0000FF"/>
                </a:solidFill>
              </a:rPr>
              <a:t>survival</a:t>
            </a:r>
            <a:r>
              <a:rPr lang="en-US" dirty="0"/>
              <a:t> and </a:t>
            </a:r>
            <a:r>
              <a:rPr lang="en-US" dirty="0">
                <a:solidFill>
                  <a:srgbClr val="0000FF"/>
                </a:solidFill>
              </a:rPr>
              <a:t>success</a:t>
            </a:r>
            <a:r>
              <a:rPr lang="en-US" dirty="0"/>
              <a:t> </a:t>
            </a:r>
            <a:r>
              <a:rPr lang="en-US" dirty="0" smtClean="0"/>
              <a:t>–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not </a:t>
            </a:r>
            <a:r>
              <a:rPr lang="en-US" dirty="0">
                <a:solidFill>
                  <a:srgbClr val="00B050"/>
                </a:solidFill>
              </a:rPr>
              <a:t>just in school but in life! – </a:t>
            </a:r>
            <a:endParaRPr lang="en-US" dirty="0" smtClean="0">
              <a:solidFill>
                <a:srgbClr val="00B050"/>
              </a:solidFill>
            </a:endParaRPr>
          </a:p>
          <a:p>
            <a:pPr lvl="0"/>
            <a:r>
              <a:rPr lang="en-US" dirty="0" smtClean="0"/>
              <a:t>to </a:t>
            </a:r>
            <a:r>
              <a:rPr lang="en-US" dirty="0"/>
              <a:t>develop the </a:t>
            </a:r>
            <a:r>
              <a:rPr lang="en-US" dirty="0">
                <a:solidFill>
                  <a:srgbClr val="7030A0"/>
                </a:solidFill>
              </a:rPr>
              <a:t>keen proficiency in critically evaluating sources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921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QUANTITY vs. QUALITY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</a:t>
            </a:r>
            <a:r>
              <a:rPr lang="en-US" dirty="0"/>
              <a:t>Tis an </a:t>
            </a:r>
            <a:r>
              <a:rPr lang="en-US" dirty="0" err="1">
                <a:solidFill>
                  <a:srgbClr val="FF0000"/>
                </a:solidFill>
              </a:rPr>
              <a:t>unweeded</a:t>
            </a:r>
            <a:r>
              <a:rPr lang="en-US" dirty="0">
                <a:solidFill>
                  <a:srgbClr val="FF0000"/>
                </a:solidFill>
              </a:rPr>
              <a:t> garden </a:t>
            </a:r>
            <a:r>
              <a:rPr lang="en-US" dirty="0"/>
              <a:t>/ That grows to seed; things </a:t>
            </a:r>
            <a:r>
              <a:rPr lang="en-US" dirty="0">
                <a:solidFill>
                  <a:srgbClr val="0000FF"/>
                </a:solidFill>
              </a:rPr>
              <a:t>rank</a:t>
            </a:r>
            <a:r>
              <a:rPr lang="en-US" dirty="0"/>
              <a:t> and </a:t>
            </a:r>
            <a:r>
              <a:rPr lang="en-US" dirty="0">
                <a:solidFill>
                  <a:srgbClr val="0000FF"/>
                </a:solidFill>
              </a:rPr>
              <a:t>gross</a:t>
            </a:r>
            <a:r>
              <a:rPr lang="en-US" dirty="0"/>
              <a:t> in nature / Possess it merely” (</a:t>
            </a:r>
            <a:r>
              <a:rPr lang="en-US" u="sng" dirty="0"/>
              <a:t>Hamlet</a:t>
            </a:r>
            <a:r>
              <a:rPr lang="en-US" dirty="0"/>
              <a:t> 1.2.135-137) </a:t>
            </a:r>
            <a:endParaRPr lang="en-US" dirty="0" smtClean="0"/>
          </a:p>
          <a:p>
            <a:pPr lvl="1"/>
            <a:r>
              <a:rPr lang="en-US" dirty="0" smtClean="0"/>
              <a:t>… </a:t>
            </a:r>
            <a:r>
              <a:rPr lang="en-US" dirty="0"/>
              <a:t>so what follows are some helpful hints to help us effectively </a:t>
            </a:r>
            <a:r>
              <a:rPr lang="en-US" dirty="0">
                <a:solidFill>
                  <a:srgbClr val="0070C0"/>
                </a:solidFill>
              </a:rPr>
              <a:t>hack</a:t>
            </a:r>
            <a:r>
              <a:rPr lang="en-US" dirty="0"/>
              <a:t> our way through it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793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600200"/>
            <a:ext cx="5723468" cy="2895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0070C0"/>
                </a:solidFill>
              </a:rPr>
              <a:t>THE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u="sng" dirty="0" smtClean="0">
                <a:solidFill>
                  <a:srgbClr val="0070C0"/>
                </a:solidFill>
              </a:rPr>
              <a:t>WEEDING PROCESS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256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66"/>
                </a:solidFill>
              </a:rPr>
              <a:t>WHERE TO BEGIN</a:t>
            </a:r>
            <a:endParaRPr lang="en-US" dirty="0">
              <a:solidFill>
                <a:srgbClr val="00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u="sng" dirty="0" smtClean="0">
                <a:solidFill>
                  <a:srgbClr val="C00000"/>
                </a:solidFill>
              </a:rPr>
              <a:t>“GOOGLE”  is NOT a synonym for “RESEARCH”</a:t>
            </a:r>
            <a:r>
              <a:rPr lang="en-US" dirty="0" smtClean="0">
                <a:solidFill>
                  <a:srgbClr val="C00000"/>
                </a:solidFill>
              </a:rPr>
              <a:t>:</a:t>
            </a:r>
          </a:p>
          <a:p>
            <a:pPr lvl="1"/>
            <a:r>
              <a:rPr lang="en-US" dirty="0" smtClean="0"/>
              <a:t>Why go looking for </a:t>
            </a:r>
            <a:r>
              <a:rPr lang="en-US" i="1" dirty="0" smtClean="0"/>
              <a:t>weeds</a:t>
            </a:r>
            <a:r>
              <a:rPr lang="en-US" dirty="0" smtClean="0"/>
              <a:t> to plant in your garden?</a:t>
            </a:r>
          </a:p>
          <a:p>
            <a:pPr lvl="1"/>
            <a:r>
              <a:rPr lang="en-US" dirty="0" smtClean="0"/>
              <a:t>True, some valuable sources are available on the general Internet</a:t>
            </a:r>
          </a:p>
          <a:p>
            <a:pPr lvl="1"/>
            <a:r>
              <a:rPr lang="en-US" u="sng" dirty="0" smtClean="0"/>
              <a:t>BUT</a:t>
            </a:r>
          </a:p>
          <a:p>
            <a:pPr lvl="1"/>
            <a:r>
              <a:rPr lang="en-US" dirty="0" smtClean="0"/>
              <a:t>Why not limit your time &amp; energy by looking in the place where you “know” there are </a:t>
            </a:r>
            <a:r>
              <a:rPr lang="en-US" i="1" dirty="0" smtClean="0"/>
              <a:t>flowers</a:t>
            </a:r>
          </a:p>
          <a:p>
            <a:pPr lvl="2"/>
            <a:r>
              <a:rPr lang="en-US" u="sng" dirty="0" smtClean="0">
                <a:solidFill>
                  <a:srgbClr val="0070C0"/>
                </a:solidFill>
              </a:rPr>
              <a:t>ANALOGY</a:t>
            </a:r>
            <a:r>
              <a:rPr lang="en-US" dirty="0" smtClean="0">
                <a:solidFill>
                  <a:srgbClr val="0070C0"/>
                </a:solidFill>
              </a:rPr>
              <a:t>:</a:t>
            </a:r>
            <a:r>
              <a:rPr lang="en-US" dirty="0" smtClean="0">
                <a:solidFill>
                  <a:srgbClr val="00B050"/>
                </a:solidFill>
              </a:rPr>
              <a:t>  You can go to Wal-Mart, wander aimlessly through the aisles &amp; fight the crowds &amp; you just might find what  need </a:t>
            </a:r>
            <a:r>
              <a:rPr lang="en-US" u="sng" dirty="0" smtClean="0">
                <a:solidFill>
                  <a:srgbClr val="0070C0"/>
                </a:solidFill>
              </a:rPr>
              <a:t>OR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you can directly to Jo-An Fabric &amp; know they’ll have exactly what you’re looking for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29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66"/>
                </a:solidFill>
              </a:rPr>
              <a:t>WHAT TO LOOK FOR</a:t>
            </a:r>
            <a:endParaRPr lang="en-US" dirty="0">
              <a:solidFill>
                <a:srgbClr val="00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u="sng" dirty="0" smtClean="0">
                <a:solidFill>
                  <a:srgbClr val="C00000"/>
                </a:solidFill>
              </a:rPr>
              <a:t>Recognize the TYPES of Sources</a:t>
            </a:r>
            <a:r>
              <a:rPr lang="en-US" dirty="0" smtClean="0">
                <a:solidFill>
                  <a:srgbClr val="C00000"/>
                </a:solidFill>
              </a:rPr>
              <a:t>:</a:t>
            </a:r>
          </a:p>
          <a:p>
            <a:pPr marL="0" lvl="0" indent="0">
              <a:buNone/>
            </a:pPr>
            <a:endParaRPr lang="en-US" dirty="0" smtClean="0">
              <a:solidFill>
                <a:srgbClr val="0000FF"/>
              </a:solidFill>
            </a:endParaRPr>
          </a:p>
          <a:p>
            <a:pPr marL="0" lvl="0" indent="0">
              <a:buNone/>
            </a:pPr>
            <a:r>
              <a:rPr lang="en-US" sz="2600" dirty="0" smtClean="0">
                <a:solidFill>
                  <a:srgbClr val="0000FF"/>
                </a:solidFill>
              </a:rPr>
              <a:t>(1)</a:t>
            </a:r>
            <a:r>
              <a:rPr lang="en-US" sz="2600" dirty="0" smtClean="0"/>
              <a:t> </a:t>
            </a:r>
            <a:r>
              <a:rPr lang="en-US" sz="2600" u="sng" cap="all" dirty="0" smtClean="0">
                <a:solidFill>
                  <a:srgbClr val="0000FF"/>
                </a:solidFill>
              </a:rPr>
              <a:t>scholarly </a:t>
            </a:r>
            <a:endParaRPr lang="en-US" sz="2600" u="sng" cap="all" dirty="0">
              <a:solidFill>
                <a:srgbClr val="0000FF"/>
              </a:solidFill>
            </a:endParaRP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journals</a:t>
            </a:r>
            <a:r>
              <a:rPr lang="en-US" dirty="0">
                <a:solidFill>
                  <a:srgbClr val="00B050"/>
                </a:solidFill>
              </a:rPr>
              <a:t>; database </a:t>
            </a:r>
            <a:r>
              <a:rPr lang="en-US" dirty="0" smtClean="0">
                <a:solidFill>
                  <a:srgbClr val="00B050"/>
                </a:solidFill>
              </a:rPr>
              <a:t>articles; prof. publications</a:t>
            </a:r>
          </a:p>
          <a:p>
            <a:pPr lvl="1"/>
            <a:r>
              <a:rPr lang="en-US" sz="2400" dirty="0" smtClean="0"/>
              <a:t>“</a:t>
            </a:r>
            <a:r>
              <a:rPr lang="en-US" sz="2400" dirty="0" smtClean="0">
                <a:solidFill>
                  <a:srgbClr val="003300"/>
                </a:solidFill>
              </a:rPr>
              <a:t>scholarly</a:t>
            </a:r>
            <a:r>
              <a:rPr lang="en-US" sz="2400" dirty="0" smtClean="0"/>
              <a:t>”:</a:t>
            </a:r>
          </a:p>
          <a:p>
            <a:pPr lvl="2"/>
            <a:r>
              <a:rPr lang="en-US" dirty="0" smtClean="0">
                <a:solidFill>
                  <a:srgbClr val="0070C0"/>
                </a:solidFill>
              </a:rPr>
              <a:t>academic</a:t>
            </a:r>
            <a:r>
              <a:rPr lang="en-US" dirty="0">
                <a:solidFill>
                  <a:srgbClr val="0070C0"/>
                </a:solidFill>
              </a:rPr>
              <a:t>, erudite, intellectual, researched, documented </a:t>
            </a:r>
          </a:p>
          <a:p>
            <a:pPr lvl="2"/>
            <a:r>
              <a:rPr lang="en-US" dirty="0">
                <a:solidFill>
                  <a:srgbClr val="0070C0"/>
                </a:solidFill>
              </a:rPr>
              <a:t>by scholars, professionals </a:t>
            </a:r>
            <a:r>
              <a:rPr lang="en-US" u="sng" dirty="0">
                <a:solidFill>
                  <a:srgbClr val="0070C0"/>
                </a:solidFill>
              </a:rPr>
              <a:t>in the field</a:t>
            </a:r>
          </a:p>
          <a:p>
            <a:pPr lvl="2"/>
            <a:r>
              <a:rPr lang="en-US" dirty="0" smtClean="0">
                <a:solidFill>
                  <a:srgbClr val="0070C0"/>
                </a:solidFill>
              </a:rPr>
              <a:t>database </a:t>
            </a:r>
            <a:r>
              <a:rPr lang="en-US" dirty="0">
                <a:solidFill>
                  <a:srgbClr val="0070C0"/>
                </a:solidFill>
              </a:rPr>
              <a:t>articles, esp. those that have been </a:t>
            </a:r>
            <a:r>
              <a:rPr lang="en-US" dirty="0"/>
              <a:t>“</a:t>
            </a:r>
            <a:r>
              <a:rPr lang="en-US" dirty="0">
                <a:solidFill>
                  <a:srgbClr val="7030A0"/>
                </a:solidFill>
              </a:rPr>
              <a:t>peer-edited</a:t>
            </a:r>
            <a:r>
              <a:rPr lang="en-US" dirty="0"/>
              <a:t>”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*refers to works of </a:t>
            </a:r>
            <a:r>
              <a:rPr lang="en-US" i="1" dirty="0">
                <a:solidFill>
                  <a:srgbClr val="FF0000"/>
                </a:solidFill>
              </a:rPr>
              <a:t>other scholars </a:t>
            </a:r>
            <a:r>
              <a:rPr lang="en-US" dirty="0">
                <a:solidFill>
                  <a:srgbClr val="FF0000"/>
                </a:solidFill>
              </a:rPr>
              <a:t>in </a:t>
            </a:r>
            <a:r>
              <a:rPr lang="en-US" i="1" u="sng" dirty="0">
                <a:solidFill>
                  <a:srgbClr val="FF0000"/>
                </a:solidFill>
              </a:rPr>
              <a:t>works cited</a:t>
            </a:r>
            <a:r>
              <a:rPr lang="en-US" i="1" dirty="0">
                <a:solidFill>
                  <a:srgbClr val="FF0000"/>
                </a:solidFill>
              </a:rPr>
              <a:t>, </a:t>
            </a:r>
            <a:r>
              <a:rPr lang="en-US" i="1" u="sng" dirty="0">
                <a:solidFill>
                  <a:srgbClr val="FF0000"/>
                </a:solidFill>
              </a:rPr>
              <a:t>footnotes</a:t>
            </a:r>
            <a:r>
              <a:rPr lang="en-US" i="1" dirty="0">
                <a:solidFill>
                  <a:srgbClr val="FF0000"/>
                </a:solidFill>
              </a:rPr>
              <a:t>, </a:t>
            </a:r>
            <a:r>
              <a:rPr lang="en-US" i="1" u="sng" dirty="0" smtClean="0">
                <a:solidFill>
                  <a:srgbClr val="FF0000"/>
                </a:solidFill>
              </a:rPr>
              <a:t>endnotes</a:t>
            </a:r>
            <a:r>
              <a:rPr lang="en-US" i="1" dirty="0" smtClean="0">
                <a:solidFill>
                  <a:srgbClr val="FF0000"/>
                </a:solidFill>
              </a:rPr>
              <a:t>, </a:t>
            </a:r>
            <a:r>
              <a:rPr lang="en-US" i="1" u="sng" dirty="0" smtClean="0">
                <a:solidFill>
                  <a:srgbClr val="FF0000"/>
                </a:solidFill>
              </a:rPr>
              <a:t>bibliography</a:t>
            </a:r>
            <a:r>
              <a:rPr lang="en-US" i="1" dirty="0" smtClean="0">
                <a:solidFill>
                  <a:srgbClr val="FF0000"/>
                </a:solidFill>
              </a:rPr>
              <a:t>, </a:t>
            </a:r>
            <a:r>
              <a:rPr lang="en-US" i="1" u="sng" dirty="0" smtClean="0">
                <a:solidFill>
                  <a:srgbClr val="FF0000"/>
                </a:solidFill>
              </a:rPr>
              <a:t>references</a:t>
            </a:r>
            <a:endParaRPr lang="en-US" i="1" u="sng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names the author and gives her/his </a:t>
            </a:r>
            <a:r>
              <a:rPr lang="en-US" i="1" dirty="0">
                <a:solidFill>
                  <a:srgbClr val="7030A0"/>
                </a:solidFill>
              </a:rPr>
              <a:t>credentials</a:t>
            </a:r>
            <a:endParaRPr lang="en-US" dirty="0">
              <a:solidFill>
                <a:srgbClr val="7030A0"/>
              </a:solidFill>
            </a:endParaRPr>
          </a:p>
          <a:p>
            <a:pPr lvl="1"/>
            <a:r>
              <a:rPr lang="en-US" dirty="0" smtClean="0"/>
              <a:t>includes </a:t>
            </a:r>
            <a:r>
              <a:rPr lang="en-US" i="1" dirty="0">
                <a:solidFill>
                  <a:srgbClr val="7030A0"/>
                </a:solidFill>
              </a:rPr>
              <a:t>notes, references, bibliography</a:t>
            </a:r>
            <a:r>
              <a:rPr lang="en-US" dirty="0">
                <a:solidFill>
                  <a:srgbClr val="7030A0"/>
                </a:solidFill>
              </a:rPr>
              <a:t> </a:t>
            </a:r>
            <a:endParaRPr lang="en-US" dirty="0" smtClean="0">
              <a:solidFill>
                <a:srgbClr val="7030A0"/>
              </a:solidFill>
            </a:endParaRPr>
          </a:p>
          <a:p>
            <a:pPr lvl="1"/>
            <a:r>
              <a:rPr lang="en-US" dirty="0" smtClean="0"/>
              <a:t>deals </a:t>
            </a:r>
            <a:r>
              <a:rPr lang="en-US" dirty="0"/>
              <a:t>with serious issue </a:t>
            </a:r>
            <a:r>
              <a:rPr lang="en-US" i="1" dirty="0">
                <a:solidFill>
                  <a:srgbClr val="7030A0"/>
                </a:solidFill>
              </a:rPr>
              <a:t>in depth</a:t>
            </a:r>
            <a:endParaRPr lang="en-US" dirty="0">
              <a:solidFill>
                <a:srgbClr val="7030A0"/>
              </a:solidFill>
            </a:endParaRPr>
          </a:p>
          <a:p>
            <a:pPr lvl="1"/>
            <a:r>
              <a:rPr lang="en-US" dirty="0"/>
              <a:t>appears in journals </a:t>
            </a:r>
            <a:r>
              <a:rPr lang="en-US" i="1" dirty="0"/>
              <a:t>without</a:t>
            </a:r>
            <a:r>
              <a:rPr lang="en-US" dirty="0"/>
              <a:t> colorful ads or </a:t>
            </a:r>
            <a:r>
              <a:rPr lang="en-US" dirty="0" smtClean="0"/>
              <a:t>pictures</a:t>
            </a:r>
            <a:endParaRPr lang="en-US" dirty="0"/>
          </a:p>
        </p:txBody>
      </p:sp>
      <p:sp>
        <p:nvSpPr>
          <p:cNvPr id="4" name="7-Point Star 3"/>
          <p:cNvSpPr/>
          <p:nvPr/>
        </p:nvSpPr>
        <p:spPr>
          <a:xfrm>
            <a:off x="6858000" y="1828800"/>
            <a:ext cx="2209800" cy="1752600"/>
          </a:xfrm>
          <a:prstGeom prst="star7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FF0000"/>
                </a:solidFill>
              </a:rPr>
              <a:t>USE </a:t>
            </a:r>
            <a:r>
              <a:rPr lang="en-US" sz="2600" b="1" u="sng" dirty="0" smtClean="0">
                <a:solidFill>
                  <a:srgbClr val="FF0000"/>
                </a:solidFill>
              </a:rPr>
              <a:t>THESE</a:t>
            </a:r>
            <a:r>
              <a:rPr lang="en-US" sz="2600" b="1" dirty="0" smtClean="0">
                <a:solidFill>
                  <a:srgbClr val="FF0000"/>
                </a:solidFill>
              </a:rPr>
              <a:t>!</a:t>
            </a:r>
            <a:endParaRPr lang="en-US" sz="2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73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331</TotalTime>
  <Words>1379</Words>
  <Application>Microsoft Office PowerPoint</Application>
  <PresentationFormat>On-screen Show (4:3)</PresentationFormat>
  <Paragraphs>223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Pushpin</vt:lpstr>
      <vt:lpstr>RESEARCH SOURCES </vt:lpstr>
      <vt:lpstr> THE UNWEEDED GARDEN </vt:lpstr>
      <vt:lpstr>QUANTITY vs. QUALITY</vt:lpstr>
      <vt:lpstr>QUANTITY vs. QUALITY</vt:lpstr>
      <vt:lpstr>QUANTITY vs. QUALITY</vt:lpstr>
      <vt:lpstr>QUANTITY vs. QUALITY</vt:lpstr>
      <vt:lpstr> THE WEEDING PROCESS </vt:lpstr>
      <vt:lpstr>WHERE TO BEGIN</vt:lpstr>
      <vt:lpstr>WHAT TO LOOK FOR</vt:lpstr>
      <vt:lpstr>WHAT TO LOOK FOR</vt:lpstr>
      <vt:lpstr>(1) AUTHOR</vt:lpstr>
      <vt:lpstr>(1) AUTHOR</vt:lpstr>
      <vt:lpstr>(2) PUBLICATION DATE</vt:lpstr>
      <vt:lpstr>(2) PUBLICATION DATE</vt:lpstr>
      <vt:lpstr>(3) PUBLISHER</vt:lpstr>
      <vt:lpstr>(3) PUBLISHER</vt:lpstr>
      <vt:lpstr>(4) BIBLIOGRAPHY</vt:lpstr>
      <vt:lpstr>(5) CONTENT</vt:lpstr>
      <vt:lpstr>(5) CONTENT</vt:lpstr>
      <vt:lpstr>(5) CONTENT</vt:lpstr>
      <vt:lpstr>(5) CONTENT</vt:lpstr>
      <vt:lpstr>(5) CONTENT</vt:lpstr>
      <vt:lpstr>(5) CONTENT</vt:lpstr>
      <vt:lpstr> THE TOOL SHED </vt:lpstr>
      <vt:lpstr>INFO NEEDED for ANALYSIS</vt:lpstr>
      <vt:lpstr>INFO NEEDED for ANALYSIS</vt:lpstr>
      <vt:lpstr>INFO NEEDED for ANALYSIS</vt:lpstr>
      <vt:lpstr> SUMMARY </vt:lpstr>
      <vt:lpstr>“Credible, Reliable”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JMD27</dc:creator>
  <cp:lastModifiedBy>LCCC</cp:lastModifiedBy>
  <cp:revision>29</cp:revision>
  <dcterms:created xsi:type="dcterms:W3CDTF">2014-05-20T14:40:14Z</dcterms:created>
  <dcterms:modified xsi:type="dcterms:W3CDTF">2017-02-10T17:02:44Z</dcterms:modified>
</cp:coreProperties>
</file>