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C511E38E-B86D-4A8C-9947-25221C140B3F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9F89D1FD-FF34-4CF2-925B-9B0556C035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E38E-B86D-4A8C-9947-25221C140B3F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D1FD-FF34-4CF2-925B-9B0556C035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E38E-B86D-4A8C-9947-25221C140B3F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D1FD-FF34-4CF2-925B-9B0556C035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17582"/>
            <a:ext cx="7315200" cy="1202485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119256"/>
            <a:ext cx="7315200" cy="4052943"/>
          </a:xfrm>
        </p:spPr>
        <p:txBody>
          <a:bodyPr/>
          <a:lstStyle>
            <a:lvl1pPr>
              <a:defRPr b="1"/>
            </a:lvl1pPr>
            <a:lvl2pPr marL="640080" indent="-274320">
              <a:buFont typeface="Wingdings" panose="05000000000000000000" pitchFamily="2" charset="2"/>
              <a:buChar char="§"/>
              <a:defRPr b="1"/>
            </a:lvl2pPr>
            <a:lvl3pPr marL="914400" indent="-228600">
              <a:buFont typeface="Courier New" panose="02070309020205020404" pitchFamily="49" charset="0"/>
              <a:buChar char="o"/>
              <a:defRPr b="1"/>
            </a:lvl3pPr>
            <a:lvl4pPr marL="1280160" indent="-228600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82575" y="5809152"/>
            <a:ext cx="299425" cy="365125"/>
          </a:xfrm>
        </p:spPr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fld id="{9F89D1FD-FF34-4CF2-925B-9B0556C0354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E38E-B86D-4A8C-9947-25221C140B3F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D1FD-FF34-4CF2-925B-9B0556C035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E38E-B86D-4A8C-9947-25221C140B3F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D1FD-FF34-4CF2-925B-9B0556C0354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E38E-B86D-4A8C-9947-25221C140B3F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D1FD-FF34-4CF2-925B-9B0556C0354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E38E-B86D-4A8C-9947-25221C140B3F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D1FD-FF34-4CF2-925B-9B0556C035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E38E-B86D-4A8C-9947-25221C140B3F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D1FD-FF34-4CF2-925B-9B0556C035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C511E38E-B86D-4A8C-9947-25221C140B3F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9F89D1FD-FF34-4CF2-925B-9B0556C035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C511E38E-B86D-4A8C-9947-25221C140B3F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9F89D1FD-FF34-4CF2-925B-9B0556C035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C511E38E-B86D-4A8C-9947-25221C140B3F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9F89D1FD-FF34-4CF2-925B-9B0556C0354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CRITICAL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000" b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WRITING SKILLS</a:t>
            </a:r>
            <a:endParaRPr lang="en-US" sz="5000" b="1" u="sng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8122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(9) LOGICAL FALLACIES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Analyze </a:t>
            </a:r>
            <a:r>
              <a:rPr lang="en-US" dirty="0" smtClean="0"/>
              <a:t>your</a:t>
            </a:r>
          </a:p>
          <a:p>
            <a:pPr lvl="1"/>
            <a:r>
              <a:rPr lang="en-US" u="sng" dirty="0" smtClean="0"/>
              <a:t>Induction </a:t>
            </a:r>
            <a:r>
              <a:rPr lang="en-US" u="sng" dirty="0"/>
              <a:t>and Deduction</a:t>
            </a:r>
            <a:endParaRPr lang="en-US" dirty="0"/>
          </a:p>
          <a:p>
            <a:pPr lvl="0"/>
            <a:r>
              <a:rPr lang="en-US" dirty="0"/>
              <a:t>Determine if claims are based on </a:t>
            </a:r>
            <a:endParaRPr lang="en-US" dirty="0" smtClean="0"/>
          </a:p>
          <a:p>
            <a:pPr lvl="1"/>
            <a:r>
              <a:rPr lang="en-US" dirty="0"/>
              <a:t>f</a:t>
            </a:r>
            <a:r>
              <a:rPr lang="en-US" dirty="0" smtClean="0"/>
              <a:t>acts vs. </a:t>
            </a:r>
            <a:r>
              <a:rPr lang="en-US" u="sng" dirty="0"/>
              <a:t>implications, assumptions, inferences</a:t>
            </a:r>
            <a:endParaRPr lang="en-US" dirty="0"/>
          </a:p>
          <a:p>
            <a:pPr lvl="0"/>
            <a:r>
              <a:rPr lang="en-US" dirty="0"/>
              <a:t>Note </a:t>
            </a:r>
            <a:r>
              <a:rPr lang="en-US" dirty="0" smtClean="0"/>
              <a:t>your use </a:t>
            </a:r>
            <a:r>
              <a:rPr lang="en-US" dirty="0"/>
              <a:t>of </a:t>
            </a:r>
            <a:endParaRPr lang="en-US" dirty="0" smtClean="0"/>
          </a:p>
          <a:p>
            <a:pPr lvl="1"/>
            <a:r>
              <a:rPr lang="en-US" u="sng" dirty="0" smtClean="0"/>
              <a:t>insufficient</a:t>
            </a:r>
            <a:r>
              <a:rPr lang="en-US" u="sng" dirty="0"/>
              <a:t>, irrelevant, ambiguous evidence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and </a:t>
            </a:r>
            <a:r>
              <a:rPr lang="en-US" u="sng" dirty="0"/>
              <a:t>faulty reasoning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483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(10) DOCUMENTATION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Do you </a:t>
            </a:r>
            <a:r>
              <a:rPr lang="en-US" dirty="0"/>
              <a:t>cite sources for her/his claims and grounds? </a:t>
            </a:r>
          </a:p>
          <a:p>
            <a:pPr lvl="0"/>
            <a:r>
              <a:rPr lang="en-US" dirty="0"/>
              <a:t>Are there parenthetical citations?  </a:t>
            </a:r>
          </a:p>
          <a:p>
            <a:pPr lvl="0"/>
            <a:r>
              <a:rPr lang="en-US" dirty="0"/>
              <a:t>Are there footnotes or endnotes?  </a:t>
            </a:r>
          </a:p>
          <a:p>
            <a:pPr lvl="0"/>
            <a:r>
              <a:rPr lang="en-US" dirty="0"/>
              <a:t>Is there a Works Cited, Works Consulted, or Bibliography page?</a:t>
            </a:r>
          </a:p>
          <a:p>
            <a:pPr lvl="0"/>
            <a:r>
              <a:rPr lang="en-US" dirty="0"/>
              <a:t>Are the sources in proper MLA format?</a:t>
            </a:r>
          </a:p>
          <a:p>
            <a:pPr lvl="0"/>
            <a:r>
              <a:rPr lang="en-US" dirty="0"/>
              <a:t>Are the sources relevant, impartial, balanced, professional, and scholarly?  </a:t>
            </a:r>
          </a:p>
          <a:p>
            <a:pPr lvl="0"/>
            <a:r>
              <a:rPr lang="en-US" dirty="0"/>
              <a:t>Is there a list of references or works for further reading?</a:t>
            </a:r>
          </a:p>
          <a:p>
            <a:pPr lvl="0"/>
            <a:r>
              <a:rPr lang="en-US" dirty="0"/>
              <a:t>Is there any evidence of plagiarism, substandard research, or lazy documentation?</a:t>
            </a:r>
          </a:p>
          <a:p>
            <a:pPr lvl="0"/>
            <a:r>
              <a:rPr lang="en-US" dirty="0"/>
              <a:t>Do you </a:t>
            </a:r>
            <a:r>
              <a:rPr lang="en-US" dirty="0" smtClean="0"/>
              <a:t>correctly </a:t>
            </a:r>
            <a:r>
              <a:rPr lang="en-US" dirty="0"/>
              <a:t>paraphrase and summarize borrowed information?</a:t>
            </a:r>
          </a:p>
          <a:p>
            <a:pPr lvl="0"/>
            <a:r>
              <a:rPr lang="en-US"/>
              <a:t>Do you </a:t>
            </a:r>
            <a:r>
              <a:rPr lang="en-US" smtClean="0"/>
              <a:t>directly </a:t>
            </a:r>
            <a:r>
              <a:rPr lang="en-US" dirty="0"/>
              <a:t>quote sources in a proper manner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48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(1) ESSAY BASICS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u="sng" dirty="0"/>
              <a:t>Title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topic </a:t>
            </a:r>
            <a:r>
              <a:rPr lang="en-US" dirty="0"/>
              <a:t>+ main </a:t>
            </a:r>
            <a:r>
              <a:rPr lang="en-US" dirty="0" smtClean="0"/>
              <a:t>idea</a:t>
            </a:r>
            <a:endParaRPr lang="en-US" dirty="0"/>
          </a:p>
          <a:p>
            <a:pPr lvl="0"/>
            <a:r>
              <a:rPr lang="en-US" u="sng" dirty="0"/>
              <a:t>Thesis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topic </a:t>
            </a:r>
            <a:r>
              <a:rPr lang="en-US" dirty="0"/>
              <a:t>+ main idea + </a:t>
            </a:r>
            <a:r>
              <a:rPr lang="en-US" dirty="0" smtClean="0"/>
              <a:t>support</a:t>
            </a:r>
            <a:endParaRPr lang="en-US" dirty="0"/>
          </a:p>
          <a:p>
            <a:pPr lvl="0"/>
            <a:r>
              <a:rPr lang="en-US" u="sng" dirty="0"/>
              <a:t>Support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order</a:t>
            </a:r>
            <a:r>
              <a:rPr lang="en-US" dirty="0"/>
              <a:t>, tone, relevance, </a:t>
            </a:r>
            <a:r>
              <a:rPr lang="en-US" dirty="0" smtClean="0"/>
              <a:t>accuracy</a:t>
            </a:r>
            <a:endParaRPr lang="en-US" dirty="0"/>
          </a:p>
          <a:p>
            <a:pPr lvl="0"/>
            <a:r>
              <a:rPr lang="en-US" u="sng" dirty="0"/>
              <a:t>Conclusion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reiteration</a:t>
            </a:r>
            <a:r>
              <a:rPr lang="en-US" dirty="0"/>
              <a:t>, justification, </a:t>
            </a:r>
            <a:endParaRPr lang="en-US" dirty="0" smtClean="0"/>
          </a:p>
          <a:p>
            <a:pPr lvl="1"/>
            <a:r>
              <a:rPr lang="en-US" dirty="0" smtClean="0"/>
              <a:t>conclusions, recommendations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641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(2) TOULMIN METHOD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u="sng" dirty="0"/>
              <a:t>Claims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evaluate YOUR thesis</a:t>
            </a:r>
            <a:r>
              <a:rPr lang="en-US" dirty="0"/>
              <a:t>, main </a:t>
            </a:r>
            <a:r>
              <a:rPr lang="en-US" dirty="0" smtClean="0"/>
              <a:t>point</a:t>
            </a:r>
            <a:endParaRPr lang="en-US" dirty="0"/>
          </a:p>
          <a:p>
            <a:pPr lvl="0"/>
            <a:r>
              <a:rPr lang="en-US" u="sng" dirty="0"/>
              <a:t>Grounds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evaluate </a:t>
            </a:r>
            <a:r>
              <a:rPr lang="en-US" dirty="0"/>
              <a:t>support, </a:t>
            </a:r>
            <a:r>
              <a:rPr lang="en-US" dirty="0" smtClean="0"/>
              <a:t>proof</a:t>
            </a:r>
            <a:endParaRPr lang="en-US" dirty="0"/>
          </a:p>
          <a:p>
            <a:pPr lvl="0"/>
            <a:r>
              <a:rPr lang="en-US" u="sng" dirty="0"/>
              <a:t>Warrants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determine </a:t>
            </a:r>
            <a:r>
              <a:rPr lang="en-US" dirty="0"/>
              <a:t>justification, So What</a:t>
            </a:r>
            <a:r>
              <a:rPr lang="en-US" dirty="0" smtClean="0"/>
              <a:t>?!</a:t>
            </a:r>
          </a:p>
          <a:p>
            <a:pPr lvl="1"/>
            <a:r>
              <a:rPr lang="en-US" dirty="0" smtClean="0"/>
              <a:t>after </a:t>
            </a:r>
            <a:r>
              <a:rPr lang="en-US" dirty="0"/>
              <a:t>supporting </a:t>
            </a:r>
            <a:r>
              <a:rPr lang="en-US" dirty="0" smtClean="0"/>
              <a:t>your claims </a:t>
            </a:r>
            <a:r>
              <a:rPr lang="en-US" dirty="0"/>
              <a:t>with ample, accurate, and relevant evidence, </a:t>
            </a:r>
            <a:r>
              <a:rPr lang="en-US" dirty="0" smtClean="0"/>
              <a:t>you should </a:t>
            </a:r>
            <a:r>
              <a:rPr lang="en-US" dirty="0"/>
              <a:t>take </a:t>
            </a:r>
            <a:r>
              <a:rPr lang="en-US" dirty="0" smtClean="0"/>
              <a:t>your ideas </a:t>
            </a:r>
            <a:r>
              <a:rPr lang="en-US" dirty="0"/>
              <a:t>to the next </a:t>
            </a:r>
            <a:r>
              <a:rPr lang="en-US" dirty="0" smtClean="0"/>
              <a:t>level</a:t>
            </a:r>
          </a:p>
          <a:p>
            <a:pPr lvl="2"/>
            <a:r>
              <a:rPr lang="en-US" dirty="0" smtClean="0"/>
              <a:t>you should </a:t>
            </a:r>
            <a:r>
              <a:rPr lang="en-US" dirty="0"/>
              <a:t>make recommendations and/or suggestions</a:t>
            </a:r>
            <a:r>
              <a:rPr lang="en-US" dirty="0" smtClean="0"/>
              <a:t>—</a:t>
            </a:r>
          </a:p>
          <a:p>
            <a:pPr lvl="2"/>
            <a:r>
              <a:rPr lang="en-US" dirty="0" smtClean="0"/>
              <a:t>fodder </a:t>
            </a:r>
            <a:r>
              <a:rPr lang="en-US" dirty="0"/>
              <a:t>for the next </a:t>
            </a:r>
            <a:r>
              <a:rPr lang="en-US" dirty="0" smtClean="0"/>
              <a:t>essay</a:t>
            </a:r>
          </a:p>
          <a:p>
            <a:pPr lvl="3"/>
            <a:r>
              <a:rPr lang="en-US" dirty="0" smtClean="0"/>
              <a:t>more </a:t>
            </a:r>
            <a:r>
              <a:rPr lang="en-US" dirty="0"/>
              <a:t>than just </a:t>
            </a:r>
            <a:r>
              <a:rPr lang="en-US" dirty="0" smtClean="0"/>
              <a:t>griping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247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(3) PERSUASIVE APPEALS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u="sng" dirty="0"/>
              <a:t>Logos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i="1" dirty="0" smtClean="0"/>
              <a:t>logical</a:t>
            </a:r>
            <a:r>
              <a:rPr lang="en-US" dirty="0" smtClean="0"/>
              <a:t> </a:t>
            </a:r>
            <a:r>
              <a:rPr lang="en-US" dirty="0"/>
              <a:t>appeals:  </a:t>
            </a:r>
            <a:endParaRPr lang="en-US" dirty="0" smtClean="0"/>
          </a:p>
          <a:p>
            <a:pPr lvl="1"/>
            <a:r>
              <a:rPr lang="en-US" dirty="0" smtClean="0"/>
              <a:t>reasons</a:t>
            </a:r>
            <a:r>
              <a:rPr lang="en-US" dirty="0"/>
              <a:t>, stats, facts, figures, </a:t>
            </a:r>
            <a:r>
              <a:rPr lang="en-US" dirty="0" smtClean="0"/>
              <a:t>examples</a:t>
            </a:r>
            <a:endParaRPr lang="en-US" dirty="0"/>
          </a:p>
          <a:p>
            <a:pPr lvl="0"/>
            <a:r>
              <a:rPr lang="en-US" u="sng" dirty="0"/>
              <a:t>Pathos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i="1" dirty="0" smtClean="0"/>
              <a:t>emotional</a:t>
            </a:r>
            <a:r>
              <a:rPr lang="en-US" dirty="0" smtClean="0"/>
              <a:t> </a:t>
            </a:r>
            <a:r>
              <a:rPr lang="en-US" dirty="0"/>
              <a:t>appeals:  </a:t>
            </a:r>
            <a:endParaRPr lang="en-US" dirty="0" smtClean="0"/>
          </a:p>
          <a:p>
            <a:pPr lvl="1"/>
            <a:r>
              <a:rPr lang="en-US" dirty="0" smtClean="0"/>
              <a:t>eye-witness </a:t>
            </a:r>
            <a:r>
              <a:rPr lang="en-US" dirty="0"/>
              <a:t>accounts, anecdotes, pleas, </a:t>
            </a:r>
            <a:r>
              <a:rPr lang="en-US" dirty="0" smtClean="0"/>
              <a:t>graphics</a:t>
            </a:r>
            <a:endParaRPr lang="en-US" dirty="0"/>
          </a:p>
          <a:p>
            <a:pPr lvl="0"/>
            <a:r>
              <a:rPr lang="en-US" u="sng" dirty="0"/>
              <a:t>Ethos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i="1" dirty="0" smtClean="0"/>
              <a:t>ethical</a:t>
            </a:r>
            <a:r>
              <a:rPr lang="en-US" dirty="0" smtClean="0"/>
              <a:t> </a:t>
            </a:r>
            <a:r>
              <a:rPr lang="en-US" dirty="0"/>
              <a:t>appeals:  </a:t>
            </a:r>
            <a:endParaRPr lang="en-US" dirty="0" smtClean="0"/>
          </a:p>
          <a:p>
            <a:pPr lvl="1"/>
            <a:r>
              <a:rPr lang="en-US" dirty="0" smtClean="0"/>
              <a:t>credibility</a:t>
            </a:r>
            <a:r>
              <a:rPr lang="en-US" dirty="0"/>
              <a:t>; full, fair, objective treatment; </a:t>
            </a:r>
            <a:r>
              <a:rPr lang="en-US" dirty="0" smtClean="0"/>
              <a:t>credentials</a:t>
            </a:r>
          </a:p>
          <a:p>
            <a:pPr lvl="1"/>
            <a:r>
              <a:rPr lang="en-US" dirty="0" err="1" smtClean="0"/>
              <a:t>Rogerian</a:t>
            </a:r>
            <a:r>
              <a:rPr lang="en-US" dirty="0" smtClean="0"/>
              <a:t> Method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48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(4) “ANALYZE</a:t>
            </a:r>
            <a:r>
              <a:rPr lang="en-US" dirty="0" smtClean="0"/>
              <a:t>”: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u="sng" dirty="0"/>
              <a:t>Questions</a:t>
            </a:r>
            <a:r>
              <a:rPr lang="en-US" dirty="0"/>
              <a:t> (?) </a:t>
            </a:r>
            <a:endParaRPr lang="en-US" dirty="0" smtClean="0"/>
          </a:p>
          <a:p>
            <a:pPr lvl="1"/>
            <a:r>
              <a:rPr lang="en-US" dirty="0" smtClean="0"/>
              <a:t>ask </a:t>
            </a:r>
            <a:r>
              <a:rPr lang="en-US" dirty="0"/>
              <a:t>questions raised by the essay </a:t>
            </a:r>
            <a:endParaRPr lang="en-US" dirty="0" smtClean="0"/>
          </a:p>
          <a:p>
            <a:pPr lvl="1"/>
            <a:r>
              <a:rPr lang="en-US" dirty="0" smtClean="0"/>
              <a:t>(</a:t>
            </a:r>
            <a:r>
              <a:rPr lang="en-US" dirty="0"/>
              <a:t>reader=skeptical of a point/fact</a:t>
            </a:r>
            <a:r>
              <a:rPr lang="en-US" dirty="0" smtClean="0"/>
              <a:t>) </a:t>
            </a:r>
            <a:r>
              <a:rPr lang="en-US" dirty="0"/>
              <a:t>… &amp; fix</a:t>
            </a:r>
            <a:endParaRPr lang="en-US" dirty="0"/>
          </a:p>
          <a:p>
            <a:pPr lvl="0"/>
            <a:r>
              <a:rPr lang="en-US" u="sng" dirty="0"/>
              <a:t>Insights</a:t>
            </a:r>
            <a:r>
              <a:rPr lang="en-US" dirty="0"/>
              <a:t> (!) </a:t>
            </a:r>
            <a:endParaRPr lang="en-US" dirty="0" smtClean="0"/>
          </a:p>
          <a:p>
            <a:pPr lvl="1"/>
            <a:r>
              <a:rPr lang="en-US" dirty="0" smtClean="0"/>
              <a:t>note </a:t>
            </a:r>
            <a:r>
              <a:rPr lang="en-US" dirty="0"/>
              <a:t>great lines, insightful remarks, </a:t>
            </a:r>
            <a:endParaRPr lang="en-US" dirty="0" smtClean="0"/>
          </a:p>
          <a:p>
            <a:pPr lvl="0"/>
            <a:r>
              <a:rPr lang="en-US" u="sng" dirty="0" smtClean="0"/>
              <a:t>Assumptions</a:t>
            </a:r>
            <a:r>
              <a:rPr lang="en-US" dirty="0" smtClean="0"/>
              <a:t>  </a:t>
            </a:r>
          </a:p>
          <a:p>
            <a:pPr lvl="1"/>
            <a:r>
              <a:rPr lang="en-US" dirty="0" smtClean="0"/>
              <a:t>note </a:t>
            </a:r>
            <a:r>
              <a:rPr lang="en-US" dirty="0"/>
              <a:t>where </a:t>
            </a:r>
            <a:r>
              <a:rPr lang="en-US" dirty="0" smtClean="0"/>
              <a:t>you assume </a:t>
            </a:r>
            <a:r>
              <a:rPr lang="en-US" dirty="0"/>
              <a:t>rather than </a:t>
            </a:r>
            <a:r>
              <a:rPr lang="en-US" dirty="0" smtClean="0"/>
              <a:t>state </a:t>
            </a:r>
            <a:r>
              <a:rPr lang="en-US" dirty="0"/>
              <a:t>facts </a:t>
            </a:r>
            <a:r>
              <a:rPr lang="en-US" dirty="0" smtClean="0"/>
              <a:t>… &amp; fix</a:t>
            </a:r>
          </a:p>
          <a:p>
            <a:pPr lvl="1"/>
            <a:r>
              <a:rPr lang="en-US" dirty="0" smtClean="0"/>
              <a:t>(</a:t>
            </a:r>
            <a:r>
              <a:rPr lang="en-US" dirty="0"/>
              <a:t>groundless claims) </a:t>
            </a:r>
          </a:p>
          <a:p>
            <a:pPr lvl="0"/>
            <a:r>
              <a:rPr lang="en-US" u="sng" dirty="0"/>
              <a:t>Overgeneralizations</a:t>
            </a:r>
            <a:r>
              <a:rPr lang="en-US" dirty="0"/>
              <a:t> (?!) </a:t>
            </a:r>
            <a:endParaRPr lang="en-US" dirty="0" smtClean="0"/>
          </a:p>
          <a:p>
            <a:pPr lvl="1"/>
            <a:r>
              <a:rPr lang="en-US" dirty="0" smtClean="0"/>
              <a:t>note </a:t>
            </a:r>
            <a:r>
              <a:rPr lang="en-US" dirty="0"/>
              <a:t>where </a:t>
            </a:r>
            <a:r>
              <a:rPr lang="en-US" dirty="0" smtClean="0"/>
              <a:t>you rely </a:t>
            </a:r>
            <a:r>
              <a:rPr lang="en-US" dirty="0"/>
              <a:t>on stereotypes and </a:t>
            </a:r>
            <a:r>
              <a:rPr lang="en-US" dirty="0" smtClean="0"/>
              <a:t>overgeneralizations, oversimplifications … &amp; fix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48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(5) AUTHORITIES and STATISTICS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u="sng" dirty="0"/>
              <a:t>Authorities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note </a:t>
            </a:r>
            <a:r>
              <a:rPr lang="en-US" dirty="0"/>
              <a:t>the source’s credentials; </a:t>
            </a:r>
            <a:endParaRPr lang="en-US" dirty="0" smtClean="0"/>
          </a:p>
          <a:p>
            <a:pPr lvl="1"/>
            <a:r>
              <a:rPr lang="en-US" dirty="0" smtClean="0"/>
              <a:t>beware </a:t>
            </a:r>
            <a:r>
              <a:rPr lang="en-US" dirty="0"/>
              <a:t>of bias related to </a:t>
            </a:r>
            <a:r>
              <a:rPr lang="en-US" dirty="0" smtClean="0"/>
              <a:t>credentials</a:t>
            </a:r>
            <a:endParaRPr lang="en-US" dirty="0"/>
          </a:p>
          <a:p>
            <a:pPr lvl="0"/>
            <a:r>
              <a:rPr lang="en-US" u="sng" dirty="0"/>
              <a:t>Stats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beware </a:t>
            </a:r>
            <a:r>
              <a:rPr lang="en-US" dirty="0"/>
              <a:t>of too many, </a:t>
            </a:r>
            <a:r>
              <a:rPr lang="en-US" dirty="0" smtClean="0"/>
              <a:t>misleading</a:t>
            </a:r>
          </a:p>
          <a:p>
            <a:pPr lvl="1"/>
            <a:r>
              <a:rPr lang="en-US" dirty="0" smtClean="0"/>
              <a:t>you should </a:t>
            </a:r>
          </a:p>
          <a:p>
            <a:pPr lvl="2"/>
            <a:r>
              <a:rPr lang="en-US" dirty="0" smtClean="0"/>
              <a:t>qualify</a:t>
            </a:r>
            <a:r>
              <a:rPr lang="en-US" dirty="0"/>
              <a:t>; </a:t>
            </a:r>
            <a:r>
              <a:rPr lang="en-US" dirty="0"/>
              <a:t>contextualize</a:t>
            </a:r>
            <a:endParaRPr lang="en-US" dirty="0" smtClean="0"/>
          </a:p>
          <a:p>
            <a:pPr lvl="2"/>
            <a:r>
              <a:rPr lang="en-US" dirty="0" smtClean="0"/>
              <a:t>explain</a:t>
            </a:r>
            <a:r>
              <a:rPr lang="en-US" dirty="0"/>
              <a:t>, interpret, </a:t>
            </a:r>
            <a:r>
              <a:rPr lang="en-US" dirty="0" smtClean="0"/>
              <a:t>infer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48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(6) SUBTEXT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“Psychology of Argument” </a:t>
            </a:r>
            <a:r>
              <a:rPr lang="en-US" sz="1200" dirty="0"/>
              <a:t>(p.200)</a:t>
            </a:r>
          </a:p>
          <a:p>
            <a:pPr lvl="0"/>
            <a:r>
              <a:rPr lang="en-US" dirty="0"/>
              <a:t>n</a:t>
            </a:r>
            <a:r>
              <a:rPr lang="en-US" dirty="0" smtClean="0"/>
              <a:t>ote </a:t>
            </a:r>
            <a:r>
              <a:rPr lang="en-US" dirty="0"/>
              <a:t>the </a:t>
            </a:r>
            <a:r>
              <a:rPr lang="en-US" dirty="0" smtClean="0"/>
              <a:t>your</a:t>
            </a:r>
          </a:p>
          <a:p>
            <a:pPr lvl="1"/>
            <a:r>
              <a:rPr lang="en-US" u="sng" dirty="0" smtClean="0"/>
              <a:t>suggested/implied/inferred </a:t>
            </a:r>
          </a:p>
          <a:p>
            <a:pPr lvl="2"/>
            <a:r>
              <a:rPr lang="en-US" dirty="0" smtClean="0"/>
              <a:t>values</a:t>
            </a:r>
            <a:r>
              <a:rPr lang="en-US" dirty="0"/>
              <a:t>, attitudes, </a:t>
            </a:r>
            <a:r>
              <a:rPr lang="en-US" dirty="0" smtClean="0"/>
              <a:t>beliefs</a:t>
            </a:r>
          </a:p>
          <a:p>
            <a:r>
              <a:rPr lang="en-US" dirty="0" smtClean="0"/>
              <a:t>read between the lines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48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(7) OUTLINE, SUMMARIZE, REPORT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u="sng" dirty="0"/>
              <a:t>Outline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remain </a:t>
            </a:r>
            <a:r>
              <a:rPr lang="en-US" dirty="0"/>
              <a:t>objective, paraphrase or directly quote, create skeletal view of argument in </a:t>
            </a:r>
            <a:r>
              <a:rPr lang="en-US" dirty="0" smtClean="0"/>
              <a:t>order</a:t>
            </a:r>
            <a:endParaRPr lang="en-US" dirty="0"/>
          </a:p>
          <a:p>
            <a:pPr lvl="0"/>
            <a:r>
              <a:rPr lang="en-US" u="sng" dirty="0"/>
              <a:t>Summary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remain </a:t>
            </a:r>
            <a:r>
              <a:rPr lang="en-US" dirty="0"/>
              <a:t>objective; give author, title, date, thesis; paraphrase or directly quote; follow author’s organization of main reasons &amp; examples; write a 1-paragraph detailed compression of the </a:t>
            </a:r>
            <a:r>
              <a:rPr lang="en-US" dirty="0" smtClean="0"/>
              <a:t>original</a:t>
            </a:r>
            <a:endParaRPr lang="en-US" dirty="0"/>
          </a:p>
          <a:p>
            <a:pPr lvl="0"/>
            <a:r>
              <a:rPr lang="en-US" u="sng" dirty="0"/>
              <a:t>Report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Outline </a:t>
            </a:r>
            <a:r>
              <a:rPr lang="en-US" dirty="0"/>
              <a:t>+ Summary + Essay Basics/</a:t>
            </a:r>
            <a:r>
              <a:rPr lang="en-US" dirty="0" err="1"/>
              <a:t>Toulmin</a:t>
            </a:r>
            <a:r>
              <a:rPr lang="en-US" dirty="0"/>
              <a:t> Method + “analyze</a:t>
            </a:r>
            <a:r>
              <a:rPr lang="en-US" dirty="0" smtClean="0"/>
              <a:t>”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483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(8) ROGERIAN METHOD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 </a:t>
            </a:r>
            <a:r>
              <a:rPr lang="en-US" dirty="0"/>
              <a:t>a </a:t>
            </a:r>
            <a:r>
              <a:rPr lang="en-US" u="sng" dirty="0"/>
              <a:t>full, fair, objective presentation</a:t>
            </a:r>
            <a:r>
              <a:rPr lang="en-US" dirty="0"/>
              <a:t> of </a:t>
            </a:r>
            <a:r>
              <a:rPr lang="en-US" dirty="0" smtClean="0"/>
              <a:t>material</a:t>
            </a:r>
            <a:endParaRPr lang="en-US" dirty="0"/>
          </a:p>
          <a:p>
            <a:r>
              <a:rPr lang="en-US" dirty="0" smtClean="0"/>
              <a:t>present </a:t>
            </a:r>
            <a:r>
              <a:rPr lang="en-US" i="1" u="sng" dirty="0"/>
              <a:t>both</a:t>
            </a:r>
            <a:r>
              <a:rPr lang="en-US" u="sng" dirty="0"/>
              <a:t> sides of the issue</a:t>
            </a:r>
            <a:r>
              <a:rPr lang="en-US" dirty="0"/>
              <a:t> (if not more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present the Other Side fully, fairly, objectively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483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149</TotalTime>
  <Words>524</Words>
  <Application>Microsoft Office PowerPoint</Application>
  <PresentationFormat>On-screen Show (4:3)</PresentationFormat>
  <Paragraphs>90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Pushpin</vt:lpstr>
      <vt:lpstr>CRITICAL</vt:lpstr>
      <vt:lpstr>(1) ESSAY BASICS:</vt:lpstr>
      <vt:lpstr>(2) TOULMIN METHOD:</vt:lpstr>
      <vt:lpstr>(3) PERSUASIVE APPEALS:</vt:lpstr>
      <vt:lpstr>(4) “ANALYZE”:</vt:lpstr>
      <vt:lpstr>(5) AUTHORITIES and STATISTICS:</vt:lpstr>
      <vt:lpstr>(6) SUBTEXT:</vt:lpstr>
      <vt:lpstr>(7) OUTLINE, SUMMARIZE, REPORT:</vt:lpstr>
      <vt:lpstr>(8) ROGERIAN METHOD:</vt:lpstr>
      <vt:lpstr>(9) LOGICAL FALLACIES:</vt:lpstr>
      <vt:lpstr>(10) DOCUMENTATION: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CRITICAL</dc:title>
  <dc:creator>LCCC</dc:creator>
  <cp:lastModifiedBy>LCCC</cp:lastModifiedBy>
  <cp:revision>4</cp:revision>
  <dcterms:created xsi:type="dcterms:W3CDTF">2015-03-11T11:40:27Z</dcterms:created>
  <dcterms:modified xsi:type="dcterms:W3CDTF">2015-03-11T14:10:26Z</dcterms:modified>
</cp:coreProperties>
</file>