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74" r:id="rId2"/>
    <p:sldId id="273" r:id="rId3"/>
    <p:sldId id="277" r:id="rId4"/>
    <p:sldId id="275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81" r:id="rId14"/>
    <p:sldId id="258" r:id="rId15"/>
    <p:sldId id="280" r:id="rId16"/>
    <p:sldId id="282" r:id="rId17"/>
    <p:sldId id="279" r:id="rId18"/>
    <p:sldId id="284" r:id="rId19"/>
    <p:sldId id="283" r:id="rId20"/>
    <p:sldId id="285" r:id="rId21"/>
    <p:sldId id="271" r:id="rId22"/>
    <p:sldId id="270" r:id="rId23"/>
    <p:sldId id="286" r:id="rId24"/>
    <p:sldId id="287" r:id="rId25"/>
    <p:sldId id="272" r:id="rId26"/>
    <p:sldId id="267" r:id="rId27"/>
    <p:sldId id="269" r:id="rId28"/>
    <p:sldId id="268" r:id="rId29"/>
    <p:sldId id="288" r:id="rId30"/>
    <p:sldId id="290" r:id="rId31"/>
    <p:sldId id="289" r:id="rId32"/>
    <p:sldId id="291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Stephen A. Housenick, PhD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30323-3DB1-47CF-88B6-D4CFF87D635C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32CE-FA93-4676-B88D-35236C99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Stephen A. Housenick, PhD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16E68-DE3A-47B6-9B45-66C525CF833E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6C70-5834-4AF0-BC1B-7088049C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6C70-5834-4AF0-BC1B-7088049C9ED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Stephen A. Housenick, PhD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AA4FB2-782E-466A-8903-FB271759F0C8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927D-31DB-4F98-90A7-D6AD9607C718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A7DEE-3069-4BCC-BBA6-FBA6E70B675A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0"/>
            <a:ext cx="478632" cy="365125"/>
          </a:xfrm>
        </p:spPr>
        <p:txBody>
          <a:bodyPr/>
          <a:lstStyle>
            <a:lvl1pPr>
              <a:defRPr sz="1200" b="1">
                <a:solidFill>
                  <a:srgbClr val="0070C0"/>
                </a:solidFill>
              </a:defRPr>
            </a:lvl1pPr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2EAB2-0726-4972-BD66-0C519F86345E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7B689-84A2-4155-8638-A359C393F8A5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70C62-B0E2-43B6-B5A6-C76E0A0C07EE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696D-D833-42FD-83FF-104A546B9FEE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CDEA8-8DFB-4A87-8D66-42702E224A21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7A4135-B85A-43BC-9474-03E20CD0CBDF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CE4962-4C5E-41D7-9A49-17EC0F58FDE3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CFB5E5-2F31-4419-9E8D-63888F514EC8}" type="datetime1">
              <a:rPr lang="en-US" smtClean="0"/>
              <a:pPr/>
              <a:t>5/26/2009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348BC3-BBDB-4538-8235-437DBDD57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mund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americredit.com/.../Learn2ChangeFlatTire.htm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dmunds.com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b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depts.luzerne.edu/library/resources/databasesA_B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guides.com/" TargetMode="External"/><Relationship Id="rId5" Type="http://schemas.openxmlformats.org/officeDocument/2006/relationships/hyperlink" Target="http://www.edmunds.com/car-advice.html" TargetMode="External"/><Relationship Id="rId4" Type="http://schemas.openxmlformats.org/officeDocument/2006/relationships/hyperlink" Target="http://www.youtube.com/watch?v=jjpQNWnFlF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inearticle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82976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effectLst/>
              </a:rPr>
              <a:t>Writing Competency Exam </a:t>
            </a:r>
            <a:r>
              <a:rPr lang="en-US" sz="5400" u="sng" dirty="0" smtClean="0">
                <a:solidFill>
                  <a:schemeClr val="tx1"/>
                </a:solidFill>
                <a:effectLst/>
              </a:rPr>
              <a:t>REVIEW</a:t>
            </a:r>
            <a:endParaRPr lang="en-US" sz="54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1752600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Illustration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Process-Analysis</a:t>
            </a:r>
          </a:p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Division/Classification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Comparison/Contrast</a:t>
            </a:r>
          </a:p>
          <a:p>
            <a:endParaRPr lang="en-US" dirty="0"/>
          </a:p>
        </p:txBody>
      </p:sp>
      <p:pic>
        <p:nvPicPr>
          <p:cNvPr id="5" name="Picture 4" descr="W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12" y="3718560"/>
            <a:ext cx="1999488" cy="2682240"/>
          </a:xfrm>
          <a:prstGeom prst="rect">
            <a:avLst/>
          </a:prstGeom>
        </p:spPr>
      </p:pic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94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A. Housenick, PhD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27, 2009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Reasons to Buy a Honda Accord</a:t>
            </a:r>
          </a:p>
          <a:p>
            <a:r>
              <a:rPr lang="en-US" dirty="0" smtClean="0"/>
              <a:t>Brand Recognition: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+ CARS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115050"/>
            <a:ext cx="1428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Reasons to Buy a Honda Accord</a:t>
            </a:r>
          </a:p>
          <a:p>
            <a:r>
              <a:rPr lang="en-US" dirty="0" smtClean="0"/>
              <a:t>Price: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$24, 505</a:t>
            </a: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+ 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115050"/>
            <a:ext cx="1428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6412468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hlinkClick r:id="rId3"/>
              </a:rPr>
              <a:t>www.edmunds.com</a:t>
            </a:r>
            <a:r>
              <a:rPr lang="en-US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7" name="Picture 6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PROCESS-ANALYSIS</a:t>
            </a:r>
            <a:endParaRPr lang="en-US" sz="6000" u="sng" dirty="0"/>
          </a:p>
        </p:txBody>
      </p:sp>
      <p:pic>
        <p:nvPicPr>
          <p:cNvPr id="3" name="Picture 2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careful, detailed explanation </a:t>
            </a:r>
          </a:p>
          <a:p>
            <a:r>
              <a:rPr lang="en-US" dirty="0" smtClean="0"/>
              <a:t>of a particular procedure.</a:t>
            </a:r>
          </a:p>
          <a:p>
            <a:r>
              <a:rPr lang="en-US" dirty="0" smtClean="0"/>
              <a:t>Writers discuss it step by step.</a:t>
            </a:r>
          </a:p>
          <a:p>
            <a:r>
              <a:rPr lang="en-US" dirty="0" smtClean="0"/>
              <a:t>Writers presume the reader knows little of the process. </a:t>
            </a:r>
          </a:p>
          <a:p>
            <a:r>
              <a:rPr lang="en-US" dirty="0" smtClean="0"/>
              <a:t>Writers use transitions</a:t>
            </a:r>
          </a:p>
          <a:p>
            <a:pPr lvl="1"/>
            <a:r>
              <a:rPr lang="en-US" dirty="0" smtClean="0"/>
              <a:t>first, next, then</a:t>
            </a:r>
          </a:p>
          <a:p>
            <a:pPr lvl="1"/>
            <a:r>
              <a:rPr lang="en-US" dirty="0" smtClean="0"/>
              <a:t>after, before</a:t>
            </a:r>
          </a:p>
          <a:p>
            <a:r>
              <a:rPr lang="en-US" dirty="0" smtClean="0"/>
              <a:t>Writers arrange the steps chronologically.</a:t>
            </a:r>
          </a:p>
          <a:p>
            <a:pPr lvl="1"/>
            <a:r>
              <a:rPr lang="en-US" dirty="0" smtClean="0"/>
              <a:t>By time, instead of by logic </a:t>
            </a:r>
          </a:p>
          <a:p>
            <a:r>
              <a:rPr lang="en-US" dirty="0" smtClean="0"/>
              <a:t>Writers ask:  Can the reader do it?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PROCESS-ANALYSIS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How to:</a:t>
            </a:r>
          </a:p>
          <a:p>
            <a:r>
              <a:rPr lang="en-US" dirty="0" smtClean="0"/>
              <a:t>Buy a (new/used) car</a:t>
            </a:r>
          </a:p>
          <a:p>
            <a:r>
              <a:rPr lang="en-US" dirty="0" smtClean="0"/>
              <a:t>Select car insurance</a:t>
            </a:r>
          </a:p>
          <a:p>
            <a:r>
              <a:rPr lang="en-US" dirty="0" smtClean="0"/>
              <a:t>File an accident claim</a:t>
            </a:r>
          </a:p>
          <a:p>
            <a:r>
              <a:rPr lang="en-US" dirty="0" smtClean="0"/>
              <a:t>Wash a car</a:t>
            </a:r>
          </a:p>
          <a:p>
            <a:r>
              <a:rPr lang="en-US" dirty="0" smtClean="0"/>
              <a:t>Detail a car</a:t>
            </a:r>
          </a:p>
          <a:p>
            <a:r>
              <a:rPr lang="en-US" dirty="0" smtClean="0"/>
              <a:t>Change a tire</a:t>
            </a:r>
          </a:p>
          <a:p>
            <a:r>
              <a:rPr lang="en-US" dirty="0" smtClean="0"/>
              <a:t>Change the oil</a:t>
            </a:r>
          </a:p>
          <a:p>
            <a:r>
              <a:rPr lang="en-US" dirty="0" smtClean="0"/>
              <a:t>Change the wiper blades</a:t>
            </a:r>
          </a:p>
          <a:p>
            <a:r>
              <a:rPr lang="en-US" dirty="0" smtClean="0"/>
              <a:t>Change the spark plugs</a:t>
            </a:r>
          </a:p>
          <a:p>
            <a:r>
              <a:rPr lang="en-US" dirty="0" smtClean="0"/>
              <a:t>Change brake pads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PROCESS-ANALYSIS + 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How to Change a Flat Tire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PROCESS-ANALYSIS + CARS</a:t>
            </a:r>
            <a:endParaRPr lang="en-US" dirty="0"/>
          </a:p>
        </p:txBody>
      </p:sp>
      <p:pic>
        <p:nvPicPr>
          <p:cNvPr id="4098" name="Picture 2" descr="tire chan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73275"/>
            <a:ext cx="2800350" cy="1981200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4099" name="Picture 3" descr="tire change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444875"/>
            <a:ext cx="1828800" cy="219392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4100" name="Picture 4" descr="tire change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435475"/>
            <a:ext cx="1828800" cy="219392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304800" cy="3460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66CCFF"/>
                </a:solidFill>
                <a:effectLst/>
                <a:latin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33800" y="4191000"/>
            <a:ext cx="304800" cy="3460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CCFF"/>
                </a:solidFill>
                <a:effectLst/>
                <a:latin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553200" y="5064125"/>
            <a:ext cx="304800" cy="3460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CCFF"/>
                </a:solidFill>
                <a:effectLst/>
                <a:latin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 descr="LCCC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How to Change a Flat Tire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PROCESS-ANALYSIS + CARS</a:t>
            </a:r>
            <a:endParaRPr lang="en-US" dirty="0"/>
          </a:p>
        </p:txBody>
      </p:sp>
      <p:pic>
        <p:nvPicPr>
          <p:cNvPr id="5122" name="Picture 2" descr="tire change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82787"/>
            <a:ext cx="2741612" cy="2741613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5123" name="Picture 3" descr="tire change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2787"/>
            <a:ext cx="2741613" cy="2741613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5124" name="Picture 4" descr="tire change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10000"/>
            <a:ext cx="2741612" cy="2741613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71800" y="1981200"/>
            <a:ext cx="304800" cy="3460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CCFF"/>
                </a:solidFill>
                <a:effectLst/>
                <a:latin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304800" cy="3460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CCFF"/>
                </a:solidFill>
                <a:effectLst/>
                <a:latin typeface="Arial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43400" y="3429000"/>
            <a:ext cx="304800" cy="34607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CCFF"/>
                </a:solidFill>
                <a:effectLst/>
                <a:latin typeface="Arial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6611779"/>
            <a:ext cx="373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hlinkClick r:id="rId5"/>
              </a:rPr>
              <a:t>www.americredit.com/.../Learn2ChangeFlatTire.htm</a:t>
            </a:r>
            <a:r>
              <a:rPr lang="en-US" sz="1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sz="1000" dirty="0" smtClean="0">
              <a:latin typeface="Arial" pitchFamily="34" charset="0"/>
            </a:endParaRPr>
          </a:p>
        </p:txBody>
      </p:sp>
      <p:pic>
        <p:nvPicPr>
          <p:cNvPr id="13" name="Picture 12" descr="LCCC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u="sng" dirty="0" smtClean="0"/>
              <a:t>DIVISION-CLASSIFICATION</a:t>
            </a:r>
            <a:endParaRPr lang="en-US" sz="6000" u="sng" dirty="0"/>
          </a:p>
        </p:txBody>
      </p:sp>
      <p:pic>
        <p:nvPicPr>
          <p:cNvPr id="3" name="Picture 2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2800" b="1" u="sng" cap="all" dirty="0" smtClean="0"/>
              <a:t>Division</a:t>
            </a:r>
            <a:r>
              <a:rPr lang="en-US" sz="2800" dirty="0" smtClean="0"/>
              <a:t> separates a topic into </a:t>
            </a:r>
          </a:p>
          <a:p>
            <a:pPr lvl="1"/>
            <a:r>
              <a:rPr lang="en-US" sz="2400" dirty="0" smtClean="0"/>
              <a:t>Roles </a:t>
            </a:r>
          </a:p>
          <a:p>
            <a:pPr lvl="1"/>
            <a:r>
              <a:rPr lang="en-US" sz="2400" dirty="0" smtClean="0"/>
              <a:t>Subgroups or Subdivisions</a:t>
            </a:r>
          </a:p>
          <a:p>
            <a:pPr lvl="1"/>
            <a:r>
              <a:rPr lang="en-US" sz="2400" b="1" dirty="0" smtClean="0"/>
              <a:t>“1 into many”</a:t>
            </a:r>
            <a:endParaRPr lang="en-US" sz="2400" dirty="0" smtClean="0"/>
          </a:p>
          <a:p>
            <a:endParaRPr lang="en-US" sz="2800" dirty="0" smtClean="0"/>
          </a:p>
          <a:p>
            <a:pPr lvl="0"/>
            <a:r>
              <a:rPr lang="en-US" sz="2800" b="1" u="sng" dirty="0" smtClean="0"/>
              <a:t>CLASSIFICATION</a:t>
            </a:r>
            <a:r>
              <a:rPr lang="en-US" sz="2800" dirty="0" smtClean="0"/>
              <a:t> groups into</a:t>
            </a:r>
          </a:p>
          <a:p>
            <a:pPr lvl="1"/>
            <a:r>
              <a:rPr lang="en-US" sz="2400" dirty="0" smtClean="0"/>
              <a:t>Types or Groups</a:t>
            </a:r>
          </a:p>
          <a:p>
            <a:pPr lvl="1"/>
            <a:r>
              <a:rPr lang="en-US" sz="2400" dirty="0" smtClean="0"/>
              <a:t>Classes or Categories</a:t>
            </a:r>
          </a:p>
          <a:p>
            <a:pPr lvl="1"/>
            <a:r>
              <a:rPr lang="en-US" sz="2400" b="1" dirty="0" smtClean="0"/>
              <a:t>“Many into 1”</a:t>
            </a: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 lvl="0"/>
            <a:r>
              <a:rPr lang="en-US" sz="2800" dirty="0" smtClean="0"/>
              <a:t>Writers use examples to support the division or classification:</a:t>
            </a:r>
          </a:p>
          <a:p>
            <a:pPr lvl="1"/>
            <a:r>
              <a:rPr lang="en-US" sz="2400" i="1" dirty="0" smtClean="0"/>
              <a:t>specific</a:t>
            </a:r>
            <a:r>
              <a:rPr lang="en-US" sz="2400" dirty="0" smtClean="0"/>
              <a:t> people, instances, events, details</a:t>
            </a:r>
          </a:p>
          <a:p>
            <a:pPr lvl="0"/>
            <a:r>
              <a:rPr lang="en-US" sz="2800" dirty="0" smtClean="0"/>
              <a:t>Writers set up each example with appropriate transitions. </a:t>
            </a:r>
          </a:p>
          <a:p>
            <a:r>
              <a:rPr lang="en-US" sz="2800" dirty="0" smtClean="0"/>
              <a:t>Writers arrange paragraph topics emphatically.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DIVISION-CLASSIFICATION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Division</a:t>
            </a:r>
          </a:p>
          <a:p>
            <a:r>
              <a:rPr lang="en-US" dirty="0" smtClean="0"/>
              <a:t>roles your car plays in your life</a:t>
            </a:r>
          </a:p>
          <a:p>
            <a:r>
              <a:rPr lang="en-US" dirty="0" smtClean="0"/>
              <a:t>parts of an engine</a:t>
            </a:r>
          </a:p>
          <a:p>
            <a:r>
              <a:rPr lang="en-US" dirty="0" smtClean="0"/>
              <a:t>exhaust system components</a:t>
            </a:r>
          </a:p>
          <a:p>
            <a:r>
              <a:rPr lang="en-US" dirty="0" smtClean="0"/>
              <a:t>subgroups of a specific </a:t>
            </a:r>
            <a:r>
              <a:rPr lang="en-US" i="1" dirty="0" smtClean="0"/>
              <a:t>type</a:t>
            </a:r>
            <a:r>
              <a:rPr lang="en-US" dirty="0" smtClean="0"/>
              <a:t> of car</a:t>
            </a:r>
          </a:p>
          <a:p>
            <a:pPr lvl="1"/>
            <a:r>
              <a:rPr lang="en-US" dirty="0" smtClean="0"/>
              <a:t>subdivisions of the SUV genre</a:t>
            </a:r>
          </a:p>
          <a:p>
            <a:pPr lvl="1"/>
            <a:r>
              <a:rPr lang="en-US" dirty="0" smtClean="0"/>
              <a:t>subdivisions of the mid-size vehicle</a:t>
            </a:r>
          </a:p>
          <a:p>
            <a:pPr lvl="2"/>
            <a:r>
              <a:rPr lang="en-US" dirty="0" smtClean="0"/>
              <a:t>4-Door Sedans</a:t>
            </a:r>
          </a:p>
          <a:p>
            <a:pPr lvl="2"/>
            <a:r>
              <a:rPr lang="en-US" dirty="0" smtClean="0"/>
              <a:t>2-Door Coupes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+ CARS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Automobiles play a significant part in the daily lives of students at a commuter college such as Luzerne County Community College.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 PROMPT</a:t>
            </a:r>
            <a:endParaRPr lang="en-US" dirty="0"/>
          </a:p>
        </p:txBody>
      </p:sp>
      <p:pic>
        <p:nvPicPr>
          <p:cNvPr id="5" name="Picture 2" descr="C:\Documents and Settings\shousenick\Local Settings\Temporary Internet Files\Content.IE5\K3I3VAKU\MPj0439329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8400" y="39624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Classification </a:t>
            </a:r>
          </a:p>
          <a:p>
            <a:r>
              <a:rPr lang="en-US" i="1" dirty="0" smtClean="0"/>
              <a:t>types of</a:t>
            </a:r>
            <a:r>
              <a:rPr lang="en-US" dirty="0" smtClean="0"/>
              <a:t> cars in the LCCC parking lot </a:t>
            </a:r>
          </a:p>
          <a:p>
            <a:r>
              <a:rPr lang="en-US" i="1" dirty="0" smtClean="0"/>
              <a:t>types of</a:t>
            </a:r>
            <a:r>
              <a:rPr lang="en-US" dirty="0" smtClean="0"/>
              <a:t> cars college students typically drive</a:t>
            </a:r>
          </a:p>
          <a:p>
            <a:r>
              <a:rPr lang="en-US" i="1" dirty="0" smtClean="0"/>
              <a:t>types of </a:t>
            </a:r>
            <a:r>
              <a:rPr lang="en-US" dirty="0" smtClean="0"/>
              <a:t>cars you have owned or driven</a:t>
            </a:r>
          </a:p>
          <a:p>
            <a:r>
              <a:rPr lang="en-US" i="1" dirty="0" smtClean="0"/>
              <a:t>types of </a:t>
            </a:r>
            <a:r>
              <a:rPr lang="en-US" dirty="0" smtClean="0"/>
              <a:t>drivers (witnessed while driving to school in the morning)</a:t>
            </a:r>
          </a:p>
          <a:p>
            <a:r>
              <a:rPr lang="en-US" i="1" dirty="0" smtClean="0"/>
              <a:t>types of </a:t>
            </a:r>
            <a:r>
              <a:rPr lang="en-US" dirty="0" smtClean="0"/>
              <a:t>roads</a:t>
            </a:r>
          </a:p>
          <a:p>
            <a:r>
              <a:rPr lang="en-US" i="1" dirty="0" smtClean="0"/>
              <a:t>types of </a:t>
            </a:r>
            <a:r>
              <a:rPr lang="en-US" dirty="0" smtClean="0"/>
              <a:t>auto-related responsibilities</a:t>
            </a:r>
          </a:p>
          <a:p>
            <a:r>
              <a:rPr lang="en-US" i="1" dirty="0" smtClean="0"/>
              <a:t>types of </a:t>
            </a:r>
            <a:r>
              <a:rPr lang="en-US" dirty="0" smtClean="0"/>
              <a:t>auto-related problems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+ CARS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Mini</a:t>
            </a:r>
          </a:p>
          <a:p>
            <a:r>
              <a:rPr lang="en-US" dirty="0" smtClean="0"/>
              <a:t>Sub-Compact</a:t>
            </a:r>
          </a:p>
          <a:p>
            <a:r>
              <a:rPr lang="en-US" dirty="0" smtClean="0"/>
              <a:t>Compact</a:t>
            </a:r>
          </a:p>
          <a:p>
            <a:r>
              <a:rPr lang="en-US" dirty="0" smtClean="0"/>
              <a:t>Mid-Size</a:t>
            </a:r>
          </a:p>
          <a:p>
            <a:r>
              <a:rPr lang="en-US" dirty="0" smtClean="0"/>
              <a:t>Luxury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Convertible</a:t>
            </a:r>
          </a:p>
          <a:p>
            <a:r>
              <a:rPr lang="en-US" dirty="0" smtClean="0"/>
              <a:t>Mini-Van</a:t>
            </a:r>
          </a:p>
          <a:p>
            <a:r>
              <a:rPr lang="en-US" dirty="0" smtClean="0"/>
              <a:t>Van</a:t>
            </a:r>
          </a:p>
          <a:p>
            <a:r>
              <a:rPr lang="en-US" dirty="0" smtClean="0"/>
              <a:t>Crossover</a:t>
            </a:r>
          </a:p>
          <a:p>
            <a:r>
              <a:rPr lang="en-US" dirty="0" smtClean="0"/>
              <a:t>Sports Utility Vehicle</a:t>
            </a:r>
          </a:p>
          <a:p>
            <a:r>
              <a:rPr lang="en-US" dirty="0" smtClean="0"/>
              <a:t>Pickup Truck</a:t>
            </a:r>
          </a:p>
          <a:p>
            <a:r>
              <a:rPr lang="en-US" dirty="0" smtClean="0"/>
              <a:t>Hybrids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+ CARS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0" y="990600"/>
            <a:ext cx="153543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080" y="2651760"/>
            <a:ext cx="195072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572000"/>
            <a:ext cx="21945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05600" y="4572000"/>
            <a:ext cx="21939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CCC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Tricked-Out Trucks</a:t>
            </a:r>
          </a:p>
          <a:p>
            <a:r>
              <a:rPr lang="en-US" dirty="0" smtClean="0"/>
              <a:t>Junk Mobiles</a:t>
            </a:r>
          </a:p>
          <a:p>
            <a:r>
              <a:rPr lang="en-US" dirty="0" smtClean="0"/>
              <a:t>Off-Road Monsters</a:t>
            </a:r>
          </a:p>
          <a:p>
            <a:r>
              <a:rPr lang="en-US" dirty="0" smtClean="0"/>
              <a:t>Mom’s Taxis</a:t>
            </a:r>
          </a:p>
          <a:p>
            <a:r>
              <a:rPr lang="en-US" dirty="0" smtClean="0"/>
              <a:t>Classics</a:t>
            </a:r>
          </a:p>
          <a:p>
            <a:r>
              <a:rPr lang="en-US" dirty="0" smtClean="0"/>
              <a:t>Family Cars</a:t>
            </a:r>
          </a:p>
          <a:p>
            <a:r>
              <a:rPr lang="en-US" dirty="0" smtClean="0"/>
              <a:t>Bondo Buggies</a:t>
            </a:r>
          </a:p>
          <a:p>
            <a:r>
              <a:rPr lang="en-US" dirty="0" smtClean="0"/>
              <a:t>Vin Diesels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+ CARS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810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u="sng" dirty="0" smtClean="0"/>
              <a:t>COMPARISON-CONTRAST</a:t>
            </a:r>
            <a:endParaRPr lang="en-US" sz="6000" u="sng" dirty="0"/>
          </a:p>
        </p:txBody>
      </p:sp>
      <p:pic>
        <p:nvPicPr>
          <p:cNvPr id="3" name="Picture 2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/>
              <a:t>To compare OR contrast </a:t>
            </a:r>
            <a:endParaRPr lang="en-US" sz="2800" i="1" dirty="0" smtClean="0"/>
          </a:p>
          <a:p>
            <a:pPr lvl="1"/>
            <a:r>
              <a:rPr lang="en-US" sz="2400" b="1" u="sng" cap="all" dirty="0" smtClean="0"/>
              <a:t>Comparison</a:t>
            </a:r>
            <a:r>
              <a:rPr lang="en-US" sz="2400" dirty="0" smtClean="0"/>
              <a:t>    (similarities)</a:t>
            </a:r>
          </a:p>
          <a:p>
            <a:pPr lvl="1"/>
            <a:r>
              <a:rPr lang="en-US" sz="2400" b="1" u="sng" cap="all" dirty="0" smtClean="0"/>
              <a:t>Contrast</a:t>
            </a:r>
            <a:r>
              <a:rPr lang="en-US" sz="2400" dirty="0" smtClean="0"/>
              <a:t>        (differences)</a:t>
            </a:r>
            <a:endParaRPr lang="en-US" sz="2800" dirty="0" smtClean="0"/>
          </a:p>
          <a:p>
            <a:pPr lvl="0"/>
            <a:r>
              <a:rPr lang="en-US" sz="2800" dirty="0" smtClean="0"/>
              <a:t>2 subjects</a:t>
            </a:r>
          </a:p>
          <a:p>
            <a:pPr lvl="0"/>
            <a:r>
              <a:rPr lang="en-US" sz="2800" dirty="0" smtClean="0"/>
              <a:t>Writers employ various means of evidence.</a:t>
            </a:r>
          </a:p>
          <a:p>
            <a:pPr lvl="0"/>
            <a:r>
              <a:rPr lang="en-US" sz="2800" dirty="0" smtClean="0"/>
              <a:t>Writers clearly state in the Thesis Statement</a:t>
            </a:r>
            <a:r>
              <a:rPr lang="en-US" sz="2800" b="1" dirty="0" smtClean="0"/>
              <a:t> </a:t>
            </a:r>
            <a:r>
              <a:rPr lang="en-US" sz="2800" dirty="0" smtClean="0"/>
              <a:t>the points of comparison or contrast.</a:t>
            </a:r>
          </a:p>
          <a:p>
            <a:pPr lvl="0"/>
            <a:r>
              <a:rPr lang="en-US" sz="2800" dirty="0" smtClean="0"/>
              <a:t>Writers effectively and strategically employ one of two </a:t>
            </a:r>
            <a:r>
              <a:rPr lang="en-US" sz="2800" b="1" dirty="0" smtClean="0"/>
              <a:t>ORGANIZATIONAL METHODS</a:t>
            </a:r>
            <a:r>
              <a:rPr lang="en-US" sz="2800" dirty="0" smtClean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smtClean="0"/>
              <a:t>point-by-point-by-point method 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400" dirty="0" smtClean="0"/>
              <a:t>subject-by-subject method</a:t>
            </a:r>
            <a:endParaRPr lang="en-US" sz="2800" dirty="0" smtClean="0"/>
          </a:p>
          <a:p>
            <a:pPr lvl="0"/>
            <a:r>
              <a:rPr lang="en-US" sz="2800" dirty="0" smtClean="0"/>
              <a:t>Writers use appropriate transitions.</a:t>
            </a:r>
          </a:p>
          <a:p>
            <a:pPr lvl="0"/>
            <a:r>
              <a:rPr lang="en-US" sz="2800" dirty="0" smtClean="0"/>
              <a:t>Writers emphatically</a:t>
            </a:r>
            <a:r>
              <a:rPr lang="en-US" sz="2800" b="1" dirty="0" smtClean="0"/>
              <a:t> </a:t>
            </a:r>
            <a:r>
              <a:rPr lang="en-US" sz="2800" dirty="0" smtClean="0"/>
              <a:t>arrange evidence.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COMPARISON-CONTRAST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 dealerships</a:t>
            </a:r>
          </a:p>
          <a:p>
            <a:pPr lvl="0"/>
            <a:r>
              <a:rPr lang="en-US" dirty="0" smtClean="0"/>
              <a:t>2 manufacturers</a:t>
            </a:r>
          </a:p>
          <a:p>
            <a:pPr lvl="0"/>
            <a:r>
              <a:rPr lang="en-US" dirty="0" smtClean="0"/>
              <a:t>2 insurance plans or companies</a:t>
            </a:r>
          </a:p>
          <a:p>
            <a:pPr lvl="0"/>
            <a:r>
              <a:rPr lang="en-US" dirty="0" smtClean="0"/>
              <a:t>2 repair shops</a:t>
            </a:r>
          </a:p>
          <a:p>
            <a:pPr lvl="0"/>
            <a:r>
              <a:rPr lang="en-US" dirty="0" smtClean="0"/>
              <a:t>2 drivers</a:t>
            </a:r>
          </a:p>
          <a:p>
            <a:pPr lvl="0"/>
            <a:r>
              <a:rPr lang="en-US" dirty="0" smtClean="0"/>
              <a:t>2 vehicles </a:t>
            </a:r>
          </a:p>
          <a:p>
            <a:pPr lvl="1"/>
            <a:r>
              <a:rPr lang="en-US" dirty="0" smtClean="0"/>
              <a:t>from the </a:t>
            </a:r>
            <a:r>
              <a:rPr lang="en-US" i="1" dirty="0" smtClean="0"/>
              <a:t>same</a:t>
            </a:r>
            <a:r>
              <a:rPr lang="en-US" dirty="0" smtClean="0"/>
              <a:t> year</a:t>
            </a:r>
          </a:p>
          <a:p>
            <a:pPr lvl="1"/>
            <a:r>
              <a:rPr lang="en-US" dirty="0" smtClean="0"/>
              <a:t>from the </a:t>
            </a:r>
            <a:r>
              <a:rPr lang="en-US" i="1" dirty="0" smtClean="0"/>
              <a:t>same</a:t>
            </a:r>
            <a:r>
              <a:rPr lang="en-US" dirty="0" smtClean="0"/>
              <a:t> class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COMPARISON-CONTRAST + CARS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2009 Honda Accord EX &amp; 2009 Pontiac G6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COMPARISON-CONTRAST + CARS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2714624"/>
            <a:ext cx="3108960" cy="193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928" y="2912364"/>
            <a:ext cx="2862072" cy="14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2009 Honda Accord EX &amp; 2009 Pontiac G6</a:t>
            </a:r>
          </a:p>
          <a:p>
            <a:r>
              <a:rPr lang="en-US" dirty="0" smtClean="0"/>
              <a:t>Standard Features (</a:t>
            </a:r>
            <a:r>
              <a:rPr lang="en-US" i="1" dirty="0" smtClean="0"/>
              <a:t>similarities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Power Door Locks</a:t>
            </a:r>
          </a:p>
          <a:p>
            <a:pPr lvl="1"/>
            <a:r>
              <a:rPr lang="en-US" dirty="0" smtClean="0"/>
              <a:t>Front-Wheel Drive</a:t>
            </a:r>
          </a:p>
          <a:p>
            <a:pPr lvl="1"/>
            <a:r>
              <a:rPr lang="en-US" dirty="0" smtClean="0"/>
              <a:t>ABS</a:t>
            </a:r>
          </a:p>
          <a:p>
            <a:pPr lvl="1"/>
            <a:r>
              <a:rPr lang="en-US" dirty="0" smtClean="0"/>
              <a:t>Cruise Control/Tilt Steering</a:t>
            </a:r>
          </a:p>
          <a:p>
            <a:pPr lvl="1"/>
            <a:r>
              <a:rPr lang="en-US" dirty="0" smtClean="0"/>
              <a:t>Air Conditioning</a:t>
            </a:r>
          </a:p>
          <a:p>
            <a:pPr lvl="1"/>
            <a:r>
              <a:rPr lang="en-US" dirty="0" smtClean="0"/>
              <a:t>3 Air Bags</a:t>
            </a:r>
          </a:p>
          <a:p>
            <a:pPr lvl="1"/>
            <a:r>
              <a:rPr lang="en-US" dirty="0" smtClean="0"/>
              <a:t>General Pricing = @ $24,500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+ 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+ CARS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WINNER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638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LOSER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97037"/>
            <a:ext cx="4040188" cy="39417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2009 Honda Accord EX</a:t>
            </a:r>
          </a:p>
          <a:p>
            <a:r>
              <a:rPr lang="en-US" dirty="0" smtClean="0"/>
              <a:t>Gas Mileage:</a:t>
            </a:r>
          </a:p>
          <a:p>
            <a:pPr lvl="1"/>
            <a:r>
              <a:rPr lang="en-US" dirty="0" smtClean="0"/>
              <a:t>21/30</a:t>
            </a:r>
          </a:p>
          <a:p>
            <a:r>
              <a:rPr lang="en-US" dirty="0" smtClean="0"/>
              <a:t>Interior Room:</a:t>
            </a:r>
          </a:p>
          <a:p>
            <a:pPr lvl="1"/>
            <a:r>
              <a:rPr lang="en-US" dirty="0" smtClean="0"/>
              <a:t>seating for 5</a:t>
            </a:r>
          </a:p>
          <a:p>
            <a:r>
              <a:rPr lang="en-US" dirty="0" smtClean="0"/>
              <a:t>AM/FM, CD = STD</a:t>
            </a:r>
          </a:p>
          <a:p>
            <a:r>
              <a:rPr lang="en-US" dirty="0" smtClean="0"/>
              <a:t>Vehicle Stability Control System = STD</a:t>
            </a:r>
          </a:p>
          <a:p>
            <a:r>
              <a:rPr lang="en-US" dirty="0" smtClean="0"/>
              <a:t>Sunroof = STD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7037"/>
            <a:ext cx="4041775" cy="3941763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2009 Pontiac G6</a:t>
            </a:r>
          </a:p>
          <a:p>
            <a:r>
              <a:rPr lang="en-US" dirty="0" smtClean="0"/>
              <a:t>Gas Mileage:</a:t>
            </a:r>
          </a:p>
          <a:p>
            <a:pPr lvl="1"/>
            <a:r>
              <a:rPr lang="en-US" dirty="0" smtClean="0"/>
              <a:t>18/29</a:t>
            </a:r>
          </a:p>
          <a:p>
            <a:r>
              <a:rPr lang="en-US" dirty="0" smtClean="0"/>
              <a:t>Interior Room:</a:t>
            </a:r>
          </a:p>
          <a:p>
            <a:pPr lvl="1"/>
            <a:r>
              <a:rPr lang="en-US" dirty="0" smtClean="0"/>
              <a:t>seating for 5</a:t>
            </a:r>
          </a:p>
          <a:p>
            <a:r>
              <a:rPr lang="en-US" dirty="0" smtClean="0"/>
              <a:t>AM/FM, CD = N/A</a:t>
            </a:r>
          </a:p>
          <a:p>
            <a:r>
              <a:rPr lang="en-US" dirty="0" smtClean="0"/>
              <a:t>Vehicle Stability Control System = N/A</a:t>
            </a:r>
          </a:p>
          <a:p>
            <a:r>
              <a:rPr lang="en-US" dirty="0" smtClean="0"/>
              <a:t>Sunroof = N/A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82469"/>
            <a:ext cx="78486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2009 Honda Accord EX &amp; 2009 Pontiac G6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6412468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hlinkClick r:id="rId2"/>
              </a:rPr>
              <a:t>www.edmunds.com</a:t>
            </a:r>
            <a:r>
              <a:rPr lang="en-US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10" name="Picture 9" descr="LCC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Prompt:</a:t>
            </a:r>
          </a:p>
          <a:p>
            <a:pPr lvl="1"/>
            <a:r>
              <a:rPr lang="en-US" dirty="0" smtClean="0"/>
              <a:t>Automobiles play a significant part in the daily lives of students at a commuter college such as Luzerne County Community College.</a:t>
            </a:r>
          </a:p>
          <a:p>
            <a:r>
              <a:rPr lang="en-US" dirty="0" smtClean="0"/>
              <a:t>Approach it from </a:t>
            </a:r>
            <a:r>
              <a:rPr lang="en-US" u="sng" dirty="0" smtClean="0"/>
              <a:t>one</a:t>
            </a:r>
            <a:r>
              <a:rPr lang="en-US" dirty="0" smtClean="0"/>
              <a:t> of these Rhetorical Strategies:</a:t>
            </a:r>
          </a:p>
          <a:p>
            <a:pPr lvl="1"/>
            <a:r>
              <a:rPr lang="en-US" dirty="0" smtClean="0"/>
              <a:t>Illustration</a:t>
            </a:r>
          </a:p>
          <a:p>
            <a:pPr lvl="1"/>
            <a:r>
              <a:rPr lang="en-US" dirty="0" smtClean="0"/>
              <a:t>Process-Analysis</a:t>
            </a:r>
          </a:p>
          <a:p>
            <a:pPr lvl="1"/>
            <a:r>
              <a:rPr lang="en-US" dirty="0" smtClean="0"/>
              <a:t>Division/Classification</a:t>
            </a:r>
          </a:p>
          <a:p>
            <a:pPr lvl="1"/>
            <a:r>
              <a:rPr lang="en-US" dirty="0" smtClean="0"/>
              <a:t>Comparison/Contrast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 REVIEW</a:t>
            </a:r>
            <a:endParaRPr lang="en-US" dirty="0"/>
          </a:p>
        </p:txBody>
      </p:sp>
      <p:pic>
        <p:nvPicPr>
          <p:cNvPr id="5" name="Picture 2" descr="C:\Documents and Settings\shousenick\Local Settings\Temporary Internet Files\Content.IE5\K3I3VAKU\MPj0439329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22720" y="4312920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ILLUSTRATION</a:t>
            </a:r>
            <a:endParaRPr lang="en-US" sz="6000" u="sng" dirty="0"/>
          </a:p>
        </p:txBody>
      </p:sp>
      <p:pic>
        <p:nvPicPr>
          <p:cNvPr id="4" name="Picture 3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Quality Sources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reliable, credible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NO blogs, NO Wikipedia</a:t>
            </a:r>
          </a:p>
          <a:p>
            <a:endParaRPr lang="en-US" dirty="0" smtClean="0"/>
          </a:p>
          <a:p>
            <a:r>
              <a:rPr lang="en-US" b="1" u="sng" dirty="0" smtClean="0"/>
              <a:t>Quality Vehicle-Related Sources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Library’s Databases (EBSCO)</a:t>
            </a:r>
          </a:p>
          <a:p>
            <a:pPr lvl="1"/>
            <a:r>
              <a:rPr lang="en-US" dirty="0" smtClean="0"/>
              <a:t>Edmunds or NADA or Kelley Blue Book</a:t>
            </a:r>
          </a:p>
          <a:p>
            <a:pPr lvl="1"/>
            <a:r>
              <a:rPr lang="en-US" dirty="0" smtClean="0"/>
              <a:t>Consumer Reports</a:t>
            </a:r>
          </a:p>
          <a:p>
            <a:pPr lvl="1"/>
            <a:r>
              <a:rPr lang="en-US" dirty="0" smtClean="0"/>
              <a:t>Car &amp; Driver</a:t>
            </a:r>
          </a:p>
          <a:p>
            <a:pPr lvl="1"/>
            <a:r>
              <a:rPr lang="en-US" dirty="0" smtClean="0"/>
              <a:t>Advance Auto Parts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LINKS</a:t>
            </a:r>
          </a:p>
          <a:p>
            <a:pPr>
              <a:buNone/>
            </a:pPr>
            <a:endParaRPr lang="en-US" b="1" u="sng" dirty="0" smtClean="0"/>
          </a:p>
          <a:p>
            <a:pPr>
              <a:buFont typeface="Wingdings" pitchFamily="2" charset="2"/>
              <a:buChar char="v"/>
            </a:pPr>
            <a:r>
              <a:rPr lang="en-US" b="1" u="sng" dirty="0" smtClean="0"/>
              <a:t>Example &amp; Contrast </a:t>
            </a:r>
          </a:p>
          <a:p>
            <a:pPr lvl="1"/>
            <a:r>
              <a:rPr lang="en-US" u="sng" dirty="0" smtClean="0"/>
              <a:t>Consumer Reports</a:t>
            </a:r>
            <a:r>
              <a:rPr lang="en-US" dirty="0" smtClean="0"/>
              <a:t> through </a:t>
            </a:r>
            <a:r>
              <a:rPr lang="en-US" u="sng" dirty="0" smtClean="0">
                <a:hlinkClick r:id="rId2"/>
              </a:rPr>
              <a:t>EBSCO</a:t>
            </a:r>
            <a:endParaRPr lang="en-US" u="sng" dirty="0" smtClean="0"/>
          </a:p>
          <a:p>
            <a:pPr lvl="1"/>
            <a:r>
              <a:rPr lang="en-US" dirty="0" smtClean="0"/>
              <a:t>data @ </a:t>
            </a:r>
            <a:r>
              <a:rPr lang="en-US" u="sng" dirty="0" smtClean="0">
                <a:hlinkClick r:id="rId3"/>
              </a:rPr>
              <a:t>Kelley Blue Book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u="sng" dirty="0" smtClean="0"/>
              <a:t>Process </a:t>
            </a:r>
          </a:p>
          <a:p>
            <a:pPr lvl="1"/>
            <a:r>
              <a:rPr lang="en-US" dirty="0" smtClean="0"/>
              <a:t>Flat Tire @ </a:t>
            </a:r>
            <a:r>
              <a:rPr lang="en-US" dirty="0" smtClean="0">
                <a:hlinkClick r:id="rId4"/>
              </a:rPr>
              <a:t>You Tube</a:t>
            </a:r>
            <a:endParaRPr lang="en-US" dirty="0" smtClean="0"/>
          </a:p>
          <a:p>
            <a:pPr lvl="1"/>
            <a:r>
              <a:rPr lang="en-US" dirty="0" smtClean="0"/>
              <a:t>Car-Buying Advice from </a:t>
            </a:r>
            <a:r>
              <a:rPr lang="en-US" u="sng" dirty="0" smtClean="0">
                <a:hlinkClick r:id="rId5"/>
              </a:rPr>
              <a:t>Edmunds.com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u="sng" dirty="0" smtClean="0"/>
              <a:t>Classification:</a:t>
            </a:r>
          </a:p>
          <a:p>
            <a:pPr lvl="1"/>
            <a:r>
              <a:rPr lang="en-US" dirty="0" smtClean="0"/>
              <a:t>Body styles @ </a:t>
            </a:r>
            <a:r>
              <a:rPr lang="en-US" u="sng" dirty="0" smtClean="0">
                <a:hlinkClick r:id="rId6"/>
              </a:rPr>
              <a:t>NADA.com</a:t>
            </a:r>
            <a:endParaRPr lang="en-US" u="sng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82976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effectLst/>
              </a:rPr>
              <a:t>Writing Competency Exam </a:t>
            </a:r>
            <a:r>
              <a:rPr lang="en-US" sz="5400" u="sng" dirty="0" smtClean="0">
                <a:solidFill>
                  <a:schemeClr val="tx1"/>
                </a:solidFill>
                <a:effectLst/>
              </a:rPr>
              <a:t>REVIEW</a:t>
            </a:r>
            <a:endParaRPr lang="en-US" sz="54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1752600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Illustration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Process-Analysis</a:t>
            </a:r>
          </a:p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Division/Classification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11200" dirty="0" smtClean="0"/>
              <a:t>Comparison/Contrast</a:t>
            </a:r>
          </a:p>
          <a:p>
            <a:endParaRPr lang="en-US" dirty="0"/>
          </a:p>
        </p:txBody>
      </p:sp>
      <p:pic>
        <p:nvPicPr>
          <p:cNvPr id="5" name="Picture 4" descr="W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12" y="3718560"/>
            <a:ext cx="1999488" cy="2682240"/>
          </a:xfrm>
          <a:prstGeom prst="rect">
            <a:avLst/>
          </a:prstGeom>
        </p:spPr>
      </p:pic>
      <p:pic>
        <p:nvPicPr>
          <p:cNvPr id="6" name="Picture 5" descr="LCC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94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A. Housenick, PhD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27, 2009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Writers employ various means of evidence </a:t>
            </a:r>
          </a:p>
          <a:p>
            <a:pPr lvl="1"/>
            <a:r>
              <a:rPr lang="en-US" dirty="0" smtClean="0"/>
              <a:t>(especially EXAMPLES)</a:t>
            </a:r>
          </a:p>
          <a:p>
            <a:r>
              <a:rPr lang="en-US" dirty="0" smtClean="0"/>
              <a:t>To support a specific claim</a:t>
            </a:r>
          </a:p>
          <a:p>
            <a:r>
              <a:rPr lang="en-US" dirty="0" smtClean="0"/>
              <a:t>That is clearly stated in the Thesis Statement.</a:t>
            </a:r>
          </a:p>
          <a:p>
            <a:r>
              <a:rPr lang="en-US" dirty="0" smtClean="0"/>
              <a:t>This evidence is arranged Emphatically.</a:t>
            </a:r>
          </a:p>
          <a:p>
            <a:r>
              <a:rPr lang="en-US" dirty="0" smtClean="0"/>
              <a:t>And introduced with Transitions</a:t>
            </a:r>
          </a:p>
          <a:p>
            <a:pPr lvl="1"/>
            <a:r>
              <a:rPr lang="en-US" dirty="0" smtClean="0"/>
              <a:t>For instance, For example.</a:t>
            </a:r>
          </a:p>
          <a:p>
            <a:r>
              <a:rPr lang="en-US" dirty="0" smtClean="0"/>
              <a:t>This Rhetorical Strategy allows writers </a:t>
            </a:r>
          </a:p>
          <a:p>
            <a:pPr lvl="1"/>
            <a:r>
              <a:rPr lang="en-US" dirty="0" smtClean="0"/>
              <a:t>to move from the abstract to the concrete</a:t>
            </a:r>
          </a:p>
          <a:p>
            <a:pPr lvl="1"/>
            <a:r>
              <a:rPr lang="en-US" dirty="0" smtClean="0"/>
              <a:t>to write across the curriculum.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pic>
        <p:nvPicPr>
          <p:cNvPr id="5" name="Picture 4" descr="LCC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u="sng" dirty="0" smtClean="0"/>
              <a:t>10 Reasons to Buy Hybrids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They are fuel efficient.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They are run by a gasoline engine and acceleration is run by an electric motor.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The batteries of the electric motor use the kinetic energy produced from braking to recharge. Automatically.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Hybrid cars produce fewer emissions and better mileage.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Tires of hybrid cars are made of special rubber designed to reduce friction.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Hybrid cars have high-capacity batteries and can run the car when necessary.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Hybrid cars are made of lightweight materials.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Variety:  Many manufacturers produce hybrid cars (Ford, Toyota, Honda, Chevrolet, and GMC).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The US government gives tax breaks to hybrid owners.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900" dirty="0" smtClean="0"/>
              <a:t>Hybrid cars help the environment.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+ CARS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7640" y="5577840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124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hlinkClick r:id="rId3"/>
              </a:rPr>
              <a:t>www.articlealley.com/article_3512_31.html</a:t>
            </a: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8" name="Picture 7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Reasons to Buy a Honda Accord</a:t>
            </a:r>
          </a:p>
          <a:p>
            <a:r>
              <a:rPr lang="en-US" dirty="0" smtClean="0"/>
              <a:t>Interior Space: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ILLUSTRATION + CARS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115050"/>
            <a:ext cx="1428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Reasons to Buy a Honda Accord</a:t>
            </a:r>
          </a:p>
          <a:p>
            <a:r>
              <a:rPr lang="en-US" dirty="0" smtClean="0"/>
              <a:t>Sound System: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+ CARS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115050"/>
            <a:ext cx="1428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Reasons to Buy a Honda Accord</a:t>
            </a:r>
          </a:p>
          <a:p>
            <a:r>
              <a:rPr lang="en-US" dirty="0" smtClean="0"/>
              <a:t>Engine Size: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+ CARS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115050"/>
            <a:ext cx="1428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Reasons to Buy a Honda Accord</a:t>
            </a:r>
          </a:p>
          <a:p>
            <a:r>
              <a:rPr lang="en-US" dirty="0" smtClean="0"/>
              <a:t>Trunk Space: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+ CARS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8BC3-BBDB-4538-8235-437DBDD57D4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115050"/>
            <a:ext cx="1428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CC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737</TotalTime>
  <Words>958</Words>
  <Application>Microsoft Office PowerPoint</Application>
  <PresentationFormat>On-screen Show (4:3)</PresentationFormat>
  <Paragraphs>270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Writing Competency Exam REVIEW</vt:lpstr>
      <vt:lpstr>WCE PROMPT</vt:lpstr>
      <vt:lpstr>ILLUSTRATION</vt:lpstr>
      <vt:lpstr>ILLUSTRATION</vt:lpstr>
      <vt:lpstr>ILLUSTRATION + CARS</vt:lpstr>
      <vt:lpstr>ILLUSTRATION + CARS</vt:lpstr>
      <vt:lpstr>ILLUSTRATION + CARS</vt:lpstr>
      <vt:lpstr>ILLUSTRATION + CARS</vt:lpstr>
      <vt:lpstr>ILLUSTRATION + CARS</vt:lpstr>
      <vt:lpstr>ILLUSTRATION + CARS</vt:lpstr>
      <vt:lpstr>ILLUSTRATION + CARS</vt:lpstr>
      <vt:lpstr>PROCESS-ANALYSIS</vt:lpstr>
      <vt:lpstr>PROCESS-ANALYSIS</vt:lpstr>
      <vt:lpstr>PROCESS-ANALYSIS + CARS</vt:lpstr>
      <vt:lpstr>PROCESS-ANALYSIS + CARS</vt:lpstr>
      <vt:lpstr>PROCESS-ANALYSIS + CARS</vt:lpstr>
      <vt:lpstr>DIVISION-CLASSIFICATION</vt:lpstr>
      <vt:lpstr>DIVISION-CLASSIFICATION</vt:lpstr>
      <vt:lpstr>DIVISION + CARS</vt:lpstr>
      <vt:lpstr>CLASSIFICATION + CARS</vt:lpstr>
      <vt:lpstr>CLASSIFICATION + CARS</vt:lpstr>
      <vt:lpstr>CLASSIFICATION + CARS</vt:lpstr>
      <vt:lpstr>COMPARISON-CONTRAST</vt:lpstr>
      <vt:lpstr>COMPARISON-CONTRAST</vt:lpstr>
      <vt:lpstr>COMPARISON-CONTRAST + CARS</vt:lpstr>
      <vt:lpstr>COMPARISON-CONTRAST + CARS</vt:lpstr>
      <vt:lpstr>COMPARISON + CARS</vt:lpstr>
      <vt:lpstr>CONTRAST + CARS</vt:lpstr>
      <vt:lpstr>WCE REVIEW</vt:lpstr>
      <vt:lpstr>INFORMATION LITERACY</vt:lpstr>
      <vt:lpstr>INFORMATION LITERACY</vt:lpstr>
      <vt:lpstr>Writing Competency Exam REVIEW</vt:lpstr>
    </vt:vector>
  </TitlesOfParts>
  <Company>LCCC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Presentation</dc:title>
  <dc:creator>shousenick</dc:creator>
  <cp:lastModifiedBy>shousenick</cp:lastModifiedBy>
  <cp:revision>73</cp:revision>
  <dcterms:created xsi:type="dcterms:W3CDTF">2009-05-22T16:50:08Z</dcterms:created>
  <dcterms:modified xsi:type="dcterms:W3CDTF">2009-05-26T21:11:38Z</dcterms:modified>
</cp:coreProperties>
</file>